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4175" r:id="rId3"/>
    <p:sldId id="4166" r:id="rId4"/>
    <p:sldId id="4167" r:id="rId5"/>
    <p:sldId id="4168" r:id="rId6"/>
    <p:sldId id="4169" r:id="rId7"/>
    <p:sldId id="4170" r:id="rId8"/>
    <p:sldId id="4171" r:id="rId9"/>
    <p:sldId id="4172" r:id="rId10"/>
    <p:sldId id="4173" r:id="rId11"/>
    <p:sldId id="4174" r:id="rId12"/>
    <p:sldId id="416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B93DC-B5F7-4EDC-BD21-B2BF6AE3CB0D}" type="datetimeFigureOut">
              <a:rPr lang="fr-FR" smtClean="0"/>
              <a:t>09/04/2026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A3AC3-2C44-471F-959D-5B3D30A84115}" type="slidenum">
              <a:rPr lang="fr-FR" smtClean="0"/>
              <a:t>‹N°›</a:t>
            </a:fld>
            <a:endParaRPr lang="fr-FR"/>
          </a:p>
        </p:txBody>
      </p:sp>
    </p:spTree>
    <p:extLst>
      <p:ext uri="{BB962C8B-B14F-4D97-AF65-F5344CB8AC3E}">
        <p14:creationId xmlns:p14="http://schemas.microsoft.com/office/powerpoint/2010/main" val="346609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61177B-3AE5-4813-9EFF-49E83C365D6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C5AB134-C7E4-4814-8129-A63677A19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ED4B9193-DECD-4179-AE47-C98207F750F9}"/>
              </a:ext>
            </a:extLst>
          </p:cNvPr>
          <p:cNvSpPr>
            <a:spLocks noGrp="1"/>
          </p:cNvSpPr>
          <p:nvPr>
            <p:ph type="dt" sz="half" idx="10"/>
          </p:nvPr>
        </p:nvSpPr>
        <p:spPr/>
        <p:txBody>
          <a:bodyPr/>
          <a:lstStyle/>
          <a:p>
            <a:fld id="{862B5EE8-EAFF-4739-B74A-7366DC54297B}" type="datetime1">
              <a:rPr lang="fr-FR" smtClean="0"/>
              <a:t>09/04/2026</a:t>
            </a:fld>
            <a:endParaRPr lang="fr-FR"/>
          </a:p>
        </p:txBody>
      </p:sp>
      <p:sp>
        <p:nvSpPr>
          <p:cNvPr id="5" name="Espace réservé du pied de page 4">
            <a:extLst>
              <a:ext uri="{FF2B5EF4-FFF2-40B4-BE49-F238E27FC236}">
                <a16:creationId xmlns:a16="http://schemas.microsoft.com/office/drawing/2014/main" xmlns="" id="{1676D977-8AD8-4D75-8ABD-1E61F000086F}"/>
              </a:ext>
            </a:extLst>
          </p:cNvPr>
          <p:cNvSpPr>
            <a:spLocks noGrp="1"/>
          </p:cNvSpPr>
          <p:nvPr>
            <p:ph type="ftr" sz="quarter" idx="11"/>
          </p:nvPr>
        </p:nvSpPr>
        <p:spPr/>
        <p:txBody>
          <a:bodyPr/>
          <a:lstStyle/>
          <a:p>
            <a:r>
              <a:rPr lang="en-US"/>
              <a:t>ASAFG Meeting  Mozambique 13 - 16 April 2026</a:t>
            </a:r>
            <a:endParaRPr lang="fr-FR"/>
          </a:p>
        </p:txBody>
      </p:sp>
      <p:sp>
        <p:nvSpPr>
          <p:cNvPr id="6" name="Espace réservé du numéro de diapositive 5">
            <a:extLst>
              <a:ext uri="{FF2B5EF4-FFF2-40B4-BE49-F238E27FC236}">
                <a16:creationId xmlns:a16="http://schemas.microsoft.com/office/drawing/2014/main" xmlns="" id="{DA6F227C-934A-4405-A35A-B01D349E5606}"/>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332785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18586F-2CAA-47C3-9FB3-A4A39D31CCE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052FA477-275E-4299-808A-F1951E6253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AA82ADE-8BB4-4354-B39A-C5C57B8877C6}"/>
              </a:ext>
            </a:extLst>
          </p:cNvPr>
          <p:cNvSpPr>
            <a:spLocks noGrp="1"/>
          </p:cNvSpPr>
          <p:nvPr>
            <p:ph type="dt" sz="half" idx="10"/>
          </p:nvPr>
        </p:nvSpPr>
        <p:spPr/>
        <p:txBody>
          <a:bodyPr/>
          <a:lstStyle/>
          <a:p>
            <a:fld id="{A3467CAB-2C57-4D2F-986F-635B7A3CF16F}" type="datetime1">
              <a:rPr lang="fr-FR" smtClean="0"/>
              <a:t>09/04/2026</a:t>
            </a:fld>
            <a:endParaRPr lang="fr-FR"/>
          </a:p>
        </p:txBody>
      </p:sp>
      <p:sp>
        <p:nvSpPr>
          <p:cNvPr id="5" name="Espace réservé du pied de page 4">
            <a:extLst>
              <a:ext uri="{FF2B5EF4-FFF2-40B4-BE49-F238E27FC236}">
                <a16:creationId xmlns:a16="http://schemas.microsoft.com/office/drawing/2014/main" xmlns="" id="{E7AD5800-DF88-49DB-A3EB-3E28EB0D8F7E}"/>
              </a:ext>
            </a:extLst>
          </p:cNvPr>
          <p:cNvSpPr>
            <a:spLocks noGrp="1"/>
          </p:cNvSpPr>
          <p:nvPr>
            <p:ph type="ftr" sz="quarter" idx="11"/>
          </p:nvPr>
        </p:nvSpPr>
        <p:spPr/>
        <p:txBody>
          <a:bodyPr/>
          <a:lstStyle/>
          <a:p>
            <a:r>
              <a:rPr lang="en-US"/>
              <a:t>ASAFG Meeting  Mozambique 13 - 16 April 2026</a:t>
            </a:r>
            <a:endParaRPr lang="fr-FR"/>
          </a:p>
        </p:txBody>
      </p:sp>
      <p:sp>
        <p:nvSpPr>
          <p:cNvPr id="6" name="Espace réservé du numéro de diapositive 5">
            <a:extLst>
              <a:ext uri="{FF2B5EF4-FFF2-40B4-BE49-F238E27FC236}">
                <a16:creationId xmlns:a16="http://schemas.microsoft.com/office/drawing/2014/main" xmlns="" id="{75D7D158-F11E-4D9B-8458-9205C25121E0}"/>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109736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A1DC4054-80E7-478E-A12B-280833439F3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98864D0A-D50C-47A6-A63E-9E8D0469E2A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200E115-9EF6-4A65-997F-85FEFB11BC81}"/>
              </a:ext>
            </a:extLst>
          </p:cNvPr>
          <p:cNvSpPr>
            <a:spLocks noGrp="1"/>
          </p:cNvSpPr>
          <p:nvPr>
            <p:ph type="dt" sz="half" idx="10"/>
          </p:nvPr>
        </p:nvSpPr>
        <p:spPr/>
        <p:txBody>
          <a:bodyPr/>
          <a:lstStyle/>
          <a:p>
            <a:fld id="{AA536F5A-49B0-4778-858C-97BC5B829A46}" type="datetime1">
              <a:rPr lang="fr-FR" smtClean="0"/>
              <a:t>09/04/2026</a:t>
            </a:fld>
            <a:endParaRPr lang="fr-FR"/>
          </a:p>
        </p:txBody>
      </p:sp>
      <p:sp>
        <p:nvSpPr>
          <p:cNvPr id="5" name="Espace réservé du pied de page 4">
            <a:extLst>
              <a:ext uri="{FF2B5EF4-FFF2-40B4-BE49-F238E27FC236}">
                <a16:creationId xmlns:a16="http://schemas.microsoft.com/office/drawing/2014/main" xmlns="" id="{38011BFA-5161-4FA5-97AD-F89AAFF50B64}"/>
              </a:ext>
            </a:extLst>
          </p:cNvPr>
          <p:cNvSpPr>
            <a:spLocks noGrp="1"/>
          </p:cNvSpPr>
          <p:nvPr>
            <p:ph type="ftr" sz="quarter" idx="11"/>
          </p:nvPr>
        </p:nvSpPr>
        <p:spPr/>
        <p:txBody>
          <a:bodyPr/>
          <a:lstStyle/>
          <a:p>
            <a:r>
              <a:rPr lang="en-US"/>
              <a:t>ASAFG Meeting  Mozambique 13 - 16 April 2026</a:t>
            </a:r>
            <a:endParaRPr lang="fr-FR"/>
          </a:p>
        </p:txBody>
      </p:sp>
      <p:sp>
        <p:nvSpPr>
          <p:cNvPr id="6" name="Espace réservé du numéro de diapositive 5">
            <a:extLst>
              <a:ext uri="{FF2B5EF4-FFF2-40B4-BE49-F238E27FC236}">
                <a16:creationId xmlns:a16="http://schemas.microsoft.com/office/drawing/2014/main" xmlns="" id="{68051B3B-F5DA-4EDE-B35D-E6045B31F854}"/>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251265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2D38CDA-6B18-465D-89B3-867929D74C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0F90D44D-D50E-4625-A309-294898F0C0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727CD83-CBF5-479E-88FF-5F45DDF91181}"/>
              </a:ext>
            </a:extLst>
          </p:cNvPr>
          <p:cNvSpPr>
            <a:spLocks noGrp="1"/>
          </p:cNvSpPr>
          <p:nvPr>
            <p:ph type="dt" sz="half" idx="10"/>
          </p:nvPr>
        </p:nvSpPr>
        <p:spPr/>
        <p:txBody>
          <a:bodyPr/>
          <a:lstStyle/>
          <a:p>
            <a:fld id="{423879F0-E238-44A6-A288-0AED2FB02D9C}" type="datetime1">
              <a:rPr lang="fr-FR" smtClean="0"/>
              <a:t>09/04/2026</a:t>
            </a:fld>
            <a:endParaRPr lang="fr-FR"/>
          </a:p>
        </p:txBody>
      </p:sp>
      <p:sp>
        <p:nvSpPr>
          <p:cNvPr id="5" name="Espace réservé du pied de page 4">
            <a:extLst>
              <a:ext uri="{FF2B5EF4-FFF2-40B4-BE49-F238E27FC236}">
                <a16:creationId xmlns:a16="http://schemas.microsoft.com/office/drawing/2014/main" xmlns="" id="{171054C2-C1A7-4512-A524-371826041C65}"/>
              </a:ext>
            </a:extLst>
          </p:cNvPr>
          <p:cNvSpPr>
            <a:spLocks noGrp="1"/>
          </p:cNvSpPr>
          <p:nvPr>
            <p:ph type="ftr" sz="quarter" idx="11"/>
          </p:nvPr>
        </p:nvSpPr>
        <p:spPr/>
        <p:txBody>
          <a:bodyPr/>
          <a:lstStyle/>
          <a:p>
            <a:r>
              <a:rPr lang="en-US"/>
              <a:t>ASAFG Meeting  Mozambique 13 - 16 April 2026</a:t>
            </a:r>
            <a:endParaRPr lang="fr-FR"/>
          </a:p>
        </p:txBody>
      </p:sp>
      <p:sp>
        <p:nvSpPr>
          <p:cNvPr id="6" name="Espace réservé du numéro de diapositive 5">
            <a:extLst>
              <a:ext uri="{FF2B5EF4-FFF2-40B4-BE49-F238E27FC236}">
                <a16:creationId xmlns:a16="http://schemas.microsoft.com/office/drawing/2014/main" xmlns="" id="{8E0878CF-CF92-4D66-880A-4128BD959B07}"/>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187090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11DA30-FDB4-436C-87D8-3F03E498FEB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36A3108F-4033-4D1D-9C4B-45375F5786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4A97E741-A60F-4972-89B2-6077B2CDBCF1}"/>
              </a:ext>
            </a:extLst>
          </p:cNvPr>
          <p:cNvSpPr>
            <a:spLocks noGrp="1"/>
          </p:cNvSpPr>
          <p:nvPr>
            <p:ph type="dt" sz="half" idx="10"/>
          </p:nvPr>
        </p:nvSpPr>
        <p:spPr/>
        <p:txBody>
          <a:bodyPr/>
          <a:lstStyle/>
          <a:p>
            <a:fld id="{CE8AC00D-9598-499A-B8CF-A936D27B6FE0}" type="datetime1">
              <a:rPr lang="fr-FR" smtClean="0"/>
              <a:t>09/04/2026</a:t>
            </a:fld>
            <a:endParaRPr lang="fr-FR"/>
          </a:p>
        </p:txBody>
      </p:sp>
      <p:sp>
        <p:nvSpPr>
          <p:cNvPr id="5" name="Espace réservé du pied de page 4">
            <a:extLst>
              <a:ext uri="{FF2B5EF4-FFF2-40B4-BE49-F238E27FC236}">
                <a16:creationId xmlns:a16="http://schemas.microsoft.com/office/drawing/2014/main" xmlns="" id="{E300E9E9-99EC-4C90-BF81-5506F38428DB}"/>
              </a:ext>
            </a:extLst>
          </p:cNvPr>
          <p:cNvSpPr>
            <a:spLocks noGrp="1"/>
          </p:cNvSpPr>
          <p:nvPr>
            <p:ph type="ftr" sz="quarter" idx="11"/>
          </p:nvPr>
        </p:nvSpPr>
        <p:spPr/>
        <p:txBody>
          <a:bodyPr/>
          <a:lstStyle/>
          <a:p>
            <a:r>
              <a:rPr lang="en-US"/>
              <a:t>ASAFG Meeting  Mozambique 13 - 16 April 2026</a:t>
            </a:r>
            <a:endParaRPr lang="fr-FR"/>
          </a:p>
        </p:txBody>
      </p:sp>
      <p:sp>
        <p:nvSpPr>
          <p:cNvPr id="6" name="Espace réservé du numéro de diapositive 5">
            <a:extLst>
              <a:ext uri="{FF2B5EF4-FFF2-40B4-BE49-F238E27FC236}">
                <a16:creationId xmlns:a16="http://schemas.microsoft.com/office/drawing/2014/main" xmlns="" id="{176D3D90-3B79-45A8-9440-01CB02E1CEC0}"/>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104398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37AE74C-3FFC-45A5-81FE-1A2E68C259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7BCA2B3-0C20-406B-8248-F97C6BA5596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22CF8BA1-A1F7-45BE-8A3F-963D4F42E51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23F09BCF-2943-4A9C-8CF2-B850A963A331}"/>
              </a:ext>
            </a:extLst>
          </p:cNvPr>
          <p:cNvSpPr>
            <a:spLocks noGrp="1"/>
          </p:cNvSpPr>
          <p:nvPr>
            <p:ph type="dt" sz="half" idx="10"/>
          </p:nvPr>
        </p:nvSpPr>
        <p:spPr/>
        <p:txBody>
          <a:bodyPr/>
          <a:lstStyle/>
          <a:p>
            <a:fld id="{A5EDF182-3665-4D1A-B60F-FACAD5DDF662}" type="datetime1">
              <a:rPr lang="fr-FR" smtClean="0"/>
              <a:t>09/04/2026</a:t>
            </a:fld>
            <a:endParaRPr lang="fr-FR"/>
          </a:p>
        </p:txBody>
      </p:sp>
      <p:sp>
        <p:nvSpPr>
          <p:cNvPr id="6" name="Espace réservé du pied de page 5">
            <a:extLst>
              <a:ext uri="{FF2B5EF4-FFF2-40B4-BE49-F238E27FC236}">
                <a16:creationId xmlns:a16="http://schemas.microsoft.com/office/drawing/2014/main" xmlns="" id="{AC2B97A6-1DA8-4F37-84F5-A1121A381BCF}"/>
              </a:ext>
            </a:extLst>
          </p:cNvPr>
          <p:cNvSpPr>
            <a:spLocks noGrp="1"/>
          </p:cNvSpPr>
          <p:nvPr>
            <p:ph type="ftr" sz="quarter" idx="11"/>
          </p:nvPr>
        </p:nvSpPr>
        <p:spPr/>
        <p:txBody>
          <a:bodyPr/>
          <a:lstStyle/>
          <a:p>
            <a:r>
              <a:rPr lang="en-US"/>
              <a:t>ASAFG Meeting  Mozambique 13 - 16 April 2026</a:t>
            </a:r>
            <a:endParaRPr lang="fr-FR"/>
          </a:p>
        </p:txBody>
      </p:sp>
      <p:sp>
        <p:nvSpPr>
          <p:cNvPr id="7" name="Espace réservé du numéro de diapositive 6">
            <a:extLst>
              <a:ext uri="{FF2B5EF4-FFF2-40B4-BE49-F238E27FC236}">
                <a16:creationId xmlns:a16="http://schemas.microsoft.com/office/drawing/2014/main" xmlns="" id="{80F2F53F-F0F2-4D37-AA76-CCBACDDCBDAF}"/>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42022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ED30299-EB22-4ACC-98E5-D110E69FEAF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47AC89A3-18A5-41A3-AD4F-F7028C6F8D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5C1E3D91-CEB2-4B04-9D67-99530638D10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E57F3B36-6AEE-4E9B-B523-552F857DF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26917EB-DC68-40F1-A6EF-9E80F807C60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1850BC4A-892C-4503-841F-CB7EC284ED67}"/>
              </a:ext>
            </a:extLst>
          </p:cNvPr>
          <p:cNvSpPr>
            <a:spLocks noGrp="1"/>
          </p:cNvSpPr>
          <p:nvPr>
            <p:ph type="dt" sz="half" idx="10"/>
          </p:nvPr>
        </p:nvSpPr>
        <p:spPr/>
        <p:txBody>
          <a:bodyPr/>
          <a:lstStyle/>
          <a:p>
            <a:fld id="{53367AE8-BAD5-46B4-9C17-97FE58C6F319}" type="datetime1">
              <a:rPr lang="fr-FR" smtClean="0"/>
              <a:t>09/04/2026</a:t>
            </a:fld>
            <a:endParaRPr lang="fr-FR"/>
          </a:p>
        </p:txBody>
      </p:sp>
      <p:sp>
        <p:nvSpPr>
          <p:cNvPr id="8" name="Espace réservé du pied de page 7">
            <a:extLst>
              <a:ext uri="{FF2B5EF4-FFF2-40B4-BE49-F238E27FC236}">
                <a16:creationId xmlns:a16="http://schemas.microsoft.com/office/drawing/2014/main" xmlns="" id="{8B09608D-52B3-41AD-BDAB-5D960ED3A631}"/>
              </a:ext>
            </a:extLst>
          </p:cNvPr>
          <p:cNvSpPr>
            <a:spLocks noGrp="1"/>
          </p:cNvSpPr>
          <p:nvPr>
            <p:ph type="ftr" sz="quarter" idx="11"/>
          </p:nvPr>
        </p:nvSpPr>
        <p:spPr/>
        <p:txBody>
          <a:bodyPr/>
          <a:lstStyle/>
          <a:p>
            <a:r>
              <a:rPr lang="en-US"/>
              <a:t>ASAFG Meeting  Mozambique 13 - 16 April 2026</a:t>
            </a:r>
            <a:endParaRPr lang="fr-FR"/>
          </a:p>
        </p:txBody>
      </p:sp>
      <p:sp>
        <p:nvSpPr>
          <p:cNvPr id="9" name="Espace réservé du numéro de diapositive 8">
            <a:extLst>
              <a:ext uri="{FF2B5EF4-FFF2-40B4-BE49-F238E27FC236}">
                <a16:creationId xmlns:a16="http://schemas.microsoft.com/office/drawing/2014/main" xmlns="" id="{4C549A8F-4849-4DC5-B32D-9A44A49DB43E}"/>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122938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5F9254-23F9-4B65-A5C4-78B8EC11FF2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85A6316C-33A2-4302-A663-BD5134310E03}"/>
              </a:ext>
            </a:extLst>
          </p:cNvPr>
          <p:cNvSpPr>
            <a:spLocks noGrp="1"/>
          </p:cNvSpPr>
          <p:nvPr>
            <p:ph type="dt" sz="half" idx="10"/>
          </p:nvPr>
        </p:nvSpPr>
        <p:spPr/>
        <p:txBody>
          <a:bodyPr/>
          <a:lstStyle/>
          <a:p>
            <a:fld id="{68D7247F-F39A-4E36-93D2-E43A56C7A108}" type="datetime1">
              <a:rPr lang="fr-FR" smtClean="0"/>
              <a:t>09/04/2026</a:t>
            </a:fld>
            <a:endParaRPr lang="fr-FR"/>
          </a:p>
        </p:txBody>
      </p:sp>
      <p:sp>
        <p:nvSpPr>
          <p:cNvPr id="4" name="Espace réservé du pied de page 3">
            <a:extLst>
              <a:ext uri="{FF2B5EF4-FFF2-40B4-BE49-F238E27FC236}">
                <a16:creationId xmlns:a16="http://schemas.microsoft.com/office/drawing/2014/main" xmlns="" id="{61E31570-32F1-4CBB-AA70-4F2999A3B0ED}"/>
              </a:ext>
            </a:extLst>
          </p:cNvPr>
          <p:cNvSpPr>
            <a:spLocks noGrp="1"/>
          </p:cNvSpPr>
          <p:nvPr>
            <p:ph type="ftr" sz="quarter" idx="11"/>
          </p:nvPr>
        </p:nvSpPr>
        <p:spPr/>
        <p:txBody>
          <a:bodyPr/>
          <a:lstStyle/>
          <a:p>
            <a:r>
              <a:rPr lang="en-US"/>
              <a:t>ASAFG Meeting  Mozambique 13 - 16 April 2026</a:t>
            </a:r>
            <a:endParaRPr lang="fr-FR"/>
          </a:p>
        </p:txBody>
      </p:sp>
      <p:sp>
        <p:nvSpPr>
          <p:cNvPr id="5" name="Espace réservé du numéro de diapositive 4">
            <a:extLst>
              <a:ext uri="{FF2B5EF4-FFF2-40B4-BE49-F238E27FC236}">
                <a16:creationId xmlns:a16="http://schemas.microsoft.com/office/drawing/2014/main" xmlns="" id="{649CE522-4EDD-49B3-89AB-A2F4B9B799C1}"/>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29178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032AC8E-63FC-4590-A638-91D6C20704B4}"/>
              </a:ext>
            </a:extLst>
          </p:cNvPr>
          <p:cNvSpPr>
            <a:spLocks noGrp="1"/>
          </p:cNvSpPr>
          <p:nvPr>
            <p:ph type="dt" sz="half" idx="10"/>
          </p:nvPr>
        </p:nvSpPr>
        <p:spPr/>
        <p:txBody>
          <a:bodyPr/>
          <a:lstStyle/>
          <a:p>
            <a:fld id="{DBA6818E-7146-4901-A8EB-B64BCA22CD64}" type="datetime1">
              <a:rPr lang="fr-FR" smtClean="0"/>
              <a:t>09/04/2026</a:t>
            </a:fld>
            <a:endParaRPr lang="fr-FR"/>
          </a:p>
        </p:txBody>
      </p:sp>
      <p:sp>
        <p:nvSpPr>
          <p:cNvPr id="3" name="Espace réservé du pied de page 2">
            <a:extLst>
              <a:ext uri="{FF2B5EF4-FFF2-40B4-BE49-F238E27FC236}">
                <a16:creationId xmlns:a16="http://schemas.microsoft.com/office/drawing/2014/main" xmlns="" id="{80C4B027-5BF2-415B-8FDA-06B57CFABE16}"/>
              </a:ext>
            </a:extLst>
          </p:cNvPr>
          <p:cNvSpPr>
            <a:spLocks noGrp="1"/>
          </p:cNvSpPr>
          <p:nvPr>
            <p:ph type="ftr" sz="quarter" idx="11"/>
          </p:nvPr>
        </p:nvSpPr>
        <p:spPr/>
        <p:txBody>
          <a:bodyPr/>
          <a:lstStyle/>
          <a:p>
            <a:r>
              <a:rPr lang="en-US"/>
              <a:t>ASAFG Meeting  Mozambique 13 - 16 April 2026</a:t>
            </a:r>
            <a:endParaRPr lang="fr-FR"/>
          </a:p>
        </p:txBody>
      </p:sp>
      <p:sp>
        <p:nvSpPr>
          <p:cNvPr id="4" name="Espace réservé du numéro de diapositive 3">
            <a:extLst>
              <a:ext uri="{FF2B5EF4-FFF2-40B4-BE49-F238E27FC236}">
                <a16:creationId xmlns:a16="http://schemas.microsoft.com/office/drawing/2014/main" xmlns="" id="{F4B56F61-9BE3-4D84-8D1E-793C48DD61E7}"/>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310896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1307857-0FB7-4459-B7FB-84849324CA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BD1C8CB0-5136-4CB7-90B3-9DE40F657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4B956EF0-B6FD-4787-BAAE-5C97C2915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54731D48-1ADA-49FA-8FE9-21F6F88B22C5}"/>
              </a:ext>
            </a:extLst>
          </p:cNvPr>
          <p:cNvSpPr>
            <a:spLocks noGrp="1"/>
          </p:cNvSpPr>
          <p:nvPr>
            <p:ph type="dt" sz="half" idx="10"/>
          </p:nvPr>
        </p:nvSpPr>
        <p:spPr/>
        <p:txBody>
          <a:bodyPr/>
          <a:lstStyle/>
          <a:p>
            <a:fld id="{341E02D8-970A-4023-AF98-C5F7EE082414}" type="datetime1">
              <a:rPr lang="fr-FR" smtClean="0"/>
              <a:t>09/04/2026</a:t>
            </a:fld>
            <a:endParaRPr lang="fr-FR"/>
          </a:p>
        </p:txBody>
      </p:sp>
      <p:sp>
        <p:nvSpPr>
          <p:cNvPr id="6" name="Espace réservé du pied de page 5">
            <a:extLst>
              <a:ext uri="{FF2B5EF4-FFF2-40B4-BE49-F238E27FC236}">
                <a16:creationId xmlns:a16="http://schemas.microsoft.com/office/drawing/2014/main" xmlns="" id="{FEFEBBCE-0630-427B-A6D5-68AF07B6DEF6}"/>
              </a:ext>
            </a:extLst>
          </p:cNvPr>
          <p:cNvSpPr>
            <a:spLocks noGrp="1"/>
          </p:cNvSpPr>
          <p:nvPr>
            <p:ph type="ftr" sz="quarter" idx="11"/>
          </p:nvPr>
        </p:nvSpPr>
        <p:spPr/>
        <p:txBody>
          <a:bodyPr/>
          <a:lstStyle/>
          <a:p>
            <a:r>
              <a:rPr lang="en-US"/>
              <a:t>ASAFG Meeting  Mozambique 13 - 16 April 2026</a:t>
            </a:r>
            <a:endParaRPr lang="fr-FR"/>
          </a:p>
        </p:txBody>
      </p:sp>
      <p:sp>
        <p:nvSpPr>
          <p:cNvPr id="7" name="Espace réservé du numéro de diapositive 6">
            <a:extLst>
              <a:ext uri="{FF2B5EF4-FFF2-40B4-BE49-F238E27FC236}">
                <a16:creationId xmlns:a16="http://schemas.microsoft.com/office/drawing/2014/main" xmlns="" id="{1710BAD5-03E4-4035-9178-D8101167A2DA}"/>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10520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1A9BFD-2F9C-43E9-A14C-1756376199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929673E6-93F1-4537-AC35-51B513BC4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51D89391-671D-4D99-B882-3FA6D40D4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F5B90065-E95F-4FA7-B3E3-5A794EA92A22}"/>
              </a:ext>
            </a:extLst>
          </p:cNvPr>
          <p:cNvSpPr>
            <a:spLocks noGrp="1"/>
          </p:cNvSpPr>
          <p:nvPr>
            <p:ph type="dt" sz="half" idx="10"/>
          </p:nvPr>
        </p:nvSpPr>
        <p:spPr/>
        <p:txBody>
          <a:bodyPr/>
          <a:lstStyle/>
          <a:p>
            <a:fld id="{B955770F-9535-42FC-8DE0-6B56777A3619}" type="datetime1">
              <a:rPr lang="fr-FR" smtClean="0"/>
              <a:t>09/04/2026</a:t>
            </a:fld>
            <a:endParaRPr lang="fr-FR"/>
          </a:p>
        </p:txBody>
      </p:sp>
      <p:sp>
        <p:nvSpPr>
          <p:cNvPr id="6" name="Espace réservé du pied de page 5">
            <a:extLst>
              <a:ext uri="{FF2B5EF4-FFF2-40B4-BE49-F238E27FC236}">
                <a16:creationId xmlns:a16="http://schemas.microsoft.com/office/drawing/2014/main" xmlns="" id="{E256917B-8874-4F4B-9FD2-F32939D96401}"/>
              </a:ext>
            </a:extLst>
          </p:cNvPr>
          <p:cNvSpPr>
            <a:spLocks noGrp="1"/>
          </p:cNvSpPr>
          <p:nvPr>
            <p:ph type="ftr" sz="quarter" idx="11"/>
          </p:nvPr>
        </p:nvSpPr>
        <p:spPr/>
        <p:txBody>
          <a:bodyPr/>
          <a:lstStyle/>
          <a:p>
            <a:r>
              <a:rPr lang="en-US"/>
              <a:t>ASAFG Meeting  Mozambique 13 - 16 April 2026</a:t>
            </a:r>
            <a:endParaRPr lang="fr-FR"/>
          </a:p>
        </p:txBody>
      </p:sp>
      <p:sp>
        <p:nvSpPr>
          <p:cNvPr id="7" name="Espace réservé du numéro de diapositive 6">
            <a:extLst>
              <a:ext uri="{FF2B5EF4-FFF2-40B4-BE49-F238E27FC236}">
                <a16:creationId xmlns:a16="http://schemas.microsoft.com/office/drawing/2014/main" xmlns="" id="{FF53B375-4128-4116-90BD-19218BB01BBF}"/>
              </a:ext>
            </a:extLst>
          </p:cNvPr>
          <p:cNvSpPr>
            <a:spLocks noGrp="1"/>
          </p:cNvSpPr>
          <p:nvPr>
            <p:ph type="sldNum" sz="quarter" idx="12"/>
          </p:nvPr>
        </p:nvSpPr>
        <p:spPr/>
        <p:txBody>
          <a:bodyPr/>
          <a:lstStyle/>
          <a:p>
            <a:fld id="{9E17EAE3-F25D-4B61-92D5-622A6F3E9A06}" type="slidenum">
              <a:rPr lang="fr-FR" smtClean="0"/>
              <a:t>‹N°›</a:t>
            </a:fld>
            <a:endParaRPr lang="fr-FR"/>
          </a:p>
        </p:txBody>
      </p:sp>
    </p:spTree>
    <p:extLst>
      <p:ext uri="{BB962C8B-B14F-4D97-AF65-F5344CB8AC3E}">
        <p14:creationId xmlns:p14="http://schemas.microsoft.com/office/powerpoint/2010/main" val="317090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C297C65F-72B4-49FB-9626-ADA5B7775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64B8E84A-2D4E-432A-944E-98CBB96A6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5AF8AA0-6731-4ADB-AE63-793ACDE48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51F6F-F76D-4CEF-BB60-44B9597AAAD9}" type="datetime1">
              <a:rPr lang="fr-FR" smtClean="0"/>
              <a:t>09/04/2026</a:t>
            </a:fld>
            <a:endParaRPr lang="fr-FR"/>
          </a:p>
        </p:txBody>
      </p:sp>
      <p:sp>
        <p:nvSpPr>
          <p:cNvPr id="5" name="Espace réservé du pied de page 4">
            <a:extLst>
              <a:ext uri="{FF2B5EF4-FFF2-40B4-BE49-F238E27FC236}">
                <a16:creationId xmlns:a16="http://schemas.microsoft.com/office/drawing/2014/main" xmlns="" id="{B90B5C3F-64FE-4566-9525-8F8A97DFB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ASAFG Meeting  Mozambique 13 - 16 April 2026</a:t>
            </a:r>
            <a:endParaRPr lang="fr-FR"/>
          </a:p>
        </p:txBody>
      </p:sp>
      <p:sp>
        <p:nvSpPr>
          <p:cNvPr id="6" name="Espace réservé du numéro de diapositive 5">
            <a:extLst>
              <a:ext uri="{FF2B5EF4-FFF2-40B4-BE49-F238E27FC236}">
                <a16:creationId xmlns:a16="http://schemas.microsoft.com/office/drawing/2014/main" xmlns="" id="{2F0F75A0-AAE8-4BFA-87E0-60271C74A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7EAE3-F25D-4B61-92D5-622A6F3E9A06}" type="slidenum">
              <a:rPr lang="fr-FR" smtClean="0"/>
              <a:t>‹N°›</a:t>
            </a:fld>
            <a:endParaRPr lang="fr-FR"/>
          </a:p>
        </p:txBody>
      </p:sp>
    </p:spTree>
    <p:extLst>
      <p:ext uri="{BB962C8B-B14F-4D97-AF65-F5344CB8AC3E}">
        <p14:creationId xmlns:p14="http://schemas.microsoft.com/office/powerpoint/2010/main" val="2976422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770077" y="2422321"/>
            <a:ext cx="9043332" cy="964734"/>
          </a:xfrm>
          <a:ln w="3175">
            <a:solidFill>
              <a:schemeClr val="tx1"/>
            </a:solidFill>
          </a:ln>
        </p:spPr>
        <p:txBody>
          <a:bodyPr>
            <a:normAutofit/>
          </a:bodyPr>
          <a:lstStyle/>
          <a:p>
            <a:r>
              <a:rPr lang="fr-FR"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Mécanismes de financement durable pour les </a:t>
            </a:r>
            <a:br>
              <a:rPr lang="fr-FR"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fr-FR"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infrastructures routières »</a:t>
            </a:r>
            <a:endParaRPr lang="fr-FR" sz="2800" b="1" dirty="0">
              <a:solidFill>
                <a:srgbClr val="0070C0"/>
              </a:solidFill>
            </a:endParaRP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9555060" y="5495569"/>
            <a:ext cx="2124609" cy="113352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3" name="Espace réservé du numéro de diapositive 2">
            <a:extLst>
              <a:ext uri="{FF2B5EF4-FFF2-40B4-BE49-F238E27FC236}">
                <a16:creationId xmlns:a16="http://schemas.microsoft.com/office/drawing/2014/main" xmlns="" id="{47137C54-0F31-46D5-A0F7-04D3E829E5FD}"/>
              </a:ext>
            </a:extLst>
          </p:cNvPr>
          <p:cNvSpPr>
            <a:spLocks noGrp="1"/>
          </p:cNvSpPr>
          <p:nvPr>
            <p:ph type="sldNum" sz="quarter" idx="12"/>
          </p:nvPr>
        </p:nvSpPr>
        <p:spPr>
          <a:xfrm>
            <a:off x="9245764" y="6223823"/>
            <a:ext cx="2743200" cy="365125"/>
          </a:xfrm>
        </p:spPr>
        <p:txBody>
          <a:bodyPr/>
          <a:lstStyle/>
          <a:p>
            <a:fld id="{9E17EAE3-F25D-4B61-92D5-622A6F3E9A06}" type="slidenum">
              <a:rPr lang="fr-FR" smtClean="0"/>
              <a:t>1</a:t>
            </a:fld>
            <a:endParaRPr lang="fr-FR"/>
          </a:p>
        </p:txBody>
      </p:sp>
    </p:spTree>
    <p:extLst>
      <p:ext uri="{BB962C8B-B14F-4D97-AF65-F5344CB8AC3E}">
        <p14:creationId xmlns:p14="http://schemas.microsoft.com/office/powerpoint/2010/main" val="3607656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093717" y="731965"/>
            <a:ext cx="9778762" cy="815471"/>
          </a:xfrm>
          <a:ln w="3175">
            <a:solidFill>
              <a:schemeClr val="tx1"/>
            </a:solidFill>
          </a:ln>
        </p:spPr>
        <p:txBody>
          <a:bodyPr>
            <a:noAutofit/>
          </a:bodyPr>
          <a:lstStyle/>
          <a:p>
            <a:pPr marL="457200" lvl="0" indent="-457200">
              <a:lnSpc>
                <a:spcPct val="107000"/>
              </a:lnSpc>
              <a:spcAft>
                <a:spcPts val="800"/>
              </a:spcAft>
              <a:buFont typeface="+mj-lt"/>
              <a:buAutoNum type="arabicPeriod" startAt="5"/>
            </a:pPr>
            <a:r>
              <a:rPr lang="fr-FR" sz="2400" dirty="0">
                <a:solidFill>
                  <a:srgbClr val="0070C0"/>
                </a:solidFill>
                <a:latin typeface="Calibri" panose="020F0502020204030204" pitchFamily="34" charset="0"/>
                <a:cs typeface="Times New Roman" panose="02020603050405020304" pitchFamily="18" charset="0"/>
              </a:rPr>
              <a:t>Exploration des possibilités de financement collaboratif pour la réhabilitation et l’entretien des corridors régionaux</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10009812" y="5622515"/>
            <a:ext cx="1887523" cy="100703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6" name="ZoneTexte 5">
            <a:extLst>
              <a:ext uri="{FF2B5EF4-FFF2-40B4-BE49-F238E27FC236}">
                <a16:creationId xmlns:a16="http://schemas.microsoft.com/office/drawing/2014/main" xmlns="" id="{67DF63ED-F965-4C81-8478-80E28A0BF6F6}"/>
              </a:ext>
            </a:extLst>
          </p:cNvPr>
          <p:cNvSpPr txBox="1"/>
          <p:nvPr/>
        </p:nvSpPr>
        <p:spPr>
          <a:xfrm>
            <a:off x="1213958" y="2973686"/>
            <a:ext cx="9739616" cy="407035"/>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Pas de corridors régionaux pour Madagascar qui est une île</a:t>
            </a:r>
            <a:endParaRPr lang="fr-FR" sz="2000" dirty="0">
              <a:latin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xmlns="" id="{8DE3ECAD-8B5F-47B1-AA1F-3B64837F468A}"/>
              </a:ext>
            </a:extLst>
          </p:cNvPr>
          <p:cNvSpPr>
            <a:spLocks noGrp="1"/>
          </p:cNvSpPr>
          <p:nvPr>
            <p:ph type="sldNum" sz="quarter" idx="12"/>
          </p:nvPr>
        </p:nvSpPr>
        <p:spPr>
          <a:xfrm>
            <a:off x="9365609" y="6229809"/>
            <a:ext cx="2743200" cy="365125"/>
          </a:xfrm>
        </p:spPr>
        <p:txBody>
          <a:bodyPr/>
          <a:lstStyle/>
          <a:p>
            <a:fld id="{9E17EAE3-F25D-4B61-92D5-622A6F3E9A06}" type="slidenum">
              <a:rPr lang="fr-FR" smtClean="0"/>
              <a:t>10</a:t>
            </a:fld>
            <a:endParaRPr lang="fr-FR"/>
          </a:p>
        </p:txBody>
      </p:sp>
    </p:spTree>
    <p:extLst>
      <p:ext uri="{BB962C8B-B14F-4D97-AF65-F5344CB8AC3E}">
        <p14:creationId xmlns:p14="http://schemas.microsoft.com/office/powerpoint/2010/main" val="422208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093717" y="731965"/>
            <a:ext cx="9660969" cy="450883"/>
          </a:xfrm>
          <a:ln w="3175">
            <a:solidFill>
              <a:schemeClr val="tx1"/>
            </a:solidFill>
          </a:ln>
        </p:spPr>
        <p:txBody>
          <a:bodyPr>
            <a:noAutofit/>
          </a:bodyPr>
          <a:lstStyle/>
          <a:p>
            <a:pPr marL="457200" indent="-457200">
              <a:lnSpc>
                <a:spcPct val="107000"/>
              </a:lnSpc>
              <a:spcAft>
                <a:spcPts val="800"/>
              </a:spcAft>
              <a:buFont typeface="+mj-lt"/>
              <a:buAutoNum type="arabicPeriod" startAt="6"/>
            </a:pPr>
            <a:r>
              <a:rPr lang="fr-FR" sz="2400" dirty="0">
                <a:solidFill>
                  <a:srgbClr val="0070C0"/>
                </a:solidFill>
                <a:latin typeface="Calibri" panose="020F0502020204030204" pitchFamily="34" charset="0"/>
                <a:cs typeface="Times New Roman" panose="02020603050405020304" pitchFamily="18" charset="0"/>
              </a:rPr>
              <a:t>Définition des perspectives d ’avenir</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9949343" y="5650978"/>
            <a:ext cx="1887523" cy="100703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6" name="ZoneTexte 5">
            <a:extLst>
              <a:ext uri="{FF2B5EF4-FFF2-40B4-BE49-F238E27FC236}">
                <a16:creationId xmlns:a16="http://schemas.microsoft.com/office/drawing/2014/main" xmlns="" id="{67DF63ED-F965-4C81-8478-80E28A0BF6F6}"/>
              </a:ext>
            </a:extLst>
          </p:cNvPr>
          <p:cNvSpPr txBox="1"/>
          <p:nvPr/>
        </p:nvSpPr>
        <p:spPr>
          <a:xfrm>
            <a:off x="1153488" y="1352921"/>
            <a:ext cx="9739616" cy="4418389"/>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Réflexion continuelle sur l’amélioration du cadre juridique du FR </a:t>
            </a:r>
          </a:p>
          <a:p>
            <a:pPr marL="342900" lvl="0" indent="-342900">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Le RER ne rentrera plus dans les dettes croisées entre l’Etat et les Compagnies Pétrolières (Perception à temps)</a:t>
            </a:r>
          </a:p>
          <a:p>
            <a:pPr marL="342900" lvl="0" indent="-342900">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Fonctionnalité normale des stations de pesage (le texte y afférent a </a:t>
            </a:r>
            <a:r>
              <a:rPr lang="fr-FR" sz="2000" dirty="0">
                <a:latin typeface="Calibri" panose="020F0502020204030204" pitchFamily="34" charset="0"/>
                <a:ea typeface="Calibri" panose="020F0502020204030204" pitchFamily="34" charset="0"/>
                <a:cs typeface="Times New Roman" panose="02020603050405020304" pitchFamily="18" charset="0"/>
              </a:rPr>
              <a:t> déjà </a:t>
            </a:r>
            <a:r>
              <a:rPr lang="fr-FR" sz="2000" dirty="0">
                <a:effectLst/>
                <a:latin typeface="Calibri" panose="020F0502020204030204" pitchFamily="34" charset="0"/>
                <a:ea typeface="Calibri" panose="020F0502020204030204" pitchFamily="34" charset="0"/>
                <a:cs typeface="Times New Roman" panose="02020603050405020304" pitchFamily="18" charset="0"/>
              </a:rPr>
              <a:t>été adopté à la fin de l’année 2025 et sans aucune dérogation), reste son application effective précédée par une campagne de sensibilisation et d’information de 3 mois</a:t>
            </a:r>
          </a:p>
          <a:p>
            <a:pPr marL="342900" lvl="0" indent="-342900">
              <a:lnSpc>
                <a:spcPct val="107000"/>
              </a:lnSpc>
              <a:spcBef>
                <a:spcPts val="1200"/>
              </a:spcBef>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Des voies rapides sont en cours de construction, possibilité d’instauration des péages</a:t>
            </a:r>
          </a:p>
          <a:p>
            <a:pPr marL="342900" lvl="0" indent="-342900">
              <a:lnSpc>
                <a:spcPct val="107000"/>
              </a:lnSpc>
              <a:spcBef>
                <a:spcPts val="1200"/>
              </a:spcBef>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Exploitation des ressources locales pour avoir le moindre coût</a:t>
            </a:r>
          </a:p>
          <a:p>
            <a:pPr marL="342900" indent="-342900">
              <a:lnSpc>
                <a:spcPct val="107000"/>
              </a:lnSpc>
              <a:spcBef>
                <a:spcPts val="1200"/>
              </a:spcBef>
              <a:buFont typeface="Wingdings" panose="05000000000000000000" pitchFamily="2" charset="2"/>
              <a:buChar char="§"/>
            </a:pPr>
            <a:r>
              <a:rPr lang="fr-FR" sz="2000" dirty="0">
                <a:latin typeface="Calibri" panose="020F0502020204030204" pitchFamily="34" charset="0"/>
                <a:cs typeface="Times New Roman" panose="02020603050405020304" pitchFamily="18" charset="0"/>
              </a:rPr>
              <a:t>Décentralisation effective et renforcement des capacités des services de proximité</a:t>
            </a:r>
          </a:p>
          <a:p>
            <a:pPr marL="342900" indent="-342900">
              <a:lnSpc>
                <a:spcPct val="107000"/>
              </a:lnSpc>
              <a:spcBef>
                <a:spcPts val="1200"/>
              </a:spcBef>
              <a:spcAft>
                <a:spcPts val="800"/>
              </a:spcAft>
              <a:buFont typeface="Wingdings" panose="05000000000000000000" pitchFamily="2" charset="2"/>
              <a:buChar char="§"/>
            </a:pPr>
            <a:r>
              <a:rPr lang="fr-FR" sz="2000" dirty="0">
                <a:latin typeface="Calibri" panose="020F0502020204030204" pitchFamily="34" charset="0"/>
                <a:cs typeface="Times New Roman" panose="02020603050405020304" pitchFamily="18" charset="0"/>
              </a:rPr>
              <a:t>Systèmes de tarification basés sur la distance (kilométrique) </a:t>
            </a:r>
          </a:p>
          <a:p>
            <a:pPr marL="342900" indent="-342900">
              <a:lnSpc>
                <a:spcPct val="107000"/>
              </a:lnSpc>
              <a:spcAft>
                <a:spcPts val="800"/>
              </a:spcAft>
              <a:buFont typeface="Wingdings" panose="05000000000000000000" pitchFamily="2" charset="2"/>
              <a:buChar char="§"/>
            </a:pPr>
            <a:r>
              <a:rPr lang="fr-FR" sz="2000" dirty="0">
                <a:latin typeface="Calibri" panose="020F0502020204030204" pitchFamily="34" charset="0"/>
                <a:cs typeface="Times New Roman" panose="02020603050405020304" pitchFamily="18" charset="0"/>
              </a:rPr>
              <a:t>Accélération de la digitalisation </a:t>
            </a:r>
          </a:p>
        </p:txBody>
      </p:sp>
      <p:sp>
        <p:nvSpPr>
          <p:cNvPr id="3" name="Espace réservé du numéro de diapositive 2">
            <a:extLst>
              <a:ext uri="{FF2B5EF4-FFF2-40B4-BE49-F238E27FC236}">
                <a16:creationId xmlns:a16="http://schemas.microsoft.com/office/drawing/2014/main" xmlns="" id="{17B6BB29-96BA-4C97-9DE5-0D3F8403755A}"/>
              </a:ext>
            </a:extLst>
          </p:cNvPr>
          <p:cNvSpPr>
            <a:spLocks noGrp="1"/>
          </p:cNvSpPr>
          <p:nvPr>
            <p:ph type="sldNum" sz="quarter" idx="12"/>
          </p:nvPr>
        </p:nvSpPr>
        <p:spPr>
          <a:xfrm>
            <a:off x="9448800" y="6262956"/>
            <a:ext cx="2743200" cy="365125"/>
          </a:xfrm>
        </p:spPr>
        <p:txBody>
          <a:bodyPr/>
          <a:lstStyle/>
          <a:p>
            <a:fld id="{9E17EAE3-F25D-4B61-92D5-622A6F3E9A06}" type="slidenum">
              <a:rPr lang="fr-FR" smtClean="0"/>
              <a:t>11</a:t>
            </a:fld>
            <a:endParaRPr lang="fr-FR"/>
          </a:p>
        </p:txBody>
      </p:sp>
    </p:spTree>
    <p:extLst>
      <p:ext uri="{BB962C8B-B14F-4D97-AF65-F5344CB8AC3E}">
        <p14:creationId xmlns:p14="http://schemas.microsoft.com/office/powerpoint/2010/main" val="255178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3192427-1C6E-43CC-8602-201C288CF8AB}"/>
              </a:ext>
            </a:extLst>
          </p:cNvPr>
          <p:cNvSpPr>
            <a:spLocks noGrp="1"/>
          </p:cNvSpPr>
          <p:nvPr>
            <p:ph type="title"/>
          </p:nvPr>
        </p:nvSpPr>
        <p:spPr/>
        <p:txBody>
          <a:bodyPr/>
          <a:lstStyle/>
          <a:p>
            <a:pPr algn="ctr"/>
            <a:r>
              <a:rPr lang="fr-FR" dirty="0">
                <a:solidFill>
                  <a:srgbClr val="0070C0"/>
                </a:solidFill>
              </a:rPr>
              <a:t>MERCI !</a:t>
            </a:r>
          </a:p>
        </p:txBody>
      </p:sp>
      <p:pic>
        <p:nvPicPr>
          <p:cNvPr id="5" name="Espace réservé du contenu 4">
            <a:extLst>
              <a:ext uri="{FF2B5EF4-FFF2-40B4-BE49-F238E27FC236}">
                <a16:creationId xmlns:a16="http://schemas.microsoft.com/office/drawing/2014/main" xmlns="" id="{CE57104A-E6E8-4E4B-8F9D-8B44C68CBF7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653711" y="1476463"/>
            <a:ext cx="4643002" cy="4444106"/>
          </a:xfrm>
          <a:prstGeom prst="rect">
            <a:avLst/>
          </a:prstGeom>
        </p:spPr>
      </p:pic>
      <p:sp>
        <p:nvSpPr>
          <p:cNvPr id="3" name="Espace réservé du pied de page 2">
            <a:extLst>
              <a:ext uri="{FF2B5EF4-FFF2-40B4-BE49-F238E27FC236}">
                <a16:creationId xmlns:a16="http://schemas.microsoft.com/office/drawing/2014/main" xmlns="" id="{181CE15C-2A8D-4576-A803-3C93D856F0CB}"/>
              </a:ext>
            </a:extLst>
          </p:cNvPr>
          <p:cNvSpPr>
            <a:spLocks noGrp="1"/>
          </p:cNvSpPr>
          <p:nvPr>
            <p:ph type="ftr" sz="quarter" idx="11"/>
          </p:nvPr>
        </p:nvSpPr>
        <p:spPr/>
        <p:txBody>
          <a:bodyPr/>
          <a:lstStyle/>
          <a:p>
            <a:r>
              <a:rPr lang="en-US" b="1" dirty="0">
                <a:solidFill>
                  <a:srgbClr val="0070C0"/>
                </a:solidFill>
              </a:rPr>
              <a:t>ASAFG Meeting  Mozambique 13 - 16 April 2026</a:t>
            </a:r>
            <a:endParaRPr lang="fr-FR" b="1" dirty="0">
              <a:solidFill>
                <a:srgbClr val="0070C0"/>
              </a:solidFill>
            </a:endParaRPr>
          </a:p>
        </p:txBody>
      </p:sp>
      <p:pic>
        <p:nvPicPr>
          <p:cNvPr id="6" name="Image 5">
            <a:extLst>
              <a:ext uri="{FF2B5EF4-FFF2-40B4-BE49-F238E27FC236}">
                <a16:creationId xmlns:a16="http://schemas.microsoft.com/office/drawing/2014/main" xmlns="" id="{694E37AE-E909-4AA3-B794-3C3352290684}"/>
              </a:ext>
            </a:extLst>
          </p:cNvPr>
          <p:cNvPicPr>
            <a:picLocks noChangeAspect="1"/>
          </p:cNvPicPr>
          <p:nvPr/>
        </p:nvPicPr>
        <p:blipFill>
          <a:blip r:embed="rId3"/>
          <a:stretch>
            <a:fillRect/>
          </a:stretch>
        </p:blipFill>
        <p:spPr>
          <a:xfrm>
            <a:off x="9923477" y="5637820"/>
            <a:ext cx="1887523" cy="1007039"/>
          </a:xfrm>
          <a:prstGeom prst="rect">
            <a:avLst/>
          </a:prstGeom>
        </p:spPr>
      </p:pic>
      <p:sp>
        <p:nvSpPr>
          <p:cNvPr id="4" name="Espace réservé du numéro de diapositive 3">
            <a:extLst>
              <a:ext uri="{FF2B5EF4-FFF2-40B4-BE49-F238E27FC236}">
                <a16:creationId xmlns:a16="http://schemas.microsoft.com/office/drawing/2014/main" xmlns="" id="{5B8C7807-1936-4F86-8950-54BA7A2812C7}"/>
              </a:ext>
            </a:extLst>
          </p:cNvPr>
          <p:cNvSpPr>
            <a:spLocks noGrp="1"/>
          </p:cNvSpPr>
          <p:nvPr>
            <p:ph type="sldNum" sz="quarter" idx="12"/>
          </p:nvPr>
        </p:nvSpPr>
        <p:spPr>
          <a:xfrm>
            <a:off x="9332054" y="6235284"/>
            <a:ext cx="2743200" cy="365125"/>
          </a:xfrm>
        </p:spPr>
        <p:txBody>
          <a:bodyPr/>
          <a:lstStyle/>
          <a:p>
            <a:fld id="{9E17EAE3-F25D-4B61-92D5-622A6F3E9A06}" type="slidenum">
              <a:rPr lang="fr-FR" smtClean="0"/>
              <a:t>12</a:t>
            </a:fld>
            <a:endParaRPr lang="fr-FR"/>
          </a:p>
        </p:txBody>
      </p:sp>
    </p:spTree>
    <p:extLst>
      <p:ext uri="{BB962C8B-B14F-4D97-AF65-F5344CB8AC3E}">
        <p14:creationId xmlns:p14="http://schemas.microsoft.com/office/powerpoint/2010/main" val="78624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641446" y="282112"/>
            <a:ext cx="8909108" cy="543187"/>
          </a:xfrm>
          <a:ln w="3175">
            <a:solidFill>
              <a:schemeClr val="tx1"/>
            </a:solidFill>
          </a:ln>
        </p:spPr>
        <p:txBody>
          <a:bodyPr>
            <a:normAutofit/>
          </a:bodyPr>
          <a:lstStyle/>
          <a:p>
            <a:r>
              <a:rPr lang="fr-FR" sz="2800" b="1" dirty="0">
                <a:solidFill>
                  <a:srgbClr val="0070C0"/>
                </a:solidFill>
              </a:rPr>
              <a:t>PLAN DE PRESENTATION</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9555060" y="5495569"/>
            <a:ext cx="2124609" cy="113352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3" name="Espace réservé du numéro de diapositive 2">
            <a:extLst>
              <a:ext uri="{FF2B5EF4-FFF2-40B4-BE49-F238E27FC236}">
                <a16:creationId xmlns:a16="http://schemas.microsoft.com/office/drawing/2014/main" xmlns="" id="{47137C54-0F31-46D5-A0F7-04D3E829E5FD}"/>
              </a:ext>
            </a:extLst>
          </p:cNvPr>
          <p:cNvSpPr>
            <a:spLocks noGrp="1"/>
          </p:cNvSpPr>
          <p:nvPr>
            <p:ph type="sldNum" sz="quarter" idx="12"/>
          </p:nvPr>
        </p:nvSpPr>
        <p:spPr>
          <a:xfrm>
            <a:off x="9245764" y="6223823"/>
            <a:ext cx="2743200" cy="365125"/>
          </a:xfrm>
        </p:spPr>
        <p:txBody>
          <a:bodyPr/>
          <a:lstStyle/>
          <a:p>
            <a:fld id="{9E17EAE3-F25D-4B61-92D5-622A6F3E9A06}" type="slidenum">
              <a:rPr lang="fr-FR" smtClean="0"/>
              <a:t>2</a:t>
            </a:fld>
            <a:endParaRPr lang="fr-FR"/>
          </a:p>
        </p:txBody>
      </p:sp>
      <p:sp>
        <p:nvSpPr>
          <p:cNvPr id="9" name="ZoneTexte 8">
            <a:extLst>
              <a:ext uri="{FF2B5EF4-FFF2-40B4-BE49-F238E27FC236}">
                <a16:creationId xmlns:a16="http://schemas.microsoft.com/office/drawing/2014/main" xmlns="" id="{1F67C227-D0F6-412D-9C3C-3BB84233DC29}"/>
              </a:ext>
            </a:extLst>
          </p:cNvPr>
          <p:cNvSpPr txBox="1"/>
          <p:nvPr/>
        </p:nvSpPr>
        <p:spPr>
          <a:xfrm>
            <a:off x="1524000" y="943577"/>
            <a:ext cx="8909108" cy="5632311"/>
          </a:xfrm>
          <a:prstGeom prst="rect">
            <a:avLst/>
          </a:prstGeom>
          <a:noFill/>
        </p:spPr>
        <p:txBody>
          <a:bodyPr wrap="square">
            <a:spAutoFit/>
          </a:bodyPr>
          <a:lstStyle/>
          <a:p>
            <a:pPr marL="457200" indent="-457200">
              <a:lnSpc>
                <a:spcPct val="150000"/>
              </a:lnSpc>
              <a:buFont typeface="+mj-lt"/>
              <a:buAutoNum type="arabicPeriod"/>
            </a:pPr>
            <a:r>
              <a:rPr kumimoji="0" lang="fr-FR"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Etat des lieux du financement et défis actuels</a:t>
            </a:r>
          </a:p>
          <a:p>
            <a:pPr marL="457200" indent="-457200">
              <a:lnSpc>
                <a:spcPct val="150000"/>
              </a:lnSpc>
              <a:buFont typeface="+mj-lt"/>
              <a:buAutoNum type="arabicPeriod"/>
            </a:pPr>
            <a:r>
              <a:rPr lang="fr-FR" sz="2400" dirty="0">
                <a:latin typeface="Calibri" panose="020F0502020204030204" pitchFamily="34" charset="0"/>
                <a:cs typeface="Times New Roman" panose="02020603050405020304" pitchFamily="18" charset="0"/>
              </a:rPr>
              <a:t>Exploration de mécanismes de financement innovants</a:t>
            </a:r>
          </a:p>
          <a:p>
            <a:pPr marL="457200" indent="-457200">
              <a:lnSpc>
                <a:spcPct val="150000"/>
              </a:lnSpc>
              <a:buFont typeface="+mj-lt"/>
              <a:buAutoNum type="arabicPeriod"/>
            </a:pPr>
            <a:r>
              <a:rPr lang="fr-FR" sz="2400" dirty="0">
                <a:latin typeface="Calibri" panose="020F0502020204030204" pitchFamily="34" charset="0"/>
                <a:cs typeface="Times New Roman" panose="02020603050405020304" pitchFamily="18" charset="0"/>
              </a:rPr>
              <a:t>Renforcement de la gouvernance et de la transparence des fonds routiers</a:t>
            </a:r>
          </a:p>
          <a:p>
            <a:pPr marL="457200" indent="-457200">
              <a:lnSpc>
                <a:spcPct val="150000"/>
              </a:lnSpc>
              <a:buFont typeface="+mj-lt"/>
              <a:buAutoNum type="arabicPeriod"/>
            </a:pPr>
            <a:r>
              <a:rPr lang="fr-FR" sz="2400" dirty="0">
                <a:latin typeface="Calibri" panose="020F0502020204030204" pitchFamily="34" charset="0"/>
                <a:cs typeface="Times New Roman" panose="02020603050405020304" pitchFamily="18" charset="0"/>
              </a:rPr>
              <a:t>Intégration des enjeux climatiques et de la résilience dans les stratégies de gestion et d’entretien du patrimoine routier</a:t>
            </a:r>
          </a:p>
          <a:p>
            <a:pPr marL="457200" indent="-457200">
              <a:lnSpc>
                <a:spcPct val="150000"/>
              </a:lnSpc>
              <a:buFont typeface="+mj-lt"/>
              <a:buAutoNum type="arabicPeriod"/>
            </a:pPr>
            <a:r>
              <a:rPr lang="fr-FR" sz="2400" dirty="0">
                <a:latin typeface="Calibri" panose="020F0502020204030204" pitchFamily="34" charset="0"/>
                <a:cs typeface="Times New Roman" panose="02020603050405020304" pitchFamily="18" charset="0"/>
              </a:rPr>
              <a:t>Exploration des possibilités de financement collaboratif pour la réhabilitation et l’entretien des corridors régionaux</a:t>
            </a:r>
          </a:p>
          <a:p>
            <a:pPr marL="457200" indent="-457200">
              <a:lnSpc>
                <a:spcPct val="150000"/>
              </a:lnSpc>
              <a:buFont typeface="+mj-lt"/>
              <a:buAutoNum type="arabicPeriod"/>
            </a:pPr>
            <a:r>
              <a:rPr lang="fr-FR" sz="2400" dirty="0">
                <a:latin typeface="Calibri" panose="020F0502020204030204" pitchFamily="34" charset="0"/>
                <a:cs typeface="Times New Roman" panose="02020603050405020304" pitchFamily="18" charset="0"/>
              </a:rPr>
              <a:t>Définition des perspectives d ’avenir</a:t>
            </a:r>
          </a:p>
          <a:p>
            <a:endParaRPr lang="fr-FR" sz="1800" dirty="0">
              <a:solidFill>
                <a:srgbClr val="0070C0"/>
              </a:solidFill>
              <a:latin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29611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742463" y="397697"/>
            <a:ext cx="8682606" cy="422408"/>
          </a:xfrm>
          <a:ln w="3175">
            <a:solidFill>
              <a:schemeClr val="tx1"/>
            </a:solidFill>
          </a:ln>
        </p:spPr>
        <p:txBody>
          <a:bodyPr>
            <a:noAutofit/>
          </a:bodyPr>
          <a:lstStyle/>
          <a:p>
            <a:pPr marL="342900" lvl="0" indent="-342900">
              <a:lnSpc>
                <a:spcPct val="107000"/>
              </a:lnSpc>
              <a:spcAft>
                <a:spcPts val="800"/>
              </a:spcAft>
              <a:buFont typeface="+mj-lt"/>
              <a:buAutoNum type="arabicPeriod"/>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Etat des lieux du financement et défis actuels</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9430527" y="5484160"/>
            <a:ext cx="1923273" cy="1026112"/>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6" name="ZoneTexte 5">
            <a:extLst>
              <a:ext uri="{FF2B5EF4-FFF2-40B4-BE49-F238E27FC236}">
                <a16:creationId xmlns:a16="http://schemas.microsoft.com/office/drawing/2014/main" xmlns="" id="{67DF63ED-F965-4C81-8478-80E28A0BF6F6}"/>
              </a:ext>
            </a:extLst>
          </p:cNvPr>
          <p:cNvSpPr txBox="1"/>
          <p:nvPr/>
        </p:nvSpPr>
        <p:spPr>
          <a:xfrm>
            <a:off x="1742463" y="1015068"/>
            <a:ext cx="9093667" cy="4553170"/>
          </a:xfrm>
          <a:prstGeom prst="rect">
            <a:avLst/>
          </a:prstGeom>
          <a:noFill/>
        </p:spPr>
        <p:txBody>
          <a:bodyPr wrap="square">
            <a:spAutoFit/>
          </a:bodyPr>
          <a:lstStyle/>
          <a:p>
            <a:r>
              <a:rPr lang="fr-FR" sz="2000" dirty="0"/>
              <a:t>Sources de financement utilisées pour les infrastructures routières à Madagascar :</a:t>
            </a:r>
          </a:p>
          <a:p>
            <a:endParaRPr lang="fr-FR" dirty="0"/>
          </a:p>
          <a:p>
            <a:pPr marL="342900" lvl="0" indent="-342900">
              <a:lnSpc>
                <a:spcPct val="107000"/>
              </a:lnSpc>
              <a:buFont typeface="Calibri" panose="020F0502020204030204" pitchFamily="34" charset="0"/>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Les sources de financement intérieures </a:t>
            </a:r>
          </a:p>
          <a:p>
            <a:pPr marL="742950" lvl="1" indent="-285750">
              <a:lnSpc>
                <a:spcPct val="107000"/>
              </a:lnSpc>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Ressources propres internes de l’Etat (Budget général de l’Etat)</a:t>
            </a:r>
          </a:p>
          <a:p>
            <a:pPr marL="742950" lvl="1" indent="-285750">
              <a:lnSpc>
                <a:spcPct val="107000"/>
              </a:lnSpc>
              <a:buFont typeface="Courier New" panose="02070309020205020404" pitchFamily="49" charset="0"/>
              <a:buChar char="o"/>
            </a:pPr>
            <a:r>
              <a:rPr lang="fr-FR" sz="1600" dirty="0">
                <a:latin typeface="Calibri" panose="020F0502020204030204" pitchFamily="34" charset="0"/>
                <a:cs typeface="Times New Roman" panose="02020603050405020304" pitchFamily="18" charset="0"/>
              </a:rPr>
              <a:t>Redevance pour l’entretien Routier (Fonds Routier)</a:t>
            </a:r>
          </a:p>
          <a:p>
            <a:pPr marL="342900" lvl="0" indent="-342900">
              <a:lnSpc>
                <a:spcPct val="107000"/>
              </a:lnSpc>
              <a:buFont typeface="Calibri" panose="020F0502020204030204" pitchFamily="34" charset="0"/>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Les sources de financement extérieures</a:t>
            </a:r>
          </a:p>
          <a:p>
            <a:pPr marL="742950" lvl="1" indent="-285750">
              <a:lnSpc>
                <a:spcPct val="107000"/>
              </a:lnSpc>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Prêts auprès des banques internationales (Banque Mondiale, Banque Africaine pour le Développement, Banque Européenne d’Investissement, …)</a:t>
            </a:r>
          </a:p>
          <a:p>
            <a:pPr marL="742950" lvl="1" indent="-285750">
              <a:lnSpc>
                <a:spcPct val="107000"/>
              </a:lnSpc>
              <a:spcAft>
                <a:spcPts val="800"/>
              </a:spcAft>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Subventions des pays étrangers (France, Japon, Union Européenne, …) </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000" dirty="0">
                <a:effectLst/>
                <a:latin typeface="Calibri" panose="020F0502020204030204" pitchFamily="34" charset="0"/>
                <a:ea typeface="Calibri" panose="020F0502020204030204" pitchFamily="34" charset="0"/>
                <a:cs typeface="Times New Roman" panose="02020603050405020304" pitchFamily="18" charset="0"/>
              </a:rPr>
              <a:t>Les défis actuels sont :</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fr-FR" sz="1600" dirty="0">
                <a:latin typeface="Calibri" panose="020F0502020204030204" pitchFamily="34" charset="0"/>
                <a:cs typeface="Times New Roman" panose="02020603050405020304" pitchFamily="18" charset="0"/>
              </a:rPr>
              <a:t>Insuffisance de financement</a:t>
            </a:r>
          </a:p>
          <a:p>
            <a:pPr marL="342900" indent="-342900">
              <a:lnSpc>
                <a:spcPct val="107000"/>
              </a:lnSpc>
              <a:buFont typeface="Calibri" panose="020F0502020204030204" pitchFamily="34" charset="0"/>
              <a:buChar char="-"/>
            </a:pPr>
            <a:r>
              <a:rPr lang="fr-FR" sz="1600" dirty="0">
                <a:latin typeface="Calibri" panose="020F0502020204030204" pitchFamily="34" charset="0"/>
                <a:cs typeface="Times New Roman" panose="02020603050405020304" pitchFamily="18" charset="0"/>
              </a:rPr>
              <a:t>Impact de la transition énergétique :</a:t>
            </a:r>
          </a:p>
          <a:p>
            <a:pPr marL="342900" indent="-342900">
              <a:lnSpc>
                <a:spcPct val="107000"/>
              </a:lnSpc>
              <a:buFont typeface="Calibri" panose="020F0502020204030204" pitchFamily="34" charset="0"/>
              <a:buChar char="-"/>
            </a:pPr>
            <a:r>
              <a:rPr lang="fr-FR" sz="1600" dirty="0">
                <a:latin typeface="Calibri" panose="020F0502020204030204" pitchFamily="34" charset="0"/>
                <a:cs typeface="Times New Roman" panose="02020603050405020304" pitchFamily="18" charset="0"/>
              </a:rPr>
              <a:t>Resistance des infrastructures routières faces aux catastrophes naturelles</a:t>
            </a:r>
          </a:p>
          <a:p>
            <a:endParaRPr lang="fr-FR" dirty="0"/>
          </a:p>
        </p:txBody>
      </p:sp>
      <p:sp>
        <p:nvSpPr>
          <p:cNvPr id="3" name="Espace réservé du numéro de diapositive 2">
            <a:extLst>
              <a:ext uri="{FF2B5EF4-FFF2-40B4-BE49-F238E27FC236}">
                <a16:creationId xmlns:a16="http://schemas.microsoft.com/office/drawing/2014/main" xmlns="" id="{4D980DA2-F176-4E1E-BC92-1FB894DFF130}"/>
              </a:ext>
            </a:extLst>
          </p:cNvPr>
          <p:cNvSpPr>
            <a:spLocks noGrp="1"/>
          </p:cNvSpPr>
          <p:nvPr>
            <p:ph type="sldNum" sz="quarter" idx="12"/>
          </p:nvPr>
        </p:nvSpPr>
        <p:spPr>
          <a:xfrm>
            <a:off x="9196732" y="6145147"/>
            <a:ext cx="2743200" cy="365125"/>
          </a:xfrm>
        </p:spPr>
        <p:txBody>
          <a:bodyPr/>
          <a:lstStyle/>
          <a:p>
            <a:fld id="{9E17EAE3-F25D-4B61-92D5-622A6F3E9A06}" type="slidenum">
              <a:rPr lang="fr-FR" smtClean="0"/>
              <a:t>3</a:t>
            </a:fld>
            <a:endParaRPr lang="fr-FR"/>
          </a:p>
        </p:txBody>
      </p:sp>
    </p:spTree>
    <p:extLst>
      <p:ext uri="{BB962C8B-B14F-4D97-AF65-F5344CB8AC3E}">
        <p14:creationId xmlns:p14="http://schemas.microsoft.com/office/powerpoint/2010/main" val="9138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742463" y="397697"/>
            <a:ext cx="8682606" cy="422408"/>
          </a:xfrm>
          <a:ln w="3175">
            <a:solidFill>
              <a:schemeClr val="tx1"/>
            </a:solidFill>
          </a:ln>
        </p:spPr>
        <p:txBody>
          <a:bodyPr>
            <a:noAutofit/>
          </a:bodyPr>
          <a:lstStyle/>
          <a:p>
            <a:pPr marL="342900" lvl="0" indent="-342900">
              <a:lnSpc>
                <a:spcPct val="107000"/>
              </a:lnSpc>
              <a:spcAft>
                <a:spcPts val="800"/>
              </a:spcAft>
              <a:buFont typeface="+mj-lt"/>
              <a:buAutoNum type="arabicPeriod"/>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Etat des lieux du financement et défis actuels</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9669361" y="5621042"/>
            <a:ext cx="1887523" cy="100703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6" name="ZoneTexte 5">
            <a:extLst>
              <a:ext uri="{FF2B5EF4-FFF2-40B4-BE49-F238E27FC236}">
                <a16:creationId xmlns:a16="http://schemas.microsoft.com/office/drawing/2014/main" xmlns="" id="{67DF63ED-F965-4C81-8478-80E28A0BF6F6}"/>
              </a:ext>
            </a:extLst>
          </p:cNvPr>
          <p:cNvSpPr txBox="1"/>
          <p:nvPr/>
        </p:nvSpPr>
        <p:spPr>
          <a:xfrm>
            <a:off x="1574683" y="887920"/>
            <a:ext cx="8682606" cy="5082160"/>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Insuffisance de financement</a:t>
            </a:r>
          </a:p>
          <a:p>
            <a:pPr marL="742950" lvl="1" indent="-28575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Les montants alloués par l’Etat pour les infrastructures routières sont en continuelle régression étant donné que la priorité est donnée aux secteurs sociaux telle la santé, l’éducation et la sécurité</a:t>
            </a:r>
          </a:p>
          <a:p>
            <a:pPr marL="742950" lvl="1" indent="-285750">
              <a:lnSpc>
                <a:spcPct val="107000"/>
              </a:lnSpc>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Les ressources du Fonds Routier sont insuffisantes en raison du non-paiement intégral des dettes par les compagnies pétrolières, qui continuent par ailleurs de ne pas s’acquitter de la Redevance pour l’Entretien Routier (RER). De plus, les dettes croisées entre l’État et les opérateurs pétroliers, souvent liées au gel des prix à la pompe, entravent le reversement effectif de cette redevance.</a:t>
            </a:r>
          </a:p>
          <a:p>
            <a:pPr marL="742950" lvl="1" indent="-28575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Le coût de l'entretien augmente parfois plus vite que les recettes de la taxe. Le dilemme est politique. Augmenter le taux permettrait de mieux entretenir les routes, mais cela impacterait directement sur le coût du transport et, par ricochet, l’inflation (le riz, le sucre, tout monte si le gasoil monte).</a:t>
            </a:r>
          </a:p>
          <a:p>
            <a:pPr marL="742950" lvl="1" indent="-28575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Par manque d’entretien nos routes sont actuellement en dégradations avancées et nécessitent une remise à niveau avec un coût encore plus élevé</a:t>
            </a:r>
          </a:p>
          <a:p>
            <a:pPr marL="742950" lvl="1" indent="-285750">
              <a:lnSpc>
                <a:spcPct val="107000"/>
              </a:lnSpc>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Les prêts sont, dans la plupart des cas, destinés à financer de grands travaux dont les procédures de mise en œuvre sont particulièrement longues. Durant le délai nécessaire à la finalisation des accords de financement entre les parties, l’état des routes continue de se dégrader rapidement, de sorte que les financements obtenus deviennent, à terme, insuffisants pour couvrir l’ensemble des dommages.</a:t>
            </a:r>
          </a:p>
          <a:p>
            <a:pPr marL="742950" lvl="1" indent="-285750">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Les subventions sont généralement infimes et dans la plupart des cas destinées au renforcement de capacité ou à d’autres activités </a:t>
            </a:r>
            <a:r>
              <a:rPr lang="fr-FR" sz="1500" dirty="0">
                <a:effectLst/>
                <a:latin typeface="Calibri" panose="020F0502020204030204" pitchFamily="34" charset="0"/>
                <a:ea typeface="Calibri" panose="020F0502020204030204" pitchFamily="34" charset="0"/>
                <a:cs typeface="Times New Roman" panose="02020603050405020304" pitchFamily="18" charset="0"/>
              </a:rPr>
              <a:t>connexes.</a:t>
            </a:r>
            <a:endParaRPr lang="fr-FR" sz="1500" dirty="0"/>
          </a:p>
        </p:txBody>
      </p:sp>
      <p:sp>
        <p:nvSpPr>
          <p:cNvPr id="3" name="Espace réservé du numéro de diapositive 2">
            <a:extLst>
              <a:ext uri="{FF2B5EF4-FFF2-40B4-BE49-F238E27FC236}">
                <a16:creationId xmlns:a16="http://schemas.microsoft.com/office/drawing/2014/main" xmlns="" id="{95B5D59A-6999-4E36-9BAB-FF803FA4F7E2}"/>
              </a:ext>
            </a:extLst>
          </p:cNvPr>
          <p:cNvSpPr>
            <a:spLocks noGrp="1"/>
          </p:cNvSpPr>
          <p:nvPr>
            <p:ph type="sldNum" sz="quarter" idx="12"/>
          </p:nvPr>
        </p:nvSpPr>
        <p:spPr>
          <a:xfrm>
            <a:off x="9241522" y="6221789"/>
            <a:ext cx="2743200" cy="365125"/>
          </a:xfrm>
        </p:spPr>
        <p:txBody>
          <a:bodyPr/>
          <a:lstStyle/>
          <a:p>
            <a:fld id="{9E17EAE3-F25D-4B61-92D5-622A6F3E9A06}" type="slidenum">
              <a:rPr lang="fr-FR" smtClean="0"/>
              <a:t>4</a:t>
            </a:fld>
            <a:endParaRPr lang="fr-FR"/>
          </a:p>
        </p:txBody>
      </p:sp>
    </p:spTree>
    <p:extLst>
      <p:ext uri="{BB962C8B-B14F-4D97-AF65-F5344CB8AC3E}">
        <p14:creationId xmlns:p14="http://schemas.microsoft.com/office/powerpoint/2010/main" val="204069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754697" y="262838"/>
            <a:ext cx="8682606" cy="422408"/>
          </a:xfrm>
          <a:ln w="3175">
            <a:solidFill>
              <a:schemeClr val="tx1"/>
            </a:solidFill>
          </a:ln>
        </p:spPr>
        <p:txBody>
          <a:bodyPr>
            <a:noAutofit/>
          </a:bodyPr>
          <a:lstStyle/>
          <a:p>
            <a:pPr marL="342900" lvl="0" indent="-342900">
              <a:lnSpc>
                <a:spcPct val="107000"/>
              </a:lnSpc>
              <a:spcAft>
                <a:spcPts val="800"/>
              </a:spcAft>
              <a:buFont typeface="+mj-lt"/>
              <a:buAutoNum type="arabicPeriod"/>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Etat des lieux du financement et défis actuels</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9899009" y="5641627"/>
            <a:ext cx="1887523" cy="100703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6" name="ZoneTexte 5">
            <a:extLst>
              <a:ext uri="{FF2B5EF4-FFF2-40B4-BE49-F238E27FC236}">
                <a16:creationId xmlns:a16="http://schemas.microsoft.com/office/drawing/2014/main" xmlns="" id="{67DF63ED-F965-4C81-8478-80E28A0BF6F6}"/>
              </a:ext>
            </a:extLst>
          </p:cNvPr>
          <p:cNvSpPr txBox="1"/>
          <p:nvPr/>
        </p:nvSpPr>
        <p:spPr>
          <a:xfrm>
            <a:off x="1754697" y="761922"/>
            <a:ext cx="8357882" cy="5592493"/>
          </a:xfrm>
          <a:prstGeom prst="rect">
            <a:avLst/>
          </a:prstGeom>
          <a:noFill/>
        </p:spPr>
        <p:txBody>
          <a:bodyPr wrap="square">
            <a:spAutoFit/>
          </a:bodyPr>
          <a:lstStyle/>
          <a:p>
            <a:pPr marL="342900" lvl="0" indent="-342900">
              <a:lnSpc>
                <a:spcPct val="107000"/>
              </a:lnSpc>
              <a:spcAft>
                <a:spcPts val="800"/>
              </a:spcAft>
              <a:buFont typeface="Calibri" panose="020F0502020204030204" pitchFamily="34" charset="0"/>
              <a:buChar char="-"/>
            </a:pPr>
            <a:r>
              <a:rPr lang="fr-FR" sz="2000" dirty="0">
                <a:effectLst/>
                <a:ea typeface="Times New Roman" panose="02020603050405020304" pitchFamily="18" charset="0"/>
                <a:cs typeface="Times New Roman" panose="02020603050405020304" pitchFamily="18" charset="0"/>
              </a:rPr>
              <a:t>Impact de la transition énergétique :</a:t>
            </a:r>
            <a:endParaRPr lang="fr-FR" sz="20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r-FR" sz="1500" dirty="0">
                <a:cs typeface="Times New Roman" panose="02020603050405020304" pitchFamily="18" charset="0"/>
              </a:rPr>
              <a:t>La hausse des véhicules électriques, non soumis à la redevance malgré leur utilisation des routes, pose la question de l’instauration d’un mécanisme de contribution adapté, comme par exemple, une redevance au kilomètre.</a:t>
            </a:r>
          </a:p>
          <a:p>
            <a:pPr marL="742950" lvl="1" indent="-285750">
              <a:lnSpc>
                <a:spcPct val="107000"/>
              </a:lnSpc>
              <a:spcAft>
                <a:spcPts val="800"/>
              </a:spcAft>
              <a:buFont typeface="Courier New" panose="02070309020205020404" pitchFamily="49" charset="0"/>
              <a:buChar char="o"/>
            </a:pPr>
            <a:r>
              <a:rPr lang="fr-FR" sz="1500" dirty="0">
                <a:effectLst/>
                <a:ea typeface="Times New Roman" panose="02020603050405020304" pitchFamily="18" charset="0"/>
                <a:cs typeface="Times New Roman" panose="02020603050405020304" pitchFamily="18" charset="0"/>
              </a:rPr>
              <a:t>Les avancées technologiques actuel</a:t>
            </a:r>
            <a:r>
              <a:rPr lang="fr-FR" sz="1500" dirty="0">
                <a:ea typeface="Times New Roman" panose="02020603050405020304" pitchFamily="18" charset="0"/>
                <a:cs typeface="Times New Roman" panose="02020603050405020304" pitchFamily="18" charset="0"/>
              </a:rPr>
              <a:t>le</a:t>
            </a:r>
            <a:r>
              <a:rPr lang="fr-FR" sz="1500" dirty="0">
                <a:effectLst/>
                <a:ea typeface="Times New Roman" panose="02020603050405020304" pitchFamily="18" charset="0"/>
                <a:cs typeface="Times New Roman" panose="02020603050405020304" pitchFamily="18" charset="0"/>
              </a:rPr>
              <a:t>s réduisent considérablement les consommations en carburant  des véhicules et les changements de comportement (co-voiturage, solution verte,…) réduisent les recettes à kilométrage constant.</a:t>
            </a:r>
            <a:endParaRPr lang="fr-FR" sz="1500" dirty="0">
              <a:ea typeface="Times New Roman" panose="02020603050405020304" pitchFamily="18"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Resistance des infrastructures routières faces aux catastrophes naturelles</a:t>
            </a:r>
          </a:p>
          <a:p>
            <a:pPr marL="742950" lvl="1" indent="-28575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A chaque saison de pluie s’étalant du mois de </a:t>
            </a:r>
            <a:r>
              <a:rPr lang="fr-FR" sz="1500" dirty="0">
                <a:latin typeface="Calibri" panose="020F0502020204030204" pitchFamily="34" charset="0"/>
                <a:ea typeface="Calibri" panose="020F0502020204030204" pitchFamily="34" charset="0"/>
                <a:cs typeface="Times New Roman" panose="02020603050405020304" pitchFamily="18" charset="0"/>
              </a:rPr>
              <a:t>n</a:t>
            </a:r>
            <a:r>
              <a:rPr lang="fr-FR" sz="1500" dirty="0">
                <a:effectLst/>
                <a:latin typeface="Calibri" panose="020F0502020204030204" pitchFamily="34" charset="0"/>
                <a:ea typeface="Calibri" panose="020F0502020204030204" pitchFamily="34" charset="0"/>
                <a:cs typeface="Times New Roman" panose="02020603050405020304" pitchFamily="18" charset="0"/>
              </a:rPr>
              <a:t>ovembre au mois d’avril, Madagascar fait généralement face à des cyclones ou dépressions tropicales intenses qui causent des dégâts importants sur les infrastructures routières</a:t>
            </a:r>
          </a:p>
          <a:p>
            <a:pPr marL="742950" lvl="1" indent="-285750">
              <a:lnSpc>
                <a:spcPct val="107000"/>
              </a:lnSpc>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Face aux catastrophes naturelles, la nécessité de disposer d’infrastructures routières solides et résilientes s’impose, alors même que les financements restent insuffisants. Par ailleurs, l’application des nouvelles normes relatives aux infrastructures résistantes aux inondations et aux phénomènes géologiques (NIRIPG) engendre des besoins financiers supplémentaires. </a:t>
            </a:r>
          </a:p>
          <a:p>
            <a:pPr marL="742950" lvl="1" indent="-28575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Cette nouvelle norme est conçue pour améliorer et rendre les infrastructures routières plus durables pouvant faire face aux risques naturels tels que les inondations et les glissements des terrains</a:t>
            </a:r>
          </a:p>
          <a:p>
            <a:pPr marL="742950" lvl="1" indent="-285750">
              <a:lnSpc>
                <a:spcPct val="107000"/>
              </a:lnSpc>
              <a:spcAft>
                <a:spcPts val="800"/>
              </a:spcAft>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Les réserves en pont modulaires doivent être suffisantes pour rétablir dans les meilleurs délais la circulation en cas de coupure.</a:t>
            </a:r>
            <a:endParaRPr lang="fr-FR" sz="1500" dirty="0">
              <a:effectLst/>
              <a:ea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xmlns="" id="{FF86DB4E-BEB3-4E50-86BE-4A91DC59AEC5}"/>
              </a:ext>
            </a:extLst>
          </p:cNvPr>
          <p:cNvSpPr>
            <a:spLocks noGrp="1"/>
          </p:cNvSpPr>
          <p:nvPr>
            <p:ph type="sldNum" sz="quarter" idx="12"/>
          </p:nvPr>
        </p:nvSpPr>
        <p:spPr>
          <a:xfrm>
            <a:off x="9348831" y="6277740"/>
            <a:ext cx="2743200" cy="365125"/>
          </a:xfrm>
        </p:spPr>
        <p:txBody>
          <a:bodyPr/>
          <a:lstStyle/>
          <a:p>
            <a:fld id="{9E17EAE3-F25D-4B61-92D5-622A6F3E9A06}" type="slidenum">
              <a:rPr lang="fr-FR" smtClean="0"/>
              <a:t>5</a:t>
            </a:fld>
            <a:endParaRPr lang="fr-FR"/>
          </a:p>
        </p:txBody>
      </p:sp>
    </p:spTree>
    <p:extLst>
      <p:ext uri="{BB962C8B-B14F-4D97-AF65-F5344CB8AC3E}">
        <p14:creationId xmlns:p14="http://schemas.microsoft.com/office/powerpoint/2010/main" val="369325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742463" y="397697"/>
            <a:ext cx="8682606" cy="422408"/>
          </a:xfrm>
          <a:ln w="3175">
            <a:solidFill>
              <a:schemeClr val="tx1"/>
            </a:solidFill>
          </a:ln>
        </p:spPr>
        <p:txBody>
          <a:bodyPr>
            <a:noAutofit/>
          </a:bodyPr>
          <a:lstStyle/>
          <a:p>
            <a:pPr marL="457200" indent="-457200">
              <a:lnSpc>
                <a:spcPct val="107000"/>
              </a:lnSpc>
              <a:spcAft>
                <a:spcPts val="800"/>
              </a:spcAft>
              <a:buFont typeface="+mj-lt"/>
              <a:buAutoNum type="arabicPeriod" startAt="2"/>
            </a:pPr>
            <a:r>
              <a:rPr lang="fr-FR" sz="2400" dirty="0">
                <a:solidFill>
                  <a:srgbClr val="0070C0"/>
                </a:solidFill>
                <a:latin typeface="Calibri" panose="020F0502020204030204" pitchFamily="34" charset="0"/>
                <a:cs typeface="Times New Roman" panose="02020603050405020304" pitchFamily="18" charset="0"/>
              </a:rPr>
              <a:t>Exploration de mécanismes de financement innovants</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9947945" y="5621041"/>
            <a:ext cx="1887523" cy="100703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6" name="ZoneTexte 5">
            <a:extLst>
              <a:ext uri="{FF2B5EF4-FFF2-40B4-BE49-F238E27FC236}">
                <a16:creationId xmlns:a16="http://schemas.microsoft.com/office/drawing/2014/main" xmlns="" id="{67DF63ED-F965-4C81-8478-80E28A0BF6F6}"/>
              </a:ext>
            </a:extLst>
          </p:cNvPr>
          <p:cNvSpPr txBox="1"/>
          <p:nvPr/>
        </p:nvSpPr>
        <p:spPr>
          <a:xfrm>
            <a:off x="1742463" y="842232"/>
            <a:ext cx="8466939" cy="4778809"/>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fr-FR" sz="2000" dirty="0">
                <a:latin typeface="Calibri" panose="020F0502020204030204" pitchFamily="34" charset="0"/>
                <a:cs typeface="Times New Roman" panose="02020603050405020304" pitchFamily="18" charset="0"/>
              </a:rPr>
              <a:t>Recherche des nouvelles sources de financement pour le FR</a:t>
            </a:r>
          </a:p>
          <a:p>
            <a:pPr marL="800100" lvl="1" indent="-342900">
              <a:lnSpc>
                <a:spcPct val="107000"/>
              </a:lnSpc>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Taxation pour les voitures électriques</a:t>
            </a:r>
          </a:p>
          <a:p>
            <a:pPr marL="800100" lvl="1" indent="-342900">
              <a:lnSpc>
                <a:spcPct val="107000"/>
              </a:lnSpc>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Amendes sur les infractions routières autre que surcharge (accident provoquant des dégâts, non-respect du code de la route, …) </a:t>
            </a:r>
          </a:p>
          <a:p>
            <a:pPr marL="800100" lvl="1" indent="-342900">
              <a:lnSpc>
                <a:spcPct val="107000"/>
              </a:lnSpc>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Redevance d’usage des emprises routières (câble de communication, diverses conduites : eaux,  gaz, …, panneaux publicitaires, …)</a:t>
            </a:r>
          </a:p>
          <a:p>
            <a:pPr marL="800100" lvl="1" indent="-342900">
              <a:lnSpc>
                <a:spcPct val="107000"/>
              </a:lnSpc>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Redevance des deux roues (actuellement en nombre progressif dans toutes les villes de Madagascar)</a:t>
            </a:r>
          </a:p>
          <a:p>
            <a:pPr marL="800100" lvl="1" indent="-342900">
              <a:lnSpc>
                <a:spcPct val="107000"/>
              </a:lnSpc>
              <a:spcAft>
                <a:spcPts val="800"/>
              </a:spcAft>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Péage routier sur les voies rapides</a:t>
            </a:r>
          </a:p>
          <a:p>
            <a:pPr marL="342900" lvl="0" indent="-342900">
              <a:lnSpc>
                <a:spcPct val="107000"/>
              </a:lnSpc>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Coordination améliorée et bien structurée sur l’utilisation des financements internes et externes </a:t>
            </a:r>
          </a:p>
          <a:p>
            <a:pPr marL="800100" lvl="1" indent="-342900">
              <a:lnSpc>
                <a:spcPct val="107000"/>
              </a:lnSpc>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Le financement externe est mobilisé pour la remise à niveau des infrastructures routières, l’amélioration du niveau de service et la réalisation de nouvelles routes.</a:t>
            </a:r>
          </a:p>
          <a:p>
            <a:pPr marL="800100" lvl="1" indent="-34290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Le financement interne sert pour la préservation et l’entretien des infrastructures routières </a:t>
            </a:r>
          </a:p>
          <a:p>
            <a:pPr marL="342900" lvl="0" indent="-342900">
              <a:lnSpc>
                <a:spcPct val="107000"/>
              </a:lnSpc>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Programmation et planification</a:t>
            </a:r>
          </a:p>
          <a:p>
            <a:pPr marL="800100" lvl="1" indent="-34290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L'erreur classique est de vouloir "éteindre les incendies" partout. </a:t>
            </a:r>
          </a:p>
          <a:p>
            <a:pPr marL="800100" lvl="1" indent="-342900">
              <a:lnSpc>
                <a:spcPct val="107000"/>
              </a:lnSpc>
              <a:spcAft>
                <a:spcPts val="800"/>
              </a:spcAft>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Une programmation efficace est plus que nécessaire</a:t>
            </a:r>
            <a:endParaRPr lang="fr-FR" sz="1500" dirty="0">
              <a:effectLst/>
              <a:ea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xmlns="" id="{DDAB9ED8-37FE-4F1B-B3F2-E12571286F6A}"/>
              </a:ext>
            </a:extLst>
          </p:cNvPr>
          <p:cNvSpPr>
            <a:spLocks noGrp="1"/>
          </p:cNvSpPr>
          <p:nvPr>
            <p:ph type="sldNum" sz="quarter" idx="12"/>
          </p:nvPr>
        </p:nvSpPr>
        <p:spPr>
          <a:xfrm>
            <a:off x="9348832" y="6221787"/>
            <a:ext cx="2743200" cy="365125"/>
          </a:xfrm>
        </p:spPr>
        <p:txBody>
          <a:bodyPr/>
          <a:lstStyle/>
          <a:p>
            <a:fld id="{9E17EAE3-F25D-4B61-92D5-622A6F3E9A06}" type="slidenum">
              <a:rPr lang="fr-FR" smtClean="0"/>
              <a:t>6</a:t>
            </a:fld>
            <a:endParaRPr lang="fr-FR"/>
          </a:p>
        </p:txBody>
      </p:sp>
    </p:spTree>
    <p:extLst>
      <p:ext uri="{BB962C8B-B14F-4D97-AF65-F5344CB8AC3E}">
        <p14:creationId xmlns:p14="http://schemas.microsoft.com/office/powerpoint/2010/main" val="41042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742463" y="397697"/>
            <a:ext cx="8682606" cy="422408"/>
          </a:xfrm>
          <a:ln w="3175">
            <a:solidFill>
              <a:schemeClr val="tx1"/>
            </a:solidFill>
          </a:ln>
        </p:spPr>
        <p:txBody>
          <a:bodyPr>
            <a:noAutofit/>
          </a:bodyPr>
          <a:lstStyle/>
          <a:p>
            <a:pPr marL="457200" indent="-457200">
              <a:lnSpc>
                <a:spcPct val="107000"/>
              </a:lnSpc>
              <a:spcAft>
                <a:spcPts val="800"/>
              </a:spcAft>
              <a:buFont typeface="+mj-lt"/>
              <a:buAutoNum type="arabicPeriod" startAt="2"/>
            </a:pPr>
            <a:r>
              <a:rPr lang="fr-FR" sz="2400" dirty="0">
                <a:solidFill>
                  <a:srgbClr val="0070C0"/>
                </a:solidFill>
                <a:latin typeface="Calibri" panose="020F0502020204030204" pitchFamily="34" charset="0"/>
                <a:cs typeface="Times New Roman" panose="02020603050405020304" pitchFamily="18" charset="0"/>
              </a:rPr>
              <a:t>Exploration de mécanismes de financement innovants</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9947945" y="5562823"/>
            <a:ext cx="1887523" cy="100703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6" name="ZoneTexte 5">
            <a:extLst>
              <a:ext uri="{FF2B5EF4-FFF2-40B4-BE49-F238E27FC236}">
                <a16:creationId xmlns:a16="http://schemas.microsoft.com/office/drawing/2014/main" xmlns="" id="{67DF63ED-F965-4C81-8478-80E28A0BF6F6}"/>
              </a:ext>
            </a:extLst>
          </p:cNvPr>
          <p:cNvSpPr txBox="1"/>
          <p:nvPr/>
        </p:nvSpPr>
        <p:spPr>
          <a:xfrm>
            <a:off x="1742463" y="820105"/>
            <a:ext cx="8466939" cy="5075107"/>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Valorisation des ressources locales</a:t>
            </a:r>
          </a:p>
          <a:p>
            <a:pPr marL="800100" lvl="1" indent="-342900">
              <a:lnSpc>
                <a:spcPct val="107000"/>
              </a:lnSpc>
              <a:buFont typeface="Courier New" panose="02070309020205020404" pitchFamily="49" charset="0"/>
              <a:buChar char="o"/>
            </a:pPr>
            <a:r>
              <a:rPr lang="fr-FR" sz="1500" dirty="0">
                <a:latin typeface="Calibri" panose="020F0502020204030204" pitchFamily="34" charset="0"/>
                <a:cs typeface="Times New Roman" panose="02020603050405020304" pitchFamily="18" charset="0"/>
              </a:rPr>
              <a:t>À titre d’exemple, pour l’année en cours, le pays, en collaboration avec l’Office des Mines Nationales et des Industries Stratégiques (OMNIS), dont la mission principale porte sur l’exploration et l’exploitation des hydrocarbures, ainsi qu’avec le MTP, le LNTPB et le FR, envisage l’exploitation du grès bitumineux de </a:t>
            </a:r>
            <a:r>
              <a:rPr lang="fr-FR" sz="1500" dirty="0" err="1">
                <a:latin typeface="Calibri" panose="020F0502020204030204" pitchFamily="34" charset="0"/>
                <a:cs typeface="Times New Roman" panose="02020603050405020304" pitchFamily="18" charset="0"/>
              </a:rPr>
              <a:t>Bemolanga</a:t>
            </a:r>
            <a:r>
              <a:rPr lang="fr-FR" sz="1500" dirty="0">
                <a:latin typeface="Calibri" panose="020F0502020204030204" pitchFamily="34" charset="0"/>
                <a:cs typeface="Times New Roman" panose="02020603050405020304" pitchFamily="18" charset="0"/>
              </a:rPr>
              <a:t> en vue de son utilisation dans les infrastructures routières. Des essais sont prévus au cours de cette année.</a:t>
            </a:r>
          </a:p>
          <a:p>
            <a:pPr marL="800100" lvl="1" indent="-34290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D’autres essais ont </a:t>
            </a:r>
            <a:r>
              <a:rPr lang="fr-FR" sz="1500" dirty="0">
                <a:latin typeface="Calibri" panose="020F0502020204030204" pitchFamily="34" charset="0"/>
                <a:ea typeface="Calibri" panose="020F0502020204030204" pitchFamily="34" charset="0"/>
                <a:cs typeface="Times New Roman" panose="02020603050405020304" pitchFamily="18" charset="0"/>
              </a:rPr>
              <a:t>également</a:t>
            </a:r>
            <a:r>
              <a:rPr lang="fr-FR" sz="1500" dirty="0">
                <a:effectLst/>
                <a:latin typeface="Calibri" panose="020F0502020204030204" pitchFamily="34" charset="0"/>
                <a:ea typeface="Calibri" panose="020F0502020204030204" pitchFamily="34" charset="0"/>
                <a:cs typeface="Times New Roman" panose="02020603050405020304" pitchFamily="18" charset="0"/>
              </a:rPr>
              <a:t> </a:t>
            </a:r>
            <a:r>
              <a:rPr lang="fr-FR" sz="1500" dirty="0">
                <a:latin typeface="Calibri" panose="020F0502020204030204" pitchFamily="34" charset="0"/>
                <a:ea typeface="Calibri" panose="020F0502020204030204" pitchFamily="34" charset="0"/>
                <a:cs typeface="Times New Roman" panose="02020603050405020304" pitchFamily="18" charset="0"/>
              </a:rPr>
              <a:t>déjà été </a:t>
            </a:r>
            <a:r>
              <a:rPr lang="fr-FR" sz="1500" dirty="0">
                <a:effectLst/>
                <a:latin typeface="Calibri" panose="020F0502020204030204" pitchFamily="34" charset="0"/>
                <a:ea typeface="Calibri" panose="020F0502020204030204" pitchFamily="34" charset="0"/>
                <a:cs typeface="Times New Roman" panose="02020603050405020304" pitchFamily="18" charset="0"/>
              </a:rPr>
              <a:t>effectués pour l’utilisation de l’huile lourde de </a:t>
            </a:r>
            <a:r>
              <a:rPr lang="fr-FR" sz="1500" dirty="0" err="1">
                <a:effectLst/>
                <a:latin typeface="Calibri" panose="020F0502020204030204" pitchFamily="34" charset="0"/>
                <a:ea typeface="Calibri" panose="020F0502020204030204" pitchFamily="34" charset="0"/>
                <a:cs typeface="Times New Roman" panose="02020603050405020304" pitchFamily="18" charset="0"/>
              </a:rPr>
              <a:t>Tsimiroro</a:t>
            </a:r>
            <a:r>
              <a:rPr lang="fr-FR" sz="1500" dirty="0">
                <a:effectLst/>
                <a:latin typeface="Calibri" panose="020F0502020204030204" pitchFamily="34" charset="0"/>
                <a:ea typeface="Calibri" panose="020F0502020204030204" pitchFamily="34" charset="0"/>
                <a:cs typeface="Times New Roman" panose="02020603050405020304" pitchFamily="18" charset="0"/>
              </a:rPr>
              <a:t> comme liant hydrocarboné et ces essais ont donné des résultats assez satisfaisants </a:t>
            </a:r>
          </a:p>
          <a:p>
            <a:pPr marL="800100" lvl="1" indent="-34290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A l’issue des résultats de ces essais, l’OMNIS mettra en place des stratégies pour l’exploitation de ces réserves d’hydrocarbures</a:t>
            </a:r>
          </a:p>
          <a:p>
            <a:pPr marL="800100" lvl="1" indent="-342900">
              <a:lnSpc>
                <a:spcPct val="107000"/>
              </a:lnSpc>
              <a:spcAft>
                <a:spcPts val="800"/>
              </a:spcAft>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Dans l’Armée Malagasy, il y a un régiment appelé « Génie Militaire » dont la principale mission, outre la sécurité du pays, est d’intervenir dans le génie civil. Ces militaires vont être mobilisés pour la construction routière en exploitant tous les engins disponibles (dons de la coopération Japonaise) et les dépenses y afférentes sont limitées aux carburants et indemnités journalières</a:t>
            </a:r>
          </a:p>
          <a:p>
            <a:pPr marL="342900" lvl="0" indent="-342900">
              <a:lnSpc>
                <a:spcPct val="107000"/>
              </a:lnSpc>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Mise en concession de l’exploitation des infrastructures routières dans le but d’assurer leur entretien et le maintien de leur niveau de service </a:t>
            </a:r>
          </a:p>
          <a:p>
            <a:pPr marL="800100" lvl="1" indent="-34290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Exploitation des voies rapides par gestion de péage</a:t>
            </a:r>
          </a:p>
          <a:p>
            <a:pPr marL="800100" lvl="1" indent="-342900">
              <a:lnSpc>
                <a:spcPct val="107000"/>
              </a:lnSpc>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Exploitation des stations de pesage des poids lourds</a:t>
            </a:r>
          </a:p>
          <a:p>
            <a:pPr marL="800100" lvl="1" indent="-342900">
              <a:lnSpc>
                <a:spcPct val="107000"/>
              </a:lnSpc>
              <a:spcAft>
                <a:spcPts val="800"/>
              </a:spcAft>
              <a:buFont typeface="Courier New" panose="02070309020205020404" pitchFamily="49" charset="0"/>
              <a:buChar char="o"/>
            </a:pPr>
            <a:r>
              <a:rPr lang="fr-FR" sz="1500" dirty="0">
                <a:effectLst/>
                <a:latin typeface="Calibri" panose="020F0502020204030204" pitchFamily="34" charset="0"/>
                <a:ea typeface="Calibri" panose="020F0502020204030204" pitchFamily="34" charset="0"/>
                <a:cs typeface="Times New Roman" panose="02020603050405020304" pitchFamily="18" charset="0"/>
              </a:rPr>
              <a:t>Exploitation des bacs </a:t>
            </a:r>
          </a:p>
        </p:txBody>
      </p:sp>
      <p:sp>
        <p:nvSpPr>
          <p:cNvPr id="3" name="Espace réservé du numéro de diapositive 2">
            <a:extLst>
              <a:ext uri="{FF2B5EF4-FFF2-40B4-BE49-F238E27FC236}">
                <a16:creationId xmlns:a16="http://schemas.microsoft.com/office/drawing/2014/main" xmlns="" id="{91D65F5C-192B-4882-BAC3-1B64E0EFA42D}"/>
              </a:ext>
            </a:extLst>
          </p:cNvPr>
          <p:cNvSpPr>
            <a:spLocks noGrp="1"/>
          </p:cNvSpPr>
          <p:nvPr>
            <p:ph type="sldNum" sz="quarter" idx="12"/>
          </p:nvPr>
        </p:nvSpPr>
        <p:spPr>
          <a:xfrm>
            <a:off x="9339743" y="6162705"/>
            <a:ext cx="2743200" cy="365125"/>
          </a:xfrm>
        </p:spPr>
        <p:txBody>
          <a:bodyPr/>
          <a:lstStyle/>
          <a:p>
            <a:fld id="{9E17EAE3-F25D-4B61-92D5-622A6F3E9A06}" type="slidenum">
              <a:rPr lang="fr-FR" smtClean="0"/>
              <a:t>7</a:t>
            </a:fld>
            <a:endParaRPr lang="fr-FR"/>
          </a:p>
        </p:txBody>
      </p:sp>
    </p:spTree>
    <p:extLst>
      <p:ext uri="{BB962C8B-B14F-4D97-AF65-F5344CB8AC3E}">
        <p14:creationId xmlns:p14="http://schemas.microsoft.com/office/powerpoint/2010/main" val="274925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241572" y="397697"/>
            <a:ext cx="9798340" cy="422408"/>
          </a:xfrm>
          <a:ln w="3175">
            <a:solidFill>
              <a:schemeClr val="tx1"/>
            </a:solidFill>
          </a:ln>
        </p:spPr>
        <p:txBody>
          <a:bodyPr>
            <a:noAutofit/>
          </a:bodyPr>
          <a:lstStyle/>
          <a:p>
            <a:pPr marL="457200" lvl="0" indent="-457200">
              <a:lnSpc>
                <a:spcPct val="107000"/>
              </a:lnSpc>
              <a:spcAft>
                <a:spcPts val="800"/>
              </a:spcAft>
              <a:buFont typeface="+mj-lt"/>
              <a:buAutoNum type="arabicPeriod" startAt="3"/>
            </a:pPr>
            <a:r>
              <a:rPr lang="fr-FR" sz="2400" dirty="0">
                <a:solidFill>
                  <a:srgbClr val="0070C0"/>
                </a:solidFill>
                <a:latin typeface="Calibri" panose="020F0502020204030204" pitchFamily="34" charset="0"/>
                <a:cs typeface="Times New Roman" panose="02020603050405020304" pitchFamily="18" charset="0"/>
              </a:rPr>
              <a:t>Renforcement de la gouvernance et de la transparence des fonds routiers</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10022046" y="5597768"/>
            <a:ext cx="1887523" cy="100703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6" name="ZoneTexte 5">
            <a:extLst>
              <a:ext uri="{FF2B5EF4-FFF2-40B4-BE49-F238E27FC236}">
                <a16:creationId xmlns:a16="http://schemas.microsoft.com/office/drawing/2014/main" xmlns="" id="{67DF63ED-F965-4C81-8478-80E28A0BF6F6}"/>
              </a:ext>
            </a:extLst>
          </p:cNvPr>
          <p:cNvSpPr txBox="1"/>
          <p:nvPr/>
        </p:nvSpPr>
        <p:spPr>
          <a:xfrm>
            <a:off x="1226192" y="1125864"/>
            <a:ext cx="9739616" cy="4303614"/>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Revisiter les cadres légaux du Fonds Routier en capitalisant les acquis, suivant les normes et standards des Fonds Routier Internationaux :</a:t>
            </a:r>
          </a:p>
          <a:p>
            <a:pPr marL="800100" lvl="1" indent="-342900">
              <a:lnSpc>
                <a:spcPct val="107000"/>
              </a:lnSpc>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Le statut juridique (forme juridique, composition de membres du Conseil d’Administration, organisation institutionnelle, mode de fonctionnement etc.)</a:t>
            </a:r>
          </a:p>
          <a:p>
            <a:pPr marL="800100" lvl="1" indent="-342900">
              <a:lnSpc>
                <a:spcPct val="107000"/>
              </a:lnSpc>
              <a:spcAft>
                <a:spcPts val="800"/>
              </a:spcAft>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Mise à jour des manuels de procédures </a:t>
            </a:r>
          </a:p>
          <a:p>
            <a:pPr marL="342900" lvl="0" indent="-342900">
              <a:lnSpc>
                <a:spcPct val="107000"/>
              </a:lnSpc>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Garantir la bonne gestion des ressources confiées au Fonds Routier</a:t>
            </a:r>
          </a:p>
          <a:p>
            <a:pPr marL="800100" lvl="1" indent="-342900" algn="just">
              <a:lnSpc>
                <a:spcPct val="107000"/>
              </a:lnSpc>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Mise en place d’un système de contrôle interne fiable et transparent </a:t>
            </a:r>
          </a:p>
          <a:p>
            <a:pPr marL="800100" lvl="1" indent="-342900" algn="just">
              <a:lnSpc>
                <a:spcPct val="107000"/>
              </a:lnSpc>
              <a:spcAft>
                <a:spcPts val="800"/>
              </a:spcAft>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Élaboration des outils de gestion à jour (Système intégré de gestion à partir d’une plateforme)</a:t>
            </a:r>
          </a:p>
          <a:p>
            <a:pPr marL="342900" lvl="0" indent="-342900">
              <a:lnSpc>
                <a:spcPct val="107000"/>
              </a:lnSpc>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Véhiculer la Culture de redevabilité et de transparence auprès des usagers, des contribuables et de toutes les parties prenantes.</a:t>
            </a:r>
          </a:p>
          <a:p>
            <a:pPr marL="800100" lvl="1" indent="-342900" algn="just">
              <a:lnSpc>
                <a:spcPct val="107000"/>
              </a:lnSpc>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Publication périodique des rapports d’activité du FR via plateforme </a:t>
            </a:r>
          </a:p>
          <a:p>
            <a:pPr marL="800100" lvl="1" indent="-342900">
              <a:lnSpc>
                <a:spcPct val="107000"/>
              </a:lnSpc>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Panneaux de visibilité à tous travaux sous financement FR</a:t>
            </a:r>
          </a:p>
          <a:p>
            <a:pPr marL="800100" lvl="1" indent="-342900">
              <a:lnSpc>
                <a:spcPct val="107000"/>
              </a:lnSpc>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Publication des états financiers </a:t>
            </a:r>
          </a:p>
          <a:p>
            <a:pPr marL="800100" lvl="1" indent="-342900">
              <a:lnSpc>
                <a:spcPct val="107000"/>
              </a:lnSpc>
              <a:spcAft>
                <a:spcPts val="800"/>
              </a:spcAft>
              <a:buFont typeface="Courier New" panose="02070309020205020404" pitchFamily="49" charset="0"/>
              <a:buChar char="o"/>
            </a:pPr>
            <a:r>
              <a:rPr lang="fr-FR" sz="1600" dirty="0">
                <a:effectLst/>
                <a:latin typeface="Calibri" panose="020F0502020204030204" pitchFamily="34" charset="0"/>
                <a:ea typeface="Calibri" panose="020F0502020204030204" pitchFamily="34" charset="0"/>
                <a:cs typeface="Times New Roman" panose="02020603050405020304" pitchFamily="18" charset="0"/>
              </a:rPr>
              <a:t>Campagne de communication audio-visuelle</a:t>
            </a:r>
          </a:p>
        </p:txBody>
      </p:sp>
      <p:sp>
        <p:nvSpPr>
          <p:cNvPr id="3" name="Espace réservé du numéro de diapositive 2">
            <a:extLst>
              <a:ext uri="{FF2B5EF4-FFF2-40B4-BE49-F238E27FC236}">
                <a16:creationId xmlns:a16="http://schemas.microsoft.com/office/drawing/2014/main" xmlns="" id="{27714030-159C-444E-9511-4B1EFAF0A523}"/>
              </a:ext>
            </a:extLst>
          </p:cNvPr>
          <p:cNvSpPr>
            <a:spLocks noGrp="1"/>
          </p:cNvSpPr>
          <p:nvPr>
            <p:ph type="sldNum" sz="quarter" idx="12"/>
          </p:nvPr>
        </p:nvSpPr>
        <p:spPr>
          <a:xfrm>
            <a:off x="9448800" y="6179118"/>
            <a:ext cx="2743200" cy="365125"/>
          </a:xfrm>
        </p:spPr>
        <p:txBody>
          <a:bodyPr/>
          <a:lstStyle/>
          <a:p>
            <a:fld id="{9E17EAE3-F25D-4B61-92D5-622A6F3E9A06}" type="slidenum">
              <a:rPr lang="fr-FR" smtClean="0"/>
              <a:t>8</a:t>
            </a:fld>
            <a:endParaRPr lang="fr-FR"/>
          </a:p>
        </p:txBody>
      </p:sp>
    </p:spTree>
    <p:extLst>
      <p:ext uri="{BB962C8B-B14F-4D97-AF65-F5344CB8AC3E}">
        <p14:creationId xmlns:p14="http://schemas.microsoft.com/office/powerpoint/2010/main" val="587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9442D0-FCCC-4452-B7B3-7ACF3B0463F8}"/>
              </a:ext>
            </a:extLst>
          </p:cNvPr>
          <p:cNvSpPr>
            <a:spLocks noGrp="1"/>
          </p:cNvSpPr>
          <p:nvPr>
            <p:ph type="ctrTitle"/>
          </p:nvPr>
        </p:nvSpPr>
        <p:spPr>
          <a:xfrm>
            <a:off x="1093717" y="731965"/>
            <a:ext cx="9778762" cy="815471"/>
          </a:xfrm>
          <a:ln w="3175">
            <a:solidFill>
              <a:schemeClr val="tx1"/>
            </a:solidFill>
          </a:ln>
        </p:spPr>
        <p:txBody>
          <a:bodyPr>
            <a:noAutofit/>
          </a:bodyPr>
          <a:lstStyle/>
          <a:p>
            <a:pPr marL="457200" indent="-457200">
              <a:lnSpc>
                <a:spcPct val="107000"/>
              </a:lnSpc>
              <a:spcAft>
                <a:spcPts val="800"/>
              </a:spcAft>
              <a:buFont typeface="+mj-lt"/>
              <a:buAutoNum type="arabicPeriod" startAt="4"/>
            </a:pPr>
            <a:r>
              <a:rPr lang="fr-FR" sz="2400" dirty="0">
                <a:solidFill>
                  <a:srgbClr val="0070C0"/>
                </a:solidFill>
                <a:latin typeface="Calibri" panose="020F0502020204030204" pitchFamily="34" charset="0"/>
                <a:cs typeface="Times New Roman" panose="02020603050405020304" pitchFamily="18" charset="0"/>
              </a:rPr>
              <a:t>Intégration des enjeux climatiques et de la résilience dans les stratégies de gestion et d’entretien du patrimoine routier</a:t>
            </a:r>
          </a:p>
        </p:txBody>
      </p:sp>
      <p:pic>
        <p:nvPicPr>
          <p:cNvPr id="4" name="Image 3">
            <a:extLst>
              <a:ext uri="{FF2B5EF4-FFF2-40B4-BE49-F238E27FC236}">
                <a16:creationId xmlns:a16="http://schemas.microsoft.com/office/drawing/2014/main" xmlns="" id="{5B6A2630-2B53-4518-8E15-9BABF92F41AE}"/>
              </a:ext>
            </a:extLst>
          </p:cNvPr>
          <p:cNvPicPr>
            <a:picLocks noChangeAspect="1"/>
          </p:cNvPicPr>
          <p:nvPr/>
        </p:nvPicPr>
        <p:blipFill>
          <a:blip r:embed="rId2"/>
          <a:stretch>
            <a:fillRect/>
          </a:stretch>
        </p:blipFill>
        <p:spPr>
          <a:xfrm>
            <a:off x="9928717" y="5622515"/>
            <a:ext cx="1887523" cy="1007039"/>
          </a:xfrm>
          <a:prstGeom prst="rect">
            <a:avLst/>
          </a:prstGeom>
        </p:spPr>
      </p:pic>
      <p:sp>
        <p:nvSpPr>
          <p:cNvPr id="5" name="Espace réservé du pied de page 4">
            <a:extLst>
              <a:ext uri="{FF2B5EF4-FFF2-40B4-BE49-F238E27FC236}">
                <a16:creationId xmlns:a16="http://schemas.microsoft.com/office/drawing/2014/main" xmlns="" id="{34A5D233-D36A-4DC7-8A99-475022457420}"/>
              </a:ext>
            </a:extLst>
          </p:cNvPr>
          <p:cNvSpPr>
            <a:spLocks noGrp="1"/>
          </p:cNvSpPr>
          <p:nvPr>
            <p:ph type="ftr" sz="quarter" idx="11"/>
          </p:nvPr>
        </p:nvSpPr>
        <p:spPr>
          <a:xfrm>
            <a:off x="4038600" y="6299068"/>
            <a:ext cx="4090332" cy="422408"/>
          </a:xfrm>
        </p:spPr>
        <p:txBody>
          <a:bodyPr/>
          <a:lstStyle/>
          <a:p>
            <a:r>
              <a:rPr lang="en-US" b="1" dirty="0">
                <a:solidFill>
                  <a:srgbClr val="0070C0"/>
                </a:solidFill>
              </a:rPr>
              <a:t>ASAFG Meeting  Mozambique 13 - 16 April 2026</a:t>
            </a:r>
            <a:endParaRPr lang="fr-FR" b="1" dirty="0">
              <a:solidFill>
                <a:srgbClr val="0070C0"/>
              </a:solidFill>
            </a:endParaRPr>
          </a:p>
        </p:txBody>
      </p:sp>
      <p:sp>
        <p:nvSpPr>
          <p:cNvPr id="6" name="ZoneTexte 5">
            <a:extLst>
              <a:ext uri="{FF2B5EF4-FFF2-40B4-BE49-F238E27FC236}">
                <a16:creationId xmlns:a16="http://schemas.microsoft.com/office/drawing/2014/main" xmlns="" id="{67DF63ED-F965-4C81-8478-80E28A0BF6F6}"/>
              </a:ext>
            </a:extLst>
          </p:cNvPr>
          <p:cNvSpPr txBox="1"/>
          <p:nvPr/>
        </p:nvSpPr>
        <p:spPr>
          <a:xfrm>
            <a:off x="1194385" y="2079096"/>
            <a:ext cx="9678094" cy="2478627"/>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Application effective de la NIRIPG</a:t>
            </a:r>
          </a:p>
          <a:p>
            <a:pPr marL="342900" lvl="0" indent="-342900">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Incitation pour l’adoption des solutions vertes </a:t>
            </a:r>
          </a:p>
          <a:p>
            <a:pPr marL="342900" lvl="0" indent="-342900">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 Instauration des cantonniers permanents sur les routes (nettoyage journalier des dépendances des chaussées pour éviter les ravages causés par les eaux)</a:t>
            </a:r>
          </a:p>
          <a:p>
            <a:pPr marL="342900" lvl="0" indent="-342900">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Réserves suffisantes des ponts modulaires en cas de coupure de routes</a:t>
            </a:r>
          </a:p>
          <a:p>
            <a:pPr marL="342900" lvl="0" indent="-342900">
              <a:lnSpc>
                <a:spcPct val="107000"/>
              </a:lnSpc>
              <a:spcAft>
                <a:spcPts val="800"/>
              </a:spcAft>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Réserves des crédits pour les travaux d’urgence</a:t>
            </a:r>
          </a:p>
          <a:p>
            <a:pPr marL="342900" indent="-342900">
              <a:buFont typeface="Wingdings" panose="05000000000000000000" pitchFamily="2" charset="2"/>
              <a:buChar char="§"/>
            </a:pPr>
            <a:r>
              <a:rPr lang="fr-FR" sz="2000" dirty="0">
                <a:latin typeface="Calibri" panose="020F0502020204030204" pitchFamily="34" charset="0"/>
                <a:cs typeface="Times New Roman" panose="02020603050405020304" pitchFamily="18" charset="0"/>
              </a:rPr>
              <a:t>Possibilité de mobilisation immédiate des services de proximité et/ou du Génie militaire </a:t>
            </a:r>
          </a:p>
        </p:txBody>
      </p:sp>
      <p:sp>
        <p:nvSpPr>
          <p:cNvPr id="3" name="Espace réservé du numéro de diapositive 2">
            <a:extLst>
              <a:ext uri="{FF2B5EF4-FFF2-40B4-BE49-F238E27FC236}">
                <a16:creationId xmlns:a16="http://schemas.microsoft.com/office/drawing/2014/main" xmlns="" id="{11D72300-766E-4BAF-899F-B67CCF5D4BDD}"/>
              </a:ext>
            </a:extLst>
          </p:cNvPr>
          <p:cNvSpPr>
            <a:spLocks noGrp="1"/>
          </p:cNvSpPr>
          <p:nvPr>
            <p:ph type="sldNum" sz="quarter" idx="12"/>
          </p:nvPr>
        </p:nvSpPr>
        <p:spPr>
          <a:xfrm>
            <a:off x="9306887" y="6241513"/>
            <a:ext cx="2743200" cy="365125"/>
          </a:xfrm>
        </p:spPr>
        <p:txBody>
          <a:bodyPr/>
          <a:lstStyle/>
          <a:p>
            <a:fld id="{9E17EAE3-F25D-4B61-92D5-622A6F3E9A06}" type="slidenum">
              <a:rPr lang="fr-FR" smtClean="0"/>
              <a:t>9</a:t>
            </a:fld>
            <a:endParaRPr lang="fr-FR"/>
          </a:p>
        </p:txBody>
      </p:sp>
    </p:spTree>
    <p:extLst>
      <p:ext uri="{BB962C8B-B14F-4D97-AF65-F5344CB8AC3E}">
        <p14:creationId xmlns:p14="http://schemas.microsoft.com/office/powerpoint/2010/main" val="2790003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1229</Words>
  <Application>Microsoft Office PowerPoint</Application>
  <PresentationFormat>Grand écran</PresentationFormat>
  <Paragraphs>118</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Calibri Light</vt:lpstr>
      <vt:lpstr>Courier New</vt:lpstr>
      <vt:lpstr>Times New Roman</vt:lpstr>
      <vt:lpstr>Wingdings</vt:lpstr>
      <vt:lpstr>Thème Office</vt:lpstr>
      <vt:lpstr>« Mécanismes de financement durable pour les  infrastructures routières »</vt:lpstr>
      <vt:lpstr>PLAN DE PRESENTATION</vt:lpstr>
      <vt:lpstr>Etat des lieux du financement et défis actuels</vt:lpstr>
      <vt:lpstr>Etat des lieux du financement et défis actuels</vt:lpstr>
      <vt:lpstr>Etat des lieux du financement et défis actuels</vt:lpstr>
      <vt:lpstr>Exploration de mécanismes de financement innovants</vt:lpstr>
      <vt:lpstr>Exploration de mécanismes de financement innovants</vt:lpstr>
      <vt:lpstr>Renforcement de la gouvernance et de la transparence des fonds routiers</vt:lpstr>
      <vt:lpstr>Intégration des enjeux climatiques et de la résilience dans les stratégies de gestion et d’entretien du patrimoine routier</vt:lpstr>
      <vt:lpstr>Exploration des possibilités de financement collaboratif pour la réhabilitation et l’entretien des corridors régionaux</vt:lpstr>
      <vt:lpstr>Définition des perspectives d ’avenir</vt:lpstr>
      <vt:lpstr>MERCI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L’EVOLUTION ET L’IMPACT DES FONDS ROUTIERS EN AFRIQUE AUSTRALE :  PASSE, PRESENT ET AVENIR</dc:title>
  <dc:creator>utilisateur</dc:creator>
  <cp:lastModifiedBy>Tiana Harisoa Olga RAZAFINIAINA</cp:lastModifiedBy>
  <cp:revision>64</cp:revision>
  <dcterms:created xsi:type="dcterms:W3CDTF">2025-09-19T05:01:54Z</dcterms:created>
  <dcterms:modified xsi:type="dcterms:W3CDTF">2026-04-09T06:58:04Z</dcterms:modified>
</cp:coreProperties>
</file>