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
  </p:notesMasterIdLst>
  <p:handoutMasterIdLst>
    <p:handoutMasterId r:id="rId13"/>
  </p:handoutMasterIdLst>
  <p:sldIdLst>
    <p:sldId id="256" r:id="rId3"/>
    <p:sldId id="2944" r:id="rId4"/>
    <p:sldId id="2947" r:id="rId5"/>
    <p:sldId id="2948" r:id="rId6"/>
    <p:sldId id="2949" r:id="rId7"/>
    <p:sldId id="2950" r:id="rId8"/>
    <p:sldId id="2951" r:id="rId9"/>
    <p:sldId id="2952" r:id="rId10"/>
    <p:sldId id="294" r:id="rId11"/>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99FFCC"/>
    <a:srgbClr val="00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25" autoAdjust="0"/>
    <p:restoredTop sz="95097" autoAdjust="0"/>
  </p:normalViewPr>
  <p:slideViewPr>
    <p:cSldViewPr snapToGrid="0" snapToObjects="1">
      <p:cViewPr varScale="1">
        <p:scale>
          <a:sx n="110" d="100"/>
          <a:sy n="110" d="100"/>
        </p:scale>
        <p:origin x="317" y="6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3" d="100"/>
          <a:sy n="63" d="100"/>
        </p:scale>
        <p:origin x="320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31476-8A39-4961-8517-005891C00C9F}"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GB"/>
        </a:p>
      </dgm:t>
    </dgm:pt>
    <dgm:pt modelId="{99CCA790-6F36-4633-BAE6-0F57401055C1}">
      <dgm:prSet phldrT="[Text]" custT="1"/>
      <dgm:spPr>
        <a:solidFill>
          <a:srgbClr val="002060"/>
        </a:solidFill>
      </dgm:spPr>
      <dgm:t>
        <a:bodyPr/>
        <a:lstStyle/>
        <a:p>
          <a:r>
            <a:rPr lang="en-US" sz="1400" dirty="0">
              <a:latin typeface="Proxima Nova Rg" panose="02000506030000020004" pitchFamily="50" charset="0"/>
            </a:rPr>
            <a:t>2.	Current Financial Model</a:t>
          </a:r>
          <a:endParaRPr lang="en-GB" sz="1400" dirty="0">
            <a:latin typeface="Proxima Nova Rg" panose="02000506030000020004" pitchFamily="50" charset="0"/>
          </a:endParaRPr>
        </a:p>
      </dgm:t>
    </dgm:pt>
    <dgm:pt modelId="{63395564-0B96-4C74-BB60-27F839AE4254}" type="parTrans" cxnId="{28A864E5-3C3D-4F92-9C73-63244D4E9320}">
      <dgm:prSet/>
      <dgm:spPr/>
      <dgm:t>
        <a:bodyPr/>
        <a:lstStyle/>
        <a:p>
          <a:endParaRPr lang="en-GB" sz="1400">
            <a:latin typeface="Proxima Nova Rg" panose="02000506030000020004" pitchFamily="50" charset="0"/>
          </a:endParaRPr>
        </a:p>
      </dgm:t>
    </dgm:pt>
    <dgm:pt modelId="{39933A92-B897-49C8-9171-FBD9C987576B}" type="sibTrans" cxnId="{28A864E5-3C3D-4F92-9C73-63244D4E9320}">
      <dgm:prSet/>
      <dgm:spPr/>
      <dgm:t>
        <a:bodyPr/>
        <a:lstStyle/>
        <a:p>
          <a:endParaRPr lang="en-GB" sz="1400">
            <a:latin typeface="Proxima Nova Rg" panose="02000506030000020004" pitchFamily="50" charset="0"/>
          </a:endParaRPr>
        </a:p>
      </dgm:t>
    </dgm:pt>
    <dgm:pt modelId="{7DEED3F9-F7BE-412A-A186-3FEF86D570F4}">
      <dgm:prSet phldrT="[Text]" custT="1"/>
      <dgm:spPr>
        <a:solidFill>
          <a:srgbClr val="002060"/>
        </a:solidFill>
      </dgm:spPr>
      <dgm:t>
        <a:bodyPr/>
        <a:lstStyle/>
        <a:p>
          <a:r>
            <a:rPr lang="en-GB" sz="1400" dirty="0">
              <a:latin typeface="Proxima Nova Rg" panose="02000506030000020004" pitchFamily="50" charset="0"/>
            </a:rPr>
            <a:t>3.	Key Challenges</a:t>
          </a:r>
        </a:p>
      </dgm:t>
    </dgm:pt>
    <dgm:pt modelId="{8C9C3D43-6258-4E89-A12C-D41A6EE7C012}" type="parTrans" cxnId="{8E2278A7-C4FE-41C3-8589-AECAEB50EB64}">
      <dgm:prSet/>
      <dgm:spPr/>
      <dgm:t>
        <a:bodyPr/>
        <a:lstStyle/>
        <a:p>
          <a:endParaRPr lang="en-GB" sz="1400">
            <a:latin typeface="Proxima Nova Rg" panose="02000506030000020004" pitchFamily="50" charset="0"/>
          </a:endParaRPr>
        </a:p>
      </dgm:t>
    </dgm:pt>
    <dgm:pt modelId="{B4A0EBD1-033C-4BD0-BBAC-ADC497612FF2}" type="sibTrans" cxnId="{8E2278A7-C4FE-41C3-8589-AECAEB50EB64}">
      <dgm:prSet/>
      <dgm:spPr/>
      <dgm:t>
        <a:bodyPr/>
        <a:lstStyle/>
        <a:p>
          <a:endParaRPr lang="en-GB" sz="1400">
            <a:latin typeface="Proxima Nova Rg" panose="02000506030000020004" pitchFamily="50" charset="0"/>
          </a:endParaRPr>
        </a:p>
      </dgm:t>
    </dgm:pt>
    <dgm:pt modelId="{D22A488D-B6A3-4C33-86FD-698E0E47918F}">
      <dgm:prSet phldrT="[Text]" custT="1"/>
      <dgm:spPr>
        <a:solidFill>
          <a:srgbClr val="002060"/>
        </a:solidFill>
      </dgm:spPr>
      <dgm:t>
        <a:bodyPr/>
        <a:lstStyle/>
        <a:p>
          <a:r>
            <a:rPr lang="en-GB" sz="1400" dirty="0">
              <a:latin typeface="Proxima Nova Rg" panose="02000506030000020004" pitchFamily="50" charset="0"/>
            </a:rPr>
            <a:t>1.	Context &amp; Mandate</a:t>
          </a:r>
        </a:p>
      </dgm:t>
    </dgm:pt>
    <dgm:pt modelId="{CC4098F8-47EA-45C7-8560-909D932BB52E}" type="parTrans" cxnId="{06CAACC5-5BEA-4CF4-B7C0-6875A54D4B84}">
      <dgm:prSet/>
      <dgm:spPr/>
      <dgm:t>
        <a:bodyPr/>
        <a:lstStyle/>
        <a:p>
          <a:endParaRPr lang="en-US" sz="1400">
            <a:latin typeface="Proxima Nova Rg" panose="02000506030000020004" pitchFamily="50" charset="0"/>
          </a:endParaRPr>
        </a:p>
      </dgm:t>
    </dgm:pt>
    <dgm:pt modelId="{3EBCF18D-379C-4EFF-9474-6FD878FE33CE}" type="sibTrans" cxnId="{06CAACC5-5BEA-4CF4-B7C0-6875A54D4B84}">
      <dgm:prSet/>
      <dgm:spPr>
        <a:ln>
          <a:solidFill>
            <a:schemeClr val="tx1"/>
          </a:solidFill>
        </a:ln>
      </dgm:spPr>
      <dgm:t>
        <a:bodyPr/>
        <a:lstStyle/>
        <a:p>
          <a:endParaRPr lang="en-US" sz="1400">
            <a:latin typeface="Proxima Nova Rg" panose="02000506030000020004" pitchFamily="50" charset="0"/>
          </a:endParaRPr>
        </a:p>
      </dgm:t>
    </dgm:pt>
    <dgm:pt modelId="{3D552265-2D2C-40CF-A6EC-1AB59386C916}">
      <dgm:prSet phldrT="[Text]" custT="1"/>
      <dgm:spPr>
        <a:solidFill>
          <a:srgbClr val="002060"/>
        </a:solidFill>
      </dgm:spPr>
      <dgm:t>
        <a:bodyPr/>
        <a:lstStyle/>
        <a:p>
          <a:r>
            <a:rPr lang="en-GB" sz="1400" dirty="0">
              <a:latin typeface="Proxima Nova Rg" panose="02000506030000020004" pitchFamily="50" charset="0"/>
            </a:rPr>
            <a:t>4.	Innovation Solutions</a:t>
          </a:r>
        </a:p>
      </dgm:t>
    </dgm:pt>
    <dgm:pt modelId="{A4545F36-67E2-4AF2-8BAA-FE9BDBC7B843}" type="parTrans" cxnId="{5C9C86DD-12F1-425E-9C00-E18AC5798C0A}">
      <dgm:prSet/>
      <dgm:spPr/>
      <dgm:t>
        <a:bodyPr/>
        <a:lstStyle/>
        <a:p>
          <a:endParaRPr lang="en-NA" sz="1400"/>
        </a:p>
      </dgm:t>
    </dgm:pt>
    <dgm:pt modelId="{B1841FA2-60C7-4F4E-AED4-A6DF47A2528C}" type="sibTrans" cxnId="{5C9C86DD-12F1-425E-9C00-E18AC5798C0A}">
      <dgm:prSet/>
      <dgm:spPr/>
      <dgm:t>
        <a:bodyPr/>
        <a:lstStyle/>
        <a:p>
          <a:endParaRPr lang="en-NA" sz="1400"/>
        </a:p>
      </dgm:t>
    </dgm:pt>
    <dgm:pt modelId="{3DF157EF-35C7-4477-AEB2-7687E31A398B}">
      <dgm:prSet phldrT="[Text]" custT="1"/>
      <dgm:spPr>
        <a:solidFill>
          <a:srgbClr val="002060"/>
        </a:solidFill>
      </dgm:spPr>
      <dgm:t>
        <a:bodyPr/>
        <a:lstStyle/>
        <a:p>
          <a:r>
            <a:rPr lang="en-GB" sz="1400" dirty="0">
              <a:latin typeface="Proxima Nova Rg" panose="02000506030000020004" pitchFamily="50" charset="0"/>
            </a:rPr>
            <a:t>5.	Way Forward</a:t>
          </a:r>
        </a:p>
      </dgm:t>
    </dgm:pt>
    <dgm:pt modelId="{0A2EAA8E-ACD8-4D3A-A1F3-861C9F63DC73}" type="parTrans" cxnId="{E3A5FCBE-FC0D-47E0-A6E8-C22EDBADBBAD}">
      <dgm:prSet/>
      <dgm:spPr/>
      <dgm:t>
        <a:bodyPr/>
        <a:lstStyle/>
        <a:p>
          <a:endParaRPr lang="en-US" sz="1400"/>
        </a:p>
      </dgm:t>
    </dgm:pt>
    <dgm:pt modelId="{FE2E2F5A-F739-4740-952F-D0C452DE98ED}" type="sibTrans" cxnId="{E3A5FCBE-FC0D-47E0-A6E8-C22EDBADBBAD}">
      <dgm:prSet/>
      <dgm:spPr/>
      <dgm:t>
        <a:bodyPr/>
        <a:lstStyle/>
        <a:p>
          <a:endParaRPr lang="en-US" sz="1400"/>
        </a:p>
      </dgm:t>
    </dgm:pt>
    <dgm:pt modelId="{7DB5DE57-480C-4FCD-AE5D-0A9A29087671}">
      <dgm:prSet phldrT="[Text]" custT="1"/>
      <dgm:spPr>
        <a:solidFill>
          <a:srgbClr val="002060"/>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a:buNone/>
          </a:pPr>
          <a:r>
            <a:rPr lang="en-GB" sz="1400" kern="1200" dirty="0">
              <a:solidFill>
                <a:prstClr val="white"/>
              </a:solidFill>
              <a:latin typeface="Proxima Nova Rg" panose="02000506030000020004" pitchFamily="50" charset="0"/>
              <a:ea typeface="+mn-ea"/>
              <a:cs typeface="+mn-cs"/>
            </a:rPr>
            <a:t>6.	Conclusions</a:t>
          </a:r>
        </a:p>
      </dgm:t>
    </dgm:pt>
    <dgm:pt modelId="{11350256-EDAB-4B7B-B811-85567B428281}" type="parTrans" cxnId="{B9AC4843-B88B-4543-96A2-20D0B7AFA429}">
      <dgm:prSet/>
      <dgm:spPr/>
      <dgm:t>
        <a:bodyPr/>
        <a:lstStyle/>
        <a:p>
          <a:endParaRPr lang="en-US"/>
        </a:p>
      </dgm:t>
    </dgm:pt>
    <dgm:pt modelId="{CFA035C5-A5FD-4FF7-95D5-C88E52A14279}" type="sibTrans" cxnId="{B9AC4843-B88B-4543-96A2-20D0B7AFA429}">
      <dgm:prSet/>
      <dgm:spPr/>
      <dgm:t>
        <a:bodyPr/>
        <a:lstStyle/>
        <a:p>
          <a:endParaRPr lang="en-US"/>
        </a:p>
      </dgm:t>
    </dgm:pt>
    <dgm:pt modelId="{7B4ECABB-606B-4605-ABA2-DC22C776DFB8}" type="pres">
      <dgm:prSet presAssocID="{19531476-8A39-4961-8517-005891C00C9F}" presName="linear" presStyleCnt="0">
        <dgm:presLayoutVars>
          <dgm:animLvl val="lvl"/>
          <dgm:resizeHandles val="exact"/>
        </dgm:presLayoutVars>
      </dgm:prSet>
      <dgm:spPr/>
    </dgm:pt>
    <dgm:pt modelId="{91CCBF72-CC8F-4866-9019-DFB065ADD4B6}" type="pres">
      <dgm:prSet presAssocID="{D22A488D-B6A3-4C33-86FD-698E0E47918F}" presName="parentText" presStyleLbl="node1" presStyleIdx="0" presStyleCnt="6">
        <dgm:presLayoutVars>
          <dgm:chMax val="0"/>
          <dgm:bulletEnabled val="1"/>
        </dgm:presLayoutVars>
      </dgm:prSet>
      <dgm:spPr/>
    </dgm:pt>
    <dgm:pt modelId="{100FA764-8384-4081-BE74-1F8F765F1598}" type="pres">
      <dgm:prSet presAssocID="{3EBCF18D-379C-4EFF-9474-6FD878FE33CE}" presName="spacer" presStyleCnt="0"/>
      <dgm:spPr/>
    </dgm:pt>
    <dgm:pt modelId="{26526348-8CBA-47F5-AD4C-ACCE17B91170}" type="pres">
      <dgm:prSet presAssocID="{99CCA790-6F36-4633-BAE6-0F57401055C1}" presName="parentText" presStyleLbl="node1" presStyleIdx="1" presStyleCnt="6">
        <dgm:presLayoutVars>
          <dgm:chMax val="0"/>
          <dgm:bulletEnabled val="1"/>
        </dgm:presLayoutVars>
      </dgm:prSet>
      <dgm:spPr/>
    </dgm:pt>
    <dgm:pt modelId="{FB1F1540-8014-4077-9319-EDA1C4C2F05C}" type="pres">
      <dgm:prSet presAssocID="{39933A92-B897-49C8-9171-FBD9C987576B}" presName="spacer" presStyleCnt="0"/>
      <dgm:spPr/>
    </dgm:pt>
    <dgm:pt modelId="{654068AF-F9CE-4CB8-879A-5709A971B097}" type="pres">
      <dgm:prSet presAssocID="{7DEED3F9-F7BE-412A-A186-3FEF86D570F4}" presName="parentText" presStyleLbl="node1" presStyleIdx="2" presStyleCnt="6">
        <dgm:presLayoutVars>
          <dgm:chMax val="0"/>
          <dgm:bulletEnabled val="1"/>
        </dgm:presLayoutVars>
      </dgm:prSet>
      <dgm:spPr/>
    </dgm:pt>
    <dgm:pt modelId="{0D2A153F-EF05-41AA-B1F1-7F1AEDD9061A}" type="pres">
      <dgm:prSet presAssocID="{B4A0EBD1-033C-4BD0-BBAC-ADC497612FF2}" presName="spacer" presStyleCnt="0"/>
      <dgm:spPr/>
    </dgm:pt>
    <dgm:pt modelId="{FE31E732-5D72-4EC1-8E24-5BC8A799195F}" type="pres">
      <dgm:prSet presAssocID="{3D552265-2D2C-40CF-A6EC-1AB59386C916}" presName="parentText" presStyleLbl="node1" presStyleIdx="3" presStyleCnt="6">
        <dgm:presLayoutVars>
          <dgm:chMax val="0"/>
          <dgm:bulletEnabled val="1"/>
        </dgm:presLayoutVars>
      </dgm:prSet>
      <dgm:spPr/>
    </dgm:pt>
    <dgm:pt modelId="{89C2AC7E-840E-4AC4-A154-3839AD41AEAC}" type="pres">
      <dgm:prSet presAssocID="{B1841FA2-60C7-4F4E-AED4-A6DF47A2528C}" presName="spacer" presStyleCnt="0"/>
      <dgm:spPr/>
    </dgm:pt>
    <dgm:pt modelId="{AC33A086-F577-4FA6-8E2A-F0536C398E12}" type="pres">
      <dgm:prSet presAssocID="{3DF157EF-35C7-4477-AEB2-7687E31A398B}" presName="parentText" presStyleLbl="node1" presStyleIdx="4" presStyleCnt="6">
        <dgm:presLayoutVars>
          <dgm:chMax val="0"/>
          <dgm:bulletEnabled val="1"/>
        </dgm:presLayoutVars>
      </dgm:prSet>
      <dgm:spPr/>
    </dgm:pt>
    <dgm:pt modelId="{29A44303-2652-4C07-844A-8220808332AE}" type="pres">
      <dgm:prSet presAssocID="{FE2E2F5A-F739-4740-952F-D0C452DE98ED}" presName="spacer" presStyleCnt="0"/>
      <dgm:spPr/>
    </dgm:pt>
    <dgm:pt modelId="{1C1F8A1D-1191-458D-B904-E14175B4F2D5}" type="pres">
      <dgm:prSet presAssocID="{7DB5DE57-480C-4FCD-AE5D-0A9A29087671}" presName="parentText" presStyleLbl="node1" presStyleIdx="5" presStyleCnt="6">
        <dgm:presLayoutVars>
          <dgm:chMax val="0"/>
          <dgm:bulletEnabled val="1"/>
        </dgm:presLayoutVars>
      </dgm:prSet>
      <dgm:spPr>
        <a:prstGeom prst="roundRect">
          <a:avLst/>
        </a:prstGeom>
      </dgm:spPr>
    </dgm:pt>
  </dgm:ptLst>
  <dgm:cxnLst>
    <dgm:cxn modelId="{7427F702-488B-4A1E-8DE4-9835E7028FB1}" type="presOf" srcId="{D22A488D-B6A3-4C33-86FD-698E0E47918F}" destId="{91CCBF72-CC8F-4866-9019-DFB065ADD4B6}" srcOrd="0" destOrd="0" presId="urn:microsoft.com/office/officeart/2005/8/layout/vList2"/>
    <dgm:cxn modelId="{9BA79511-5DA5-417B-BDCC-54887C82D585}" type="presOf" srcId="{3DF157EF-35C7-4477-AEB2-7687E31A398B}" destId="{AC33A086-F577-4FA6-8E2A-F0536C398E12}" srcOrd="0" destOrd="0" presId="urn:microsoft.com/office/officeart/2005/8/layout/vList2"/>
    <dgm:cxn modelId="{FE245F19-45FC-4CD1-BDF4-3B0FB5E8AFCD}" type="presOf" srcId="{3D552265-2D2C-40CF-A6EC-1AB59386C916}" destId="{FE31E732-5D72-4EC1-8E24-5BC8A799195F}" srcOrd="0" destOrd="0" presId="urn:microsoft.com/office/officeart/2005/8/layout/vList2"/>
    <dgm:cxn modelId="{870DE05E-8922-495F-919A-1A8CC2B4DF5C}" type="presOf" srcId="{7DB5DE57-480C-4FCD-AE5D-0A9A29087671}" destId="{1C1F8A1D-1191-458D-B904-E14175B4F2D5}" srcOrd="0" destOrd="0" presId="urn:microsoft.com/office/officeart/2005/8/layout/vList2"/>
    <dgm:cxn modelId="{B9AC4843-B88B-4543-96A2-20D0B7AFA429}" srcId="{19531476-8A39-4961-8517-005891C00C9F}" destId="{7DB5DE57-480C-4FCD-AE5D-0A9A29087671}" srcOrd="5" destOrd="0" parTransId="{11350256-EDAB-4B7B-B811-85567B428281}" sibTransId="{CFA035C5-A5FD-4FF7-95D5-C88E52A14279}"/>
    <dgm:cxn modelId="{82862375-F1BE-4851-ABED-7BD31687FCBA}" type="presOf" srcId="{7DEED3F9-F7BE-412A-A186-3FEF86D570F4}" destId="{654068AF-F9CE-4CB8-879A-5709A971B097}" srcOrd="0" destOrd="0" presId="urn:microsoft.com/office/officeart/2005/8/layout/vList2"/>
    <dgm:cxn modelId="{17E95DA6-D8AD-4739-B591-111DB224D701}" type="presOf" srcId="{99CCA790-6F36-4633-BAE6-0F57401055C1}" destId="{26526348-8CBA-47F5-AD4C-ACCE17B91170}" srcOrd="0" destOrd="0" presId="urn:microsoft.com/office/officeart/2005/8/layout/vList2"/>
    <dgm:cxn modelId="{8E2278A7-C4FE-41C3-8589-AECAEB50EB64}" srcId="{19531476-8A39-4961-8517-005891C00C9F}" destId="{7DEED3F9-F7BE-412A-A186-3FEF86D570F4}" srcOrd="2" destOrd="0" parTransId="{8C9C3D43-6258-4E89-A12C-D41A6EE7C012}" sibTransId="{B4A0EBD1-033C-4BD0-BBAC-ADC497612FF2}"/>
    <dgm:cxn modelId="{E3A5FCBE-FC0D-47E0-A6E8-C22EDBADBBAD}" srcId="{19531476-8A39-4961-8517-005891C00C9F}" destId="{3DF157EF-35C7-4477-AEB2-7687E31A398B}" srcOrd="4" destOrd="0" parTransId="{0A2EAA8E-ACD8-4D3A-A1F3-861C9F63DC73}" sibTransId="{FE2E2F5A-F739-4740-952F-D0C452DE98ED}"/>
    <dgm:cxn modelId="{06CAACC5-5BEA-4CF4-B7C0-6875A54D4B84}" srcId="{19531476-8A39-4961-8517-005891C00C9F}" destId="{D22A488D-B6A3-4C33-86FD-698E0E47918F}" srcOrd="0" destOrd="0" parTransId="{CC4098F8-47EA-45C7-8560-909D932BB52E}" sibTransId="{3EBCF18D-379C-4EFF-9474-6FD878FE33CE}"/>
    <dgm:cxn modelId="{5C9C86DD-12F1-425E-9C00-E18AC5798C0A}" srcId="{19531476-8A39-4961-8517-005891C00C9F}" destId="{3D552265-2D2C-40CF-A6EC-1AB59386C916}" srcOrd="3" destOrd="0" parTransId="{A4545F36-67E2-4AF2-8BAA-FE9BDBC7B843}" sibTransId="{B1841FA2-60C7-4F4E-AED4-A6DF47A2528C}"/>
    <dgm:cxn modelId="{317B67E3-2582-40A4-8D44-FE3C2DCE7EDB}" type="presOf" srcId="{19531476-8A39-4961-8517-005891C00C9F}" destId="{7B4ECABB-606B-4605-ABA2-DC22C776DFB8}" srcOrd="0" destOrd="0" presId="urn:microsoft.com/office/officeart/2005/8/layout/vList2"/>
    <dgm:cxn modelId="{28A864E5-3C3D-4F92-9C73-63244D4E9320}" srcId="{19531476-8A39-4961-8517-005891C00C9F}" destId="{99CCA790-6F36-4633-BAE6-0F57401055C1}" srcOrd="1" destOrd="0" parTransId="{63395564-0B96-4C74-BB60-27F839AE4254}" sibTransId="{39933A92-B897-49C8-9171-FBD9C987576B}"/>
    <dgm:cxn modelId="{6FCAC5AA-1B15-4217-9619-C97115201D2E}" type="presParOf" srcId="{7B4ECABB-606B-4605-ABA2-DC22C776DFB8}" destId="{91CCBF72-CC8F-4866-9019-DFB065ADD4B6}" srcOrd="0" destOrd="0" presId="urn:microsoft.com/office/officeart/2005/8/layout/vList2"/>
    <dgm:cxn modelId="{083E713B-89B1-46C1-9B73-3002AFC3EDFA}" type="presParOf" srcId="{7B4ECABB-606B-4605-ABA2-DC22C776DFB8}" destId="{100FA764-8384-4081-BE74-1F8F765F1598}" srcOrd="1" destOrd="0" presId="urn:microsoft.com/office/officeart/2005/8/layout/vList2"/>
    <dgm:cxn modelId="{ED42C137-DC26-4A72-8A71-1EC3BE516868}" type="presParOf" srcId="{7B4ECABB-606B-4605-ABA2-DC22C776DFB8}" destId="{26526348-8CBA-47F5-AD4C-ACCE17B91170}" srcOrd="2" destOrd="0" presId="urn:microsoft.com/office/officeart/2005/8/layout/vList2"/>
    <dgm:cxn modelId="{83413417-BD0C-4361-BA91-44490E7CA417}" type="presParOf" srcId="{7B4ECABB-606B-4605-ABA2-DC22C776DFB8}" destId="{FB1F1540-8014-4077-9319-EDA1C4C2F05C}" srcOrd="3" destOrd="0" presId="urn:microsoft.com/office/officeart/2005/8/layout/vList2"/>
    <dgm:cxn modelId="{636BAA34-3B50-4AA3-90DF-C1E1E4C241AE}" type="presParOf" srcId="{7B4ECABB-606B-4605-ABA2-DC22C776DFB8}" destId="{654068AF-F9CE-4CB8-879A-5709A971B097}" srcOrd="4" destOrd="0" presId="urn:microsoft.com/office/officeart/2005/8/layout/vList2"/>
    <dgm:cxn modelId="{DBF1B30F-67B3-46D3-83BC-332EB76274FE}" type="presParOf" srcId="{7B4ECABB-606B-4605-ABA2-DC22C776DFB8}" destId="{0D2A153F-EF05-41AA-B1F1-7F1AEDD9061A}" srcOrd="5" destOrd="0" presId="urn:microsoft.com/office/officeart/2005/8/layout/vList2"/>
    <dgm:cxn modelId="{A30E392E-AF28-44EB-81E8-A24E42E884CF}" type="presParOf" srcId="{7B4ECABB-606B-4605-ABA2-DC22C776DFB8}" destId="{FE31E732-5D72-4EC1-8E24-5BC8A799195F}" srcOrd="6" destOrd="0" presId="urn:microsoft.com/office/officeart/2005/8/layout/vList2"/>
    <dgm:cxn modelId="{255B5002-30D1-4A60-B2F7-77C167865867}" type="presParOf" srcId="{7B4ECABB-606B-4605-ABA2-DC22C776DFB8}" destId="{89C2AC7E-840E-4AC4-A154-3839AD41AEAC}" srcOrd="7" destOrd="0" presId="urn:microsoft.com/office/officeart/2005/8/layout/vList2"/>
    <dgm:cxn modelId="{F9782C89-F76D-44E2-BA9C-335267062DEC}" type="presParOf" srcId="{7B4ECABB-606B-4605-ABA2-DC22C776DFB8}" destId="{AC33A086-F577-4FA6-8E2A-F0536C398E12}" srcOrd="8" destOrd="0" presId="urn:microsoft.com/office/officeart/2005/8/layout/vList2"/>
    <dgm:cxn modelId="{04657C76-36A8-447A-8A25-857428A966F7}" type="presParOf" srcId="{7B4ECABB-606B-4605-ABA2-DC22C776DFB8}" destId="{29A44303-2652-4C07-844A-8220808332AE}" srcOrd="9" destOrd="0" presId="urn:microsoft.com/office/officeart/2005/8/layout/vList2"/>
    <dgm:cxn modelId="{B9D8A231-A94B-43C9-BD8F-3C3CEA6BE058}" type="presParOf" srcId="{7B4ECABB-606B-4605-ABA2-DC22C776DFB8}" destId="{1C1F8A1D-1191-458D-B904-E14175B4F2D5}" srcOrd="1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420F38-6A34-488B-890E-D9438052E5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C71A3BB-B8BA-4CCC-9487-B99E8DD4B8F4}">
      <dgm:prSet custT="1"/>
      <dgm:spPr>
        <a:xfrm>
          <a:off x="0" y="1876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800" dirty="0">
              <a:solidFill>
                <a:sysClr val="window" lastClr="FFFFFF"/>
              </a:solidFill>
              <a:latin typeface="Arial" panose="020B0604020202020204" pitchFamily="34" charset="0"/>
              <a:ea typeface="+mn-ea"/>
              <a:cs typeface="Arial" panose="020B0604020202020204" pitchFamily="34" charset="0"/>
            </a:rPr>
            <a:t>Create a cost-effective and competitive road sector  </a:t>
          </a:r>
          <a:endParaRPr lang="en-US" sz="800" dirty="0">
            <a:solidFill>
              <a:sysClr val="window" lastClr="FFFFFF"/>
            </a:solidFill>
            <a:latin typeface="Arial" panose="020B0604020202020204" pitchFamily="34" charset="0"/>
            <a:ea typeface="+mn-ea"/>
            <a:cs typeface="Arial" panose="020B0604020202020204" pitchFamily="34" charset="0"/>
          </a:endParaRPr>
        </a:p>
      </dgm:t>
    </dgm:pt>
    <dgm:pt modelId="{A244F8F4-D124-405A-9F98-7CE15DAB1A3B}" type="parTrans" cxnId="{FD768C57-C89F-4DAF-A80D-AD04A565883A}">
      <dgm:prSet/>
      <dgm:spPr/>
      <dgm:t>
        <a:bodyPr/>
        <a:lstStyle/>
        <a:p>
          <a:endParaRPr lang="en-US" sz="800">
            <a:latin typeface="Arial" panose="020B0604020202020204" pitchFamily="34" charset="0"/>
            <a:cs typeface="Arial" panose="020B0604020202020204" pitchFamily="34" charset="0"/>
          </a:endParaRPr>
        </a:p>
      </dgm:t>
    </dgm:pt>
    <dgm:pt modelId="{27941CC2-57F7-4C8C-A125-B4F0AB67147C}" type="sibTrans" cxnId="{FD768C57-C89F-4DAF-A80D-AD04A565883A}">
      <dgm:prSet/>
      <dgm:spPr/>
      <dgm:t>
        <a:bodyPr/>
        <a:lstStyle/>
        <a:p>
          <a:endParaRPr lang="en-US" sz="800">
            <a:latin typeface="Arial" panose="020B0604020202020204" pitchFamily="34" charset="0"/>
            <a:cs typeface="Arial" panose="020B0604020202020204" pitchFamily="34" charset="0"/>
          </a:endParaRPr>
        </a:p>
      </dgm:t>
    </dgm:pt>
    <dgm:pt modelId="{9B2BE3D6-577D-4568-8D5A-71FD7B88C444}">
      <dgm:prSet custT="1"/>
      <dgm:spPr>
        <a:xfrm>
          <a:off x="0" y="7132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Revenue raised from road users instead from general taxpayer</a:t>
          </a:r>
        </a:p>
      </dgm:t>
    </dgm:pt>
    <dgm:pt modelId="{EFFCA1AC-903F-4EE5-94A3-8E625DE11998}" type="parTrans" cxnId="{94C6DA34-8CAF-45F2-839D-3C8999DBBF05}">
      <dgm:prSet/>
      <dgm:spPr/>
      <dgm:t>
        <a:bodyPr/>
        <a:lstStyle/>
        <a:p>
          <a:endParaRPr lang="en-US" sz="800">
            <a:latin typeface="Arial" panose="020B0604020202020204" pitchFamily="34" charset="0"/>
            <a:cs typeface="Arial" panose="020B0604020202020204" pitchFamily="34" charset="0"/>
          </a:endParaRPr>
        </a:p>
      </dgm:t>
    </dgm:pt>
    <dgm:pt modelId="{5B9A5287-7086-45EF-A19F-471F5EAD0E9C}" type="sibTrans" cxnId="{94C6DA34-8CAF-45F2-839D-3C8999DBBF05}">
      <dgm:prSet/>
      <dgm:spPr/>
      <dgm:t>
        <a:bodyPr/>
        <a:lstStyle/>
        <a:p>
          <a:endParaRPr lang="en-US" sz="800">
            <a:latin typeface="Arial" panose="020B0604020202020204" pitchFamily="34" charset="0"/>
            <a:cs typeface="Arial" panose="020B0604020202020204" pitchFamily="34" charset="0"/>
          </a:endParaRPr>
        </a:p>
      </dgm:t>
    </dgm:pt>
    <dgm:pt modelId="{437A630B-90F2-4F01-83D4-FB9ABE925ED6}">
      <dgm:prSet custT="1"/>
      <dgm:spPr>
        <a:xfrm>
          <a:off x="0" y="12388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Charging road users for the “consumption” of roads</a:t>
          </a:r>
        </a:p>
      </dgm:t>
    </dgm:pt>
    <dgm:pt modelId="{1D02122D-62F5-414C-9FD6-1877519F3357}" type="parTrans" cxnId="{5EAB16FE-E32A-4952-A239-154EB778F532}">
      <dgm:prSet/>
      <dgm:spPr/>
      <dgm:t>
        <a:bodyPr/>
        <a:lstStyle/>
        <a:p>
          <a:endParaRPr lang="en-US" sz="800">
            <a:latin typeface="Arial" panose="020B0604020202020204" pitchFamily="34" charset="0"/>
            <a:cs typeface="Arial" panose="020B0604020202020204" pitchFamily="34" charset="0"/>
          </a:endParaRPr>
        </a:p>
      </dgm:t>
    </dgm:pt>
    <dgm:pt modelId="{EBF58BEF-8478-494C-A90E-8F2E014DE0D2}" type="sibTrans" cxnId="{5EAB16FE-E32A-4952-A239-154EB778F532}">
      <dgm:prSet/>
      <dgm:spPr/>
      <dgm:t>
        <a:bodyPr/>
        <a:lstStyle/>
        <a:p>
          <a:endParaRPr lang="en-US" sz="800">
            <a:latin typeface="Arial" panose="020B0604020202020204" pitchFamily="34" charset="0"/>
            <a:cs typeface="Arial" panose="020B0604020202020204" pitchFamily="34" charset="0"/>
          </a:endParaRPr>
        </a:p>
      </dgm:t>
    </dgm:pt>
    <dgm:pt modelId="{695CE555-1B8E-4BBF-AD91-75E8A37B7147}">
      <dgm:prSet custT="1"/>
      <dgm:spPr>
        <a:xfrm>
          <a:off x="0" y="17644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Sector to maintain minimum maintenance service levels and standards </a:t>
          </a:r>
        </a:p>
      </dgm:t>
    </dgm:pt>
    <dgm:pt modelId="{61530619-B272-4F7C-B69F-24ED0C12DC1D}" type="parTrans" cxnId="{827B0743-0038-4C3D-89FE-0AE8C685140E}">
      <dgm:prSet/>
      <dgm:spPr/>
      <dgm:t>
        <a:bodyPr/>
        <a:lstStyle/>
        <a:p>
          <a:endParaRPr lang="en-US" sz="800">
            <a:latin typeface="Arial" panose="020B0604020202020204" pitchFamily="34" charset="0"/>
            <a:cs typeface="Arial" panose="020B0604020202020204" pitchFamily="34" charset="0"/>
          </a:endParaRPr>
        </a:p>
      </dgm:t>
    </dgm:pt>
    <dgm:pt modelId="{512BEA11-73A0-4EE3-9706-4196C4884871}" type="sibTrans" cxnId="{827B0743-0038-4C3D-89FE-0AE8C685140E}">
      <dgm:prSet/>
      <dgm:spPr/>
      <dgm:t>
        <a:bodyPr/>
        <a:lstStyle/>
        <a:p>
          <a:endParaRPr lang="en-US" sz="800">
            <a:latin typeface="Arial" panose="020B0604020202020204" pitchFamily="34" charset="0"/>
            <a:cs typeface="Arial" panose="020B0604020202020204" pitchFamily="34" charset="0"/>
          </a:endParaRPr>
        </a:p>
      </dgm:t>
    </dgm:pt>
    <dgm:pt modelId="{7E1F6BE8-294A-4677-833E-A384906C8509}">
      <dgm:prSet custT="1"/>
      <dgm:spPr>
        <a:xfrm>
          <a:off x="0" y="22900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Increase accountability in the road management and funding arena </a:t>
          </a:r>
        </a:p>
      </dgm:t>
    </dgm:pt>
    <dgm:pt modelId="{D0C8E454-136D-4B0F-9CE2-39DACEAB9A59}" type="parTrans" cxnId="{AF3903C9-9366-4402-99D8-C8921B567240}">
      <dgm:prSet/>
      <dgm:spPr/>
      <dgm:t>
        <a:bodyPr/>
        <a:lstStyle/>
        <a:p>
          <a:endParaRPr lang="en-NA" sz="800"/>
        </a:p>
      </dgm:t>
    </dgm:pt>
    <dgm:pt modelId="{3010E89D-1907-424D-B207-F5E25B911C12}" type="sibTrans" cxnId="{AF3903C9-9366-4402-99D8-C8921B567240}">
      <dgm:prSet/>
      <dgm:spPr/>
      <dgm:t>
        <a:bodyPr/>
        <a:lstStyle/>
        <a:p>
          <a:endParaRPr lang="en-NA" sz="800"/>
        </a:p>
      </dgm:t>
    </dgm:pt>
    <dgm:pt modelId="{E50DEDDB-612E-4645-852E-52C54FD984AF}">
      <dgm:prSet custT="1"/>
      <dgm:spPr>
        <a:xfrm>
          <a:off x="0" y="28156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Provide for equal competition between road and rail transport </a:t>
          </a:r>
        </a:p>
      </dgm:t>
    </dgm:pt>
    <dgm:pt modelId="{867A7354-1364-4A28-8990-C77A6BFC27CA}" type="parTrans" cxnId="{25E3B526-61A1-4043-9355-FB7148658284}">
      <dgm:prSet/>
      <dgm:spPr/>
      <dgm:t>
        <a:bodyPr/>
        <a:lstStyle/>
        <a:p>
          <a:endParaRPr lang="en-NA" sz="800"/>
        </a:p>
      </dgm:t>
    </dgm:pt>
    <dgm:pt modelId="{EFBDAC26-3892-446E-B16B-242C863784F4}" type="sibTrans" cxnId="{25E3B526-61A1-4043-9355-FB7148658284}">
      <dgm:prSet/>
      <dgm:spPr/>
      <dgm:t>
        <a:bodyPr/>
        <a:lstStyle/>
        <a:p>
          <a:endParaRPr lang="en-NA" sz="800"/>
        </a:p>
      </dgm:t>
    </dgm:pt>
    <dgm:pt modelId="{2BF8D2D1-38C3-4F5F-9B3C-FB7A88702667}">
      <dgm:prSet custT="1"/>
      <dgm:spPr>
        <a:xfrm>
          <a:off x="0" y="33412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Reduce role of Govt in road sector &amp; incentivise private sector participation </a:t>
          </a:r>
        </a:p>
      </dgm:t>
    </dgm:pt>
    <dgm:pt modelId="{23AED6C3-A733-4D29-89D5-25131F2AB78E}" type="parTrans" cxnId="{2E21E9A4-6CBB-4009-B632-7F34F06632AE}">
      <dgm:prSet/>
      <dgm:spPr/>
      <dgm:t>
        <a:bodyPr/>
        <a:lstStyle/>
        <a:p>
          <a:endParaRPr lang="en-NA" sz="800"/>
        </a:p>
      </dgm:t>
    </dgm:pt>
    <dgm:pt modelId="{9E3195CF-ACAB-48F7-BF8D-C9FC5608999D}" type="sibTrans" cxnId="{2E21E9A4-6CBB-4009-B632-7F34F06632AE}">
      <dgm:prSet/>
      <dgm:spPr/>
      <dgm:t>
        <a:bodyPr/>
        <a:lstStyle/>
        <a:p>
          <a:endParaRPr lang="en-NA" sz="800"/>
        </a:p>
      </dgm:t>
    </dgm:pt>
    <dgm:pt modelId="{6E0461C0-AED6-4F87-8039-579DBFB97D1E}">
      <dgm:prSet custT="1"/>
      <dgm:spPr>
        <a:xfrm>
          <a:off x="0" y="3866847"/>
          <a:ext cx="8742839" cy="46800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800" dirty="0">
              <a:solidFill>
                <a:sysClr val="window" lastClr="FFFFFF"/>
              </a:solidFill>
              <a:latin typeface="Arial" panose="020B0604020202020204" pitchFamily="34" charset="0"/>
              <a:ea typeface="+mn-ea"/>
              <a:cs typeface="Arial" panose="020B0604020202020204" pitchFamily="34" charset="0"/>
            </a:rPr>
            <a:t>Align with regional and international best practice and standards </a:t>
          </a:r>
        </a:p>
      </dgm:t>
    </dgm:pt>
    <dgm:pt modelId="{D3DDE54B-2A72-49A6-B86A-AA979FEE16D7}" type="parTrans" cxnId="{DB6E06FE-84CA-4546-997E-2A54F4355E3E}">
      <dgm:prSet/>
      <dgm:spPr/>
      <dgm:t>
        <a:bodyPr/>
        <a:lstStyle/>
        <a:p>
          <a:endParaRPr lang="en-NA" sz="800"/>
        </a:p>
      </dgm:t>
    </dgm:pt>
    <dgm:pt modelId="{492A0A9A-5CE6-48DC-8619-308AA1E8353E}" type="sibTrans" cxnId="{DB6E06FE-84CA-4546-997E-2A54F4355E3E}">
      <dgm:prSet/>
      <dgm:spPr/>
      <dgm:t>
        <a:bodyPr/>
        <a:lstStyle/>
        <a:p>
          <a:endParaRPr lang="en-NA" sz="800"/>
        </a:p>
      </dgm:t>
    </dgm:pt>
    <dgm:pt modelId="{839FA54D-481C-464A-B64A-8A1852EED9BD}" type="pres">
      <dgm:prSet presAssocID="{36420F38-6A34-488B-890E-D9438052E598}" presName="linear" presStyleCnt="0">
        <dgm:presLayoutVars>
          <dgm:animLvl val="lvl"/>
          <dgm:resizeHandles val="exact"/>
        </dgm:presLayoutVars>
      </dgm:prSet>
      <dgm:spPr/>
    </dgm:pt>
    <dgm:pt modelId="{505795E2-39A4-4E9B-A10E-C9EF8A5F6D59}" type="pres">
      <dgm:prSet presAssocID="{CC71A3BB-B8BA-4CCC-9487-B99E8DD4B8F4}" presName="parentText" presStyleLbl="node1" presStyleIdx="0" presStyleCnt="8">
        <dgm:presLayoutVars>
          <dgm:chMax val="0"/>
          <dgm:bulletEnabled val="1"/>
        </dgm:presLayoutVars>
      </dgm:prSet>
      <dgm:spPr/>
    </dgm:pt>
    <dgm:pt modelId="{F339DBA0-CF7A-4136-BD09-75D8B648D15E}" type="pres">
      <dgm:prSet presAssocID="{27941CC2-57F7-4C8C-A125-B4F0AB67147C}" presName="spacer" presStyleCnt="0"/>
      <dgm:spPr/>
    </dgm:pt>
    <dgm:pt modelId="{7661BEE4-1FDD-4BBB-B120-845CE12D1170}" type="pres">
      <dgm:prSet presAssocID="{9B2BE3D6-577D-4568-8D5A-71FD7B88C444}" presName="parentText" presStyleLbl="node1" presStyleIdx="1" presStyleCnt="8">
        <dgm:presLayoutVars>
          <dgm:chMax val="0"/>
          <dgm:bulletEnabled val="1"/>
        </dgm:presLayoutVars>
      </dgm:prSet>
      <dgm:spPr/>
    </dgm:pt>
    <dgm:pt modelId="{228DD1EF-3C30-434F-BA2F-7D4A6EBE8EA5}" type="pres">
      <dgm:prSet presAssocID="{5B9A5287-7086-45EF-A19F-471F5EAD0E9C}" presName="spacer" presStyleCnt="0"/>
      <dgm:spPr/>
    </dgm:pt>
    <dgm:pt modelId="{3E599FE0-7A1B-4674-98F9-46B172F9145A}" type="pres">
      <dgm:prSet presAssocID="{437A630B-90F2-4F01-83D4-FB9ABE925ED6}" presName="parentText" presStyleLbl="node1" presStyleIdx="2" presStyleCnt="8">
        <dgm:presLayoutVars>
          <dgm:chMax val="0"/>
          <dgm:bulletEnabled val="1"/>
        </dgm:presLayoutVars>
      </dgm:prSet>
      <dgm:spPr/>
    </dgm:pt>
    <dgm:pt modelId="{A26E4608-A4BF-4324-A39A-744C72C23D51}" type="pres">
      <dgm:prSet presAssocID="{EBF58BEF-8478-494C-A90E-8F2E014DE0D2}" presName="spacer" presStyleCnt="0"/>
      <dgm:spPr/>
    </dgm:pt>
    <dgm:pt modelId="{CC23E4FA-C906-47BF-9BFE-F29D9932E9D1}" type="pres">
      <dgm:prSet presAssocID="{695CE555-1B8E-4BBF-AD91-75E8A37B7147}" presName="parentText" presStyleLbl="node1" presStyleIdx="3" presStyleCnt="8">
        <dgm:presLayoutVars>
          <dgm:chMax val="0"/>
          <dgm:bulletEnabled val="1"/>
        </dgm:presLayoutVars>
      </dgm:prSet>
      <dgm:spPr/>
    </dgm:pt>
    <dgm:pt modelId="{3AD7A9D5-AA75-4E31-8171-AACC5ED6368F}" type="pres">
      <dgm:prSet presAssocID="{512BEA11-73A0-4EE3-9706-4196C4884871}" presName="spacer" presStyleCnt="0"/>
      <dgm:spPr/>
    </dgm:pt>
    <dgm:pt modelId="{7464E497-4905-4EDD-A8F5-83F0FEA734BD}" type="pres">
      <dgm:prSet presAssocID="{7E1F6BE8-294A-4677-833E-A384906C8509}" presName="parentText" presStyleLbl="node1" presStyleIdx="4" presStyleCnt="8">
        <dgm:presLayoutVars>
          <dgm:chMax val="0"/>
          <dgm:bulletEnabled val="1"/>
        </dgm:presLayoutVars>
      </dgm:prSet>
      <dgm:spPr/>
    </dgm:pt>
    <dgm:pt modelId="{CF96564F-BE0C-436A-9B37-24EBD2B4A2F9}" type="pres">
      <dgm:prSet presAssocID="{3010E89D-1907-424D-B207-F5E25B911C12}" presName="spacer" presStyleCnt="0"/>
      <dgm:spPr/>
    </dgm:pt>
    <dgm:pt modelId="{D97759D9-AF08-4B0D-9DF2-E0ABA11A17E8}" type="pres">
      <dgm:prSet presAssocID="{E50DEDDB-612E-4645-852E-52C54FD984AF}" presName="parentText" presStyleLbl="node1" presStyleIdx="5" presStyleCnt="8">
        <dgm:presLayoutVars>
          <dgm:chMax val="0"/>
          <dgm:bulletEnabled val="1"/>
        </dgm:presLayoutVars>
      </dgm:prSet>
      <dgm:spPr/>
    </dgm:pt>
    <dgm:pt modelId="{1046CD24-206B-445F-A6C1-F5F0C1A07EDF}" type="pres">
      <dgm:prSet presAssocID="{EFBDAC26-3892-446E-B16B-242C863784F4}" presName="spacer" presStyleCnt="0"/>
      <dgm:spPr/>
    </dgm:pt>
    <dgm:pt modelId="{6AF4408E-AC62-4131-BFF1-17F11D7C7E32}" type="pres">
      <dgm:prSet presAssocID="{2BF8D2D1-38C3-4F5F-9B3C-FB7A88702667}" presName="parentText" presStyleLbl="node1" presStyleIdx="6" presStyleCnt="8">
        <dgm:presLayoutVars>
          <dgm:chMax val="0"/>
          <dgm:bulletEnabled val="1"/>
        </dgm:presLayoutVars>
      </dgm:prSet>
      <dgm:spPr/>
    </dgm:pt>
    <dgm:pt modelId="{3E44A18C-7C3D-437F-9763-CE406A60101A}" type="pres">
      <dgm:prSet presAssocID="{9E3195CF-ACAB-48F7-BF8D-C9FC5608999D}" presName="spacer" presStyleCnt="0"/>
      <dgm:spPr/>
    </dgm:pt>
    <dgm:pt modelId="{636BF1ED-3E25-47B0-8EA6-3DBD79186645}" type="pres">
      <dgm:prSet presAssocID="{6E0461C0-AED6-4F87-8039-579DBFB97D1E}" presName="parentText" presStyleLbl="node1" presStyleIdx="7" presStyleCnt="8">
        <dgm:presLayoutVars>
          <dgm:chMax val="0"/>
          <dgm:bulletEnabled val="1"/>
        </dgm:presLayoutVars>
      </dgm:prSet>
      <dgm:spPr/>
    </dgm:pt>
  </dgm:ptLst>
  <dgm:cxnLst>
    <dgm:cxn modelId="{3D18BD07-2639-4233-A265-B526B5BCF003}" type="presOf" srcId="{2BF8D2D1-38C3-4F5F-9B3C-FB7A88702667}" destId="{6AF4408E-AC62-4131-BFF1-17F11D7C7E32}" srcOrd="0" destOrd="0" presId="urn:microsoft.com/office/officeart/2005/8/layout/vList2"/>
    <dgm:cxn modelId="{2FDF441C-D5AF-4903-A283-684A1C435CC1}" type="presOf" srcId="{6E0461C0-AED6-4F87-8039-579DBFB97D1E}" destId="{636BF1ED-3E25-47B0-8EA6-3DBD79186645}" srcOrd="0" destOrd="0" presId="urn:microsoft.com/office/officeart/2005/8/layout/vList2"/>
    <dgm:cxn modelId="{25E3B526-61A1-4043-9355-FB7148658284}" srcId="{36420F38-6A34-488B-890E-D9438052E598}" destId="{E50DEDDB-612E-4645-852E-52C54FD984AF}" srcOrd="5" destOrd="0" parTransId="{867A7354-1364-4A28-8990-C77A6BFC27CA}" sibTransId="{EFBDAC26-3892-446E-B16B-242C863784F4}"/>
    <dgm:cxn modelId="{94C6DA34-8CAF-45F2-839D-3C8999DBBF05}" srcId="{36420F38-6A34-488B-890E-D9438052E598}" destId="{9B2BE3D6-577D-4568-8D5A-71FD7B88C444}" srcOrd="1" destOrd="0" parTransId="{EFFCA1AC-903F-4EE5-94A3-8E625DE11998}" sibTransId="{5B9A5287-7086-45EF-A19F-471F5EAD0E9C}"/>
    <dgm:cxn modelId="{827B0743-0038-4C3D-89FE-0AE8C685140E}" srcId="{36420F38-6A34-488B-890E-D9438052E598}" destId="{695CE555-1B8E-4BBF-AD91-75E8A37B7147}" srcOrd="3" destOrd="0" parTransId="{61530619-B272-4F7C-B69F-24ED0C12DC1D}" sibTransId="{512BEA11-73A0-4EE3-9706-4196C4884871}"/>
    <dgm:cxn modelId="{05C58C4F-F9EC-40AE-B3FD-C02DF9B5261A}" type="presOf" srcId="{7E1F6BE8-294A-4677-833E-A384906C8509}" destId="{7464E497-4905-4EDD-A8F5-83F0FEA734BD}" srcOrd="0" destOrd="0" presId="urn:microsoft.com/office/officeart/2005/8/layout/vList2"/>
    <dgm:cxn modelId="{59A65A71-2503-4029-93F8-F73AFB7AA808}" type="presOf" srcId="{695CE555-1B8E-4BBF-AD91-75E8A37B7147}" destId="{CC23E4FA-C906-47BF-9BFE-F29D9932E9D1}" srcOrd="0" destOrd="0" presId="urn:microsoft.com/office/officeart/2005/8/layout/vList2"/>
    <dgm:cxn modelId="{FD768C57-C89F-4DAF-A80D-AD04A565883A}" srcId="{36420F38-6A34-488B-890E-D9438052E598}" destId="{CC71A3BB-B8BA-4CCC-9487-B99E8DD4B8F4}" srcOrd="0" destOrd="0" parTransId="{A244F8F4-D124-405A-9F98-7CE15DAB1A3B}" sibTransId="{27941CC2-57F7-4C8C-A125-B4F0AB67147C}"/>
    <dgm:cxn modelId="{5392A67F-E676-4B8B-9107-8A3566DC9FF3}" type="presOf" srcId="{9B2BE3D6-577D-4568-8D5A-71FD7B88C444}" destId="{7661BEE4-1FDD-4BBB-B120-845CE12D1170}" srcOrd="0" destOrd="0" presId="urn:microsoft.com/office/officeart/2005/8/layout/vList2"/>
    <dgm:cxn modelId="{1EF74683-D183-4637-A834-F0CEF242D86F}" type="presOf" srcId="{E50DEDDB-612E-4645-852E-52C54FD984AF}" destId="{D97759D9-AF08-4B0D-9DF2-E0ABA11A17E8}" srcOrd="0" destOrd="0" presId="urn:microsoft.com/office/officeart/2005/8/layout/vList2"/>
    <dgm:cxn modelId="{2E21E9A4-6CBB-4009-B632-7F34F06632AE}" srcId="{36420F38-6A34-488B-890E-D9438052E598}" destId="{2BF8D2D1-38C3-4F5F-9B3C-FB7A88702667}" srcOrd="6" destOrd="0" parTransId="{23AED6C3-A733-4D29-89D5-25131F2AB78E}" sibTransId="{9E3195CF-ACAB-48F7-BF8D-C9FC5608999D}"/>
    <dgm:cxn modelId="{697C89BA-D4A6-40BD-9ED5-E997F7733D7B}" type="presOf" srcId="{36420F38-6A34-488B-890E-D9438052E598}" destId="{839FA54D-481C-464A-B64A-8A1852EED9BD}" srcOrd="0" destOrd="0" presId="urn:microsoft.com/office/officeart/2005/8/layout/vList2"/>
    <dgm:cxn modelId="{17A09EBC-2860-452A-A8D9-ABF40DD9CDC9}" type="presOf" srcId="{CC71A3BB-B8BA-4CCC-9487-B99E8DD4B8F4}" destId="{505795E2-39A4-4E9B-A10E-C9EF8A5F6D59}" srcOrd="0" destOrd="0" presId="urn:microsoft.com/office/officeart/2005/8/layout/vList2"/>
    <dgm:cxn modelId="{AF3903C9-9366-4402-99D8-C8921B567240}" srcId="{36420F38-6A34-488B-890E-D9438052E598}" destId="{7E1F6BE8-294A-4677-833E-A384906C8509}" srcOrd="4" destOrd="0" parTransId="{D0C8E454-136D-4B0F-9CE2-39DACEAB9A59}" sibTransId="{3010E89D-1907-424D-B207-F5E25B911C12}"/>
    <dgm:cxn modelId="{1A6678D6-F69D-4875-BC1B-5553D78F120F}" type="presOf" srcId="{437A630B-90F2-4F01-83D4-FB9ABE925ED6}" destId="{3E599FE0-7A1B-4674-98F9-46B172F9145A}" srcOrd="0" destOrd="0" presId="urn:microsoft.com/office/officeart/2005/8/layout/vList2"/>
    <dgm:cxn modelId="{DB6E06FE-84CA-4546-997E-2A54F4355E3E}" srcId="{36420F38-6A34-488B-890E-D9438052E598}" destId="{6E0461C0-AED6-4F87-8039-579DBFB97D1E}" srcOrd="7" destOrd="0" parTransId="{D3DDE54B-2A72-49A6-B86A-AA979FEE16D7}" sibTransId="{492A0A9A-5CE6-48DC-8619-308AA1E8353E}"/>
    <dgm:cxn modelId="{5EAB16FE-E32A-4952-A239-154EB778F532}" srcId="{36420F38-6A34-488B-890E-D9438052E598}" destId="{437A630B-90F2-4F01-83D4-FB9ABE925ED6}" srcOrd="2" destOrd="0" parTransId="{1D02122D-62F5-414C-9FD6-1877519F3357}" sibTransId="{EBF58BEF-8478-494C-A90E-8F2E014DE0D2}"/>
    <dgm:cxn modelId="{43C9C9C8-D2E5-45F9-BD5D-78D472E1F50E}" type="presParOf" srcId="{839FA54D-481C-464A-B64A-8A1852EED9BD}" destId="{505795E2-39A4-4E9B-A10E-C9EF8A5F6D59}" srcOrd="0" destOrd="0" presId="urn:microsoft.com/office/officeart/2005/8/layout/vList2"/>
    <dgm:cxn modelId="{EABD096D-2C8C-4572-B0BA-D280518BDB7A}" type="presParOf" srcId="{839FA54D-481C-464A-B64A-8A1852EED9BD}" destId="{F339DBA0-CF7A-4136-BD09-75D8B648D15E}" srcOrd="1" destOrd="0" presId="urn:microsoft.com/office/officeart/2005/8/layout/vList2"/>
    <dgm:cxn modelId="{A955F44A-36D5-4CEC-8027-900491443E16}" type="presParOf" srcId="{839FA54D-481C-464A-B64A-8A1852EED9BD}" destId="{7661BEE4-1FDD-4BBB-B120-845CE12D1170}" srcOrd="2" destOrd="0" presId="urn:microsoft.com/office/officeart/2005/8/layout/vList2"/>
    <dgm:cxn modelId="{6842F947-3A4B-48F0-95A0-99776299931F}" type="presParOf" srcId="{839FA54D-481C-464A-B64A-8A1852EED9BD}" destId="{228DD1EF-3C30-434F-BA2F-7D4A6EBE8EA5}" srcOrd="3" destOrd="0" presId="urn:microsoft.com/office/officeart/2005/8/layout/vList2"/>
    <dgm:cxn modelId="{26BD9204-085B-4A1E-9EA2-C2C10471133C}" type="presParOf" srcId="{839FA54D-481C-464A-B64A-8A1852EED9BD}" destId="{3E599FE0-7A1B-4674-98F9-46B172F9145A}" srcOrd="4" destOrd="0" presId="urn:microsoft.com/office/officeart/2005/8/layout/vList2"/>
    <dgm:cxn modelId="{12C5B4DB-8C51-480A-A94A-5888D7DB1D68}" type="presParOf" srcId="{839FA54D-481C-464A-B64A-8A1852EED9BD}" destId="{A26E4608-A4BF-4324-A39A-744C72C23D51}" srcOrd="5" destOrd="0" presId="urn:microsoft.com/office/officeart/2005/8/layout/vList2"/>
    <dgm:cxn modelId="{D354C4CD-B31A-42BD-BA54-8835EEF920DC}" type="presParOf" srcId="{839FA54D-481C-464A-B64A-8A1852EED9BD}" destId="{CC23E4FA-C906-47BF-9BFE-F29D9932E9D1}" srcOrd="6" destOrd="0" presId="urn:microsoft.com/office/officeart/2005/8/layout/vList2"/>
    <dgm:cxn modelId="{AD92F8EC-A726-47BD-82E9-4ABF924A4808}" type="presParOf" srcId="{839FA54D-481C-464A-B64A-8A1852EED9BD}" destId="{3AD7A9D5-AA75-4E31-8171-AACC5ED6368F}" srcOrd="7" destOrd="0" presId="urn:microsoft.com/office/officeart/2005/8/layout/vList2"/>
    <dgm:cxn modelId="{DDE09AFC-AB73-4B96-A0E6-96A308E7163B}" type="presParOf" srcId="{839FA54D-481C-464A-B64A-8A1852EED9BD}" destId="{7464E497-4905-4EDD-A8F5-83F0FEA734BD}" srcOrd="8" destOrd="0" presId="urn:microsoft.com/office/officeart/2005/8/layout/vList2"/>
    <dgm:cxn modelId="{AE4956B0-D367-4120-BBBF-1C4BCBB4CBE0}" type="presParOf" srcId="{839FA54D-481C-464A-B64A-8A1852EED9BD}" destId="{CF96564F-BE0C-436A-9B37-24EBD2B4A2F9}" srcOrd="9" destOrd="0" presId="urn:microsoft.com/office/officeart/2005/8/layout/vList2"/>
    <dgm:cxn modelId="{C8ACBF2F-4BEA-4450-86CE-8FDF1F075A97}" type="presParOf" srcId="{839FA54D-481C-464A-B64A-8A1852EED9BD}" destId="{D97759D9-AF08-4B0D-9DF2-E0ABA11A17E8}" srcOrd="10" destOrd="0" presId="urn:microsoft.com/office/officeart/2005/8/layout/vList2"/>
    <dgm:cxn modelId="{5EF0A6F4-1D2F-42F7-AE34-4F68152C8304}" type="presParOf" srcId="{839FA54D-481C-464A-B64A-8A1852EED9BD}" destId="{1046CD24-206B-445F-A6C1-F5F0C1A07EDF}" srcOrd="11" destOrd="0" presId="urn:microsoft.com/office/officeart/2005/8/layout/vList2"/>
    <dgm:cxn modelId="{26EC3B8A-DDC1-4444-B871-78430CD9BCE5}" type="presParOf" srcId="{839FA54D-481C-464A-B64A-8A1852EED9BD}" destId="{6AF4408E-AC62-4131-BFF1-17F11D7C7E32}" srcOrd="12" destOrd="0" presId="urn:microsoft.com/office/officeart/2005/8/layout/vList2"/>
    <dgm:cxn modelId="{6BCBE626-BF2D-45C1-8EC5-7407D62C15CD}" type="presParOf" srcId="{839FA54D-481C-464A-B64A-8A1852EED9BD}" destId="{3E44A18C-7C3D-437F-9763-CE406A60101A}" srcOrd="13" destOrd="0" presId="urn:microsoft.com/office/officeart/2005/8/layout/vList2"/>
    <dgm:cxn modelId="{74E4BFBB-6AD6-4D15-8C67-AB2526F8C827}" type="presParOf" srcId="{839FA54D-481C-464A-B64A-8A1852EED9BD}" destId="{636BF1ED-3E25-47B0-8EA6-3DBD79186645}"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4BCCA1-E598-4368-871B-C89248E9D7F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NA"/>
        </a:p>
      </dgm:t>
    </dgm:pt>
    <dgm:pt modelId="{776A793B-D035-400C-970F-72568CFE8CA9}">
      <dgm:prSet phldrT="[Text]" custT="1"/>
      <dgm:spPr>
        <a:xfrm>
          <a:off x="15975" y="1386892"/>
          <a:ext cx="1725722" cy="856523"/>
        </a:xfrm>
        <a:prstGeom prst="rect">
          <a:avLst/>
        </a:prstGeom>
        <a:solidFill>
          <a:srgbClr val="00206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ysClr val="window" lastClr="FFFFFF"/>
              </a:solidFill>
              <a:latin typeface="Arial" panose="020B0604020202020204" pitchFamily="34" charset="0"/>
              <a:ea typeface="+mn-ea"/>
              <a:cs typeface="Arial" panose="020B0604020202020204" pitchFamily="34" charset="0"/>
            </a:rPr>
            <a:t>MINISTRY OF FINANCE</a:t>
          </a:r>
          <a:endParaRPr lang="en-NA" sz="1000" dirty="0">
            <a:solidFill>
              <a:sysClr val="window" lastClr="FFFFFF"/>
            </a:solidFill>
            <a:latin typeface="Arial" panose="020B0604020202020204" pitchFamily="34" charset="0"/>
            <a:ea typeface="+mn-ea"/>
            <a:cs typeface="Arial" panose="020B0604020202020204" pitchFamily="34" charset="0"/>
          </a:endParaRPr>
        </a:p>
      </dgm:t>
    </dgm:pt>
    <dgm:pt modelId="{5A3D6E04-CE3C-4EBB-83AE-30653793ABB3}" type="parTrans" cxnId="{51C48B99-D6DB-450B-9819-E6D692D1FE9C}">
      <dgm:prSet/>
      <dgm:spPr/>
      <dgm:t>
        <a:bodyPr/>
        <a:lstStyle/>
        <a:p>
          <a:endParaRPr lang="en-NA" sz="1500">
            <a:latin typeface="Arial" panose="020B0604020202020204" pitchFamily="34" charset="0"/>
            <a:cs typeface="Arial" panose="020B0604020202020204" pitchFamily="34" charset="0"/>
          </a:endParaRPr>
        </a:p>
      </dgm:t>
    </dgm:pt>
    <dgm:pt modelId="{E84EEB3A-B08C-4421-A985-F793B7DECA51}" type="sibTrans" cxnId="{51C48B99-D6DB-450B-9819-E6D692D1FE9C}">
      <dgm:prSet/>
      <dgm:spPr/>
      <dgm:t>
        <a:bodyPr/>
        <a:lstStyle/>
        <a:p>
          <a:endParaRPr lang="en-NA" sz="1500">
            <a:latin typeface="Arial" panose="020B0604020202020204" pitchFamily="34" charset="0"/>
            <a:cs typeface="Arial" panose="020B0604020202020204" pitchFamily="34" charset="0"/>
          </a:endParaRPr>
        </a:p>
      </dgm:t>
    </dgm:pt>
    <dgm:pt modelId="{678173E5-A3DB-4696-AF68-EA77009AFED3}">
      <dgm:prSet phldrT="[Text]" custT="1"/>
      <dgm:spPr>
        <a:xfrm>
          <a:off x="2417268" y="2596001"/>
          <a:ext cx="1280266" cy="640133"/>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ysClr val="window" lastClr="FFFFFF"/>
              </a:solidFill>
              <a:latin typeface="Arial" panose="020B0604020202020204" pitchFamily="34" charset="0"/>
              <a:ea typeface="+mn-ea"/>
              <a:cs typeface="Arial" panose="020B0604020202020204" pitchFamily="34" charset="0"/>
            </a:rPr>
            <a:t>ROADS AUTHORITY </a:t>
          </a:r>
          <a:endParaRPr lang="en-NA" sz="1000" dirty="0">
            <a:solidFill>
              <a:sysClr val="window" lastClr="FFFFFF"/>
            </a:solidFill>
            <a:latin typeface="Arial" panose="020B0604020202020204" pitchFamily="34" charset="0"/>
            <a:ea typeface="+mn-ea"/>
            <a:cs typeface="Arial" panose="020B0604020202020204" pitchFamily="34" charset="0"/>
          </a:endParaRPr>
        </a:p>
      </dgm:t>
    </dgm:pt>
    <dgm:pt modelId="{2B7B4E1A-3BD4-441F-82B7-D652D0EB83F8}" type="parTrans" cxnId="{200F038A-9DD1-4E9C-98ED-469F8D917287}">
      <dgm:prSet/>
      <dgm:spPr>
        <a:xfrm>
          <a:off x="3057402" y="2327145"/>
          <a:ext cx="866970" cy="268855"/>
        </a:xfrm>
        <a:custGeom>
          <a:avLst/>
          <a:gdLst/>
          <a:ahLst/>
          <a:cxnLst/>
          <a:rect l="0" t="0" r="0" b="0"/>
          <a:pathLst>
            <a:path>
              <a:moveTo>
                <a:pt x="866970" y="0"/>
              </a:moveTo>
              <a:lnTo>
                <a:pt x="866970" y="134427"/>
              </a:lnTo>
              <a:lnTo>
                <a:pt x="0" y="134427"/>
              </a:lnTo>
              <a:lnTo>
                <a:pt x="0" y="26885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NA" sz="1500">
            <a:latin typeface="Arial" panose="020B0604020202020204" pitchFamily="34" charset="0"/>
            <a:cs typeface="Arial" panose="020B0604020202020204" pitchFamily="34" charset="0"/>
          </a:endParaRPr>
        </a:p>
      </dgm:t>
    </dgm:pt>
    <dgm:pt modelId="{9A0F8442-CD3A-441B-BBC2-44DE6C15E6F2}" type="sibTrans" cxnId="{200F038A-9DD1-4E9C-98ED-469F8D917287}">
      <dgm:prSet/>
      <dgm:spPr/>
      <dgm:t>
        <a:bodyPr/>
        <a:lstStyle/>
        <a:p>
          <a:endParaRPr lang="en-NA" sz="1500">
            <a:latin typeface="Arial" panose="020B0604020202020204" pitchFamily="34" charset="0"/>
            <a:cs typeface="Arial" panose="020B0604020202020204" pitchFamily="34" charset="0"/>
          </a:endParaRPr>
        </a:p>
      </dgm:t>
    </dgm:pt>
    <dgm:pt modelId="{B32D0A76-6ADD-4763-B466-F25E684CD648}">
      <dgm:prSet phldrT="[Text]" custT="1"/>
      <dgm:spPr>
        <a:xfrm>
          <a:off x="3966391" y="2596001"/>
          <a:ext cx="1465085" cy="594619"/>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ysClr val="window" lastClr="FFFFFF"/>
              </a:solidFill>
              <a:latin typeface="Arial" panose="020B0604020202020204" pitchFamily="34" charset="0"/>
              <a:ea typeface="+mn-ea"/>
              <a:cs typeface="Arial" panose="020B0604020202020204" pitchFamily="34" charset="0"/>
            </a:rPr>
            <a:t>ROADS CONTRACTOR COMPANY</a:t>
          </a:r>
          <a:endParaRPr lang="en-NA" sz="1000" dirty="0">
            <a:solidFill>
              <a:sysClr val="window" lastClr="FFFFFF"/>
            </a:solidFill>
            <a:latin typeface="Arial" panose="020B0604020202020204" pitchFamily="34" charset="0"/>
            <a:ea typeface="+mn-ea"/>
            <a:cs typeface="Arial" panose="020B0604020202020204" pitchFamily="34" charset="0"/>
          </a:endParaRPr>
        </a:p>
      </dgm:t>
    </dgm:pt>
    <dgm:pt modelId="{5D3ED912-849A-40DC-8D72-A107E6F3D544}" type="parTrans" cxnId="{F80CA08A-E68B-4B9E-8CF6-6370EEF37807}">
      <dgm:prSet/>
      <dgm:spPr>
        <a:xfrm>
          <a:off x="3924372" y="2327145"/>
          <a:ext cx="774561" cy="268855"/>
        </a:xfrm>
        <a:custGeom>
          <a:avLst/>
          <a:gdLst/>
          <a:ahLst/>
          <a:cxnLst/>
          <a:rect l="0" t="0" r="0" b="0"/>
          <a:pathLst>
            <a:path>
              <a:moveTo>
                <a:pt x="0" y="0"/>
              </a:moveTo>
              <a:lnTo>
                <a:pt x="0" y="134427"/>
              </a:lnTo>
              <a:lnTo>
                <a:pt x="774561" y="134427"/>
              </a:lnTo>
              <a:lnTo>
                <a:pt x="774561" y="26885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NA"/>
        </a:p>
      </dgm:t>
    </dgm:pt>
    <dgm:pt modelId="{625C7F3A-114B-4A94-A170-1FACD3863A0D}" type="sibTrans" cxnId="{F80CA08A-E68B-4B9E-8CF6-6370EEF37807}">
      <dgm:prSet/>
      <dgm:spPr/>
      <dgm:t>
        <a:bodyPr/>
        <a:lstStyle/>
        <a:p>
          <a:endParaRPr lang="en-NA"/>
        </a:p>
      </dgm:t>
    </dgm:pt>
    <dgm:pt modelId="{627FC24B-B97E-4B8E-BEED-06B388097082}">
      <dgm:prSet phldrT="[Text]" custT="1"/>
      <dgm:spPr>
        <a:xfrm>
          <a:off x="3212685" y="1364839"/>
          <a:ext cx="1423374" cy="962305"/>
        </a:xfrm>
        <a:prstGeom prst="rect">
          <a:avLst/>
        </a:prstGeom>
        <a:solidFill>
          <a:srgbClr val="00206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ysClr val="window" lastClr="FFFFFF"/>
              </a:solidFill>
              <a:latin typeface="Arial" panose="020B0604020202020204" pitchFamily="34" charset="0"/>
              <a:ea typeface="+mn-ea"/>
              <a:cs typeface="Arial" panose="020B0604020202020204" pitchFamily="34" charset="0"/>
            </a:rPr>
            <a:t>MINSTRY OF WORKS AND TRANSPORT</a:t>
          </a:r>
          <a:endParaRPr lang="en-NA" sz="1000" dirty="0">
            <a:solidFill>
              <a:sysClr val="window" lastClr="FFFFFF"/>
            </a:solidFill>
            <a:latin typeface="Arial" panose="020B0604020202020204" pitchFamily="34" charset="0"/>
            <a:ea typeface="+mn-ea"/>
            <a:cs typeface="Arial" panose="020B0604020202020204" pitchFamily="34" charset="0"/>
          </a:endParaRPr>
        </a:p>
      </dgm:t>
    </dgm:pt>
    <dgm:pt modelId="{7C25C7F6-B87B-45EA-81E1-A2D7376A8F1E}" type="parTrans" cxnId="{F6412C53-8A46-4B11-BC6A-ABAA43703221}">
      <dgm:prSet/>
      <dgm:spPr/>
      <dgm:t>
        <a:bodyPr/>
        <a:lstStyle/>
        <a:p>
          <a:endParaRPr lang="en-NA"/>
        </a:p>
      </dgm:t>
    </dgm:pt>
    <dgm:pt modelId="{7999C0D8-0570-40BE-8330-ED5A6F4EBB9B}" type="sibTrans" cxnId="{F6412C53-8A46-4B11-BC6A-ABAA43703221}">
      <dgm:prSet/>
      <dgm:spPr/>
      <dgm:t>
        <a:bodyPr/>
        <a:lstStyle/>
        <a:p>
          <a:endParaRPr lang="en-NA"/>
        </a:p>
      </dgm:t>
    </dgm:pt>
    <dgm:pt modelId="{0133BFD5-9C90-4327-90E0-15A7EBCC3339}">
      <dgm:prSet phldrT="[Text]" custT="1"/>
      <dgm:spPr>
        <a:xfrm>
          <a:off x="2353" y="2806227"/>
          <a:ext cx="1752966" cy="828396"/>
        </a:xfrm>
        <a:prstGeom prst="rect">
          <a:avLst/>
        </a:prstGeom>
        <a:solidFill>
          <a:srgbClr val="00206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ysClr val="window" lastClr="FFFFFF"/>
              </a:solidFill>
              <a:latin typeface="Arial" panose="020B0604020202020204" pitchFamily="34" charset="0"/>
              <a:ea typeface="+mn-ea"/>
              <a:cs typeface="Arial" panose="020B0604020202020204" pitchFamily="34" charset="0"/>
            </a:rPr>
            <a:t>ROAD FUND ADMINSTRATION</a:t>
          </a:r>
          <a:endParaRPr lang="en-NA" sz="1000" dirty="0">
            <a:solidFill>
              <a:sysClr val="window" lastClr="FFFFFF"/>
            </a:solidFill>
            <a:latin typeface="Arial" panose="020B0604020202020204" pitchFamily="34" charset="0"/>
            <a:ea typeface="+mn-ea"/>
            <a:cs typeface="Arial" panose="020B0604020202020204" pitchFamily="34" charset="0"/>
          </a:endParaRPr>
        </a:p>
      </dgm:t>
    </dgm:pt>
    <dgm:pt modelId="{78FD5780-413B-4F9C-8B6C-FFD3D6529991}" type="parTrans" cxnId="{43932A6C-5C55-4C1D-8825-F5C7B8F9D251}">
      <dgm:prSet/>
      <dgm:spPr>
        <a:xfrm>
          <a:off x="833116" y="2243415"/>
          <a:ext cx="91440" cy="562811"/>
        </a:xfrm>
        <a:custGeom>
          <a:avLst/>
          <a:gdLst/>
          <a:ahLst/>
          <a:cxnLst/>
          <a:rect l="0" t="0" r="0" b="0"/>
          <a:pathLst>
            <a:path>
              <a:moveTo>
                <a:pt x="45720" y="0"/>
              </a:moveTo>
              <a:lnTo>
                <a:pt x="45720" y="562811"/>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NA"/>
        </a:p>
      </dgm:t>
    </dgm:pt>
    <dgm:pt modelId="{83E5EC4D-CE09-4631-A202-CC801EEDBAF6}" type="sibTrans" cxnId="{43932A6C-5C55-4C1D-8825-F5C7B8F9D251}">
      <dgm:prSet/>
      <dgm:spPr/>
      <dgm:t>
        <a:bodyPr/>
        <a:lstStyle/>
        <a:p>
          <a:endParaRPr lang="en-NA"/>
        </a:p>
      </dgm:t>
    </dgm:pt>
    <dgm:pt modelId="{6EFFCA63-6652-48E9-9374-A505161CE59F}">
      <dgm:prSet phldrT="[Text]" custT="1"/>
      <dgm:spPr>
        <a:xfrm>
          <a:off x="2397808" y="4043321"/>
          <a:ext cx="1280266" cy="640133"/>
        </a:xfrm>
        <a:solidFill>
          <a:srgbClr val="00B0F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rgbClr val="FFFF00"/>
              </a:solidFill>
              <a:latin typeface="Arial" panose="020B0604020202020204" pitchFamily="34" charset="0"/>
              <a:ea typeface="+mn-ea"/>
              <a:cs typeface="Arial" panose="020B0604020202020204" pitchFamily="34" charset="0"/>
            </a:rPr>
            <a:t>MINISTRY OF URBAN AND RURAL DEVELOPMENT</a:t>
          </a:r>
          <a:endParaRPr lang="en-NA" sz="1000" dirty="0">
            <a:solidFill>
              <a:srgbClr val="FFFF00"/>
            </a:solidFill>
            <a:latin typeface="Arial" panose="020B0604020202020204" pitchFamily="34" charset="0"/>
            <a:ea typeface="+mn-ea"/>
            <a:cs typeface="Arial" panose="020B0604020202020204" pitchFamily="34" charset="0"/>
          </a:endParaRPr>
        </a:p>
      </dgm:t>
    </dgm:pt>
    <dgm:pt modelId="{E9053F9A-BCA9-41FD-972D-6FC436B35D5E}" type="parTrans" cxnId="{960B1128-322F-4D4D-8E12-889BE02F343F}">
      <dgm:prSet/>
      <dgm:spPr/>
      <dgm:t>
        <a:bodyPr/>
        <a:lstStyle/>
        <a:p>
          <a:endParaRPr lang="en-NA"/>
        </a:p>
      </dgm:t>
    </dgm:pt>
    <dgm:pt modelId="{6125B1B9-B2A1-45CF-BD61-6DC9CF9C70E2}" type="sibTrans" cxnId="{960B1128-322F-4D4D-8E12-889BE02F343F}">
      <dgm:prSet/>
      <dgm:spPr/>
      <dgm:t>
        <a:bodyPr/>
        <a:lstStyle/>
        <a:p>
          <a:endParaRPr lang="en-NA"/>
        </a:p>
      </dgm:t>
    </dgm:pt>
    <dgm:pt modelId="{D46079B9-666D-4FC9-87EF-DC9EDC564AFB}">
      <dgm:prSet phldrT="[Text]" custT="1"/>
      <dgm:spPr>
        <a:xfrm>
          <a:off x="2397808" y="4043321"/>
          <a:ext cx="1280266" cy="640133"/>
        </a:xfrm>
        <a:solidFill>
          <a:srgbClr val="00B0F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rgbClr val="FFFF00"/>
              </a:solidFill>
              <a:latin typeface="Arial" panose="020B0604020202020204" pitchFamily="34" charset="0"/>
              <a:ea typeface="+mn-ea"/>
              <a:cs typeface="Arial" panose="020B0604020202020204" pitchFamily="34" charset="0"/>
            </a:rPr>
            <a:t>LOCAL AUTHORITIES</a:t>
          </a:r>
          <a:endParaRPr lang="en-NA" sz="1000" dirty="0">
            <a:solidFill>
              <a:srgbClr val="FFFF00"/>
            </a:solidFill>
            <a:latin typeface="Arial" panose="020B0604020202020204" pitchFamily="34" charset="0"/>
            <a:ea typeface="+mn-ea"/>
            <a:cs typeface="Arial" panose="020B0604020202020204" pitchFamily="34" charset="0"/>
          </a:endParaRPr>
        </a:p>
      </dgm:t>
    </dgm:pt>
    <dgm:pt modelId="{28C15BB7-A7CF-4E03-91AE-DD02B672C38E}" type="parTrans" cxnId="{48913CB5-0AE2-45BB-BD4E-B71808621FCA}">
      <dgm:prSet/>
      <dgm:spPr/>
      <dgm:t>
        <a:bodyPr/>
        <a:lstStyle/>
        <a:p>
          <a:endParaRPr lang="en-NA"/>
        </a:p>
      </dgm:t>
    </dgm:pt>
    <dgm:pt modelId="{E2E8F8F4-24CB-430B-A73E-E1799E092C85}" type="sibTrans" cxnId="{48913CB5-0AE2-45BB-BD4E-B71808621FCA}">
      <dgm:prSet/>
      <dgm:spPr/>
      <dgm:t>
        <a:bodyPr/>
        <a:lstStyle/>
        <a:p>
          <a:endParaRPr lang="en-NA"/>
        </a:p>
      </dgm:t>
    </dgm:pt>
    <dgm:pt modelId="{C47F3303-43CE-4294-8068-09DFA85CCBB8}">
      <dgm:prSet phldrT="[Text]" custT="1"/>
      <dgm:spPr>
        <a:xfrm>
          <a:off x="2397808" y="4043321"/>
          <a:ext cx="1280266" cy="640133"/>
        </a:xfrm>
        <a:solidFill>
          <a:srgbClr val="00B0F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rgbClr val="FFFF00"/>
              </a:solidFill>
              <a:latin typeface="Arial" panose="020B0604020202020204" pitchFamily="34" charset="0"/>
              <a:ea typeface="+mn-ea"/>
              <a:cs typeface="Arial" panose="020B0604020202020204" pitchFamily="34" charset="0"/>
            </a:rPr>
            <a:t>MUNICIPALITIES</a:t>
          </a:r>
          <a:endParaRPr lang="en-NA" sz="1000" dirty="0">
            <a:solidFill>
              <a:srgbClr val="FFFF00"/>
            </a:solidFill>
            <a:latin typeface="Arial" panose="020B0604020202020204" pitchFamily="34" charset="0"/>
            <a:ea typeface="+mn-ea"/>
            <a:cs typeface="Arial" panose="020B0604020202020204" pitchFamily="34" charset="0"/>
          </a:endParaRPr>
        </a:p>
      </dgm:t>
    </dgm:pt>
    <dgm:pt modelId="{B59E6DB4-E9DD-45DC-ACDD-23871BF800CD}" type="parTrans" cxnId="{4025E13B-B8D9-45CD-9547-CE98829A3855}">
      <dgm:prSet/>
      <dgm:spPr/>
      <dgm:t>
        <a:bodyPr/>
        <a:lstStyle/>
        <a:p>
          <a:endParaRPr lang="en-NA"/>
        </a:p>
      </dgm:t>
    </dgm:pt>
    <dgm:pt modelId="{1B3D8626-1334-4AB2-9D65-E1D84C5D91F6}" type="sibTrans" cxnId="{4025E13B-B8D9-45CD-9547-CE98829A3855}">
      <dgm:prSet/>
      <dgm:spPr/>
      <dgm:t>
        <a:bodyPr/>
        <a:lstStyle/>
        <a:p>
          <a:endParaRPr lang="en-NA"/>
        </a:p>
      </dgm:t>
    </dgm:pt>
    <dgm:pt modelId="{A53C2200-74B3-451E-9D8F-A2E7B3CC54A3}">
      <dgm:prSet phldrT="[Text]" custT="1"/>
      <dgm:spPr>
        <a:xfrm>
          <a:off x="2397808" y="4043321"/>
          <a:ext cx="1280266" cy="640133"/>
        </a:xfrm>
        <a:solidFill>
          <a:srgbClr val="00B0F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sz="1000" dirty="0">
              <a:solidFill>
                <a:srgbClr val="FFFF00"/>
              </a:solidFill>
              <a:latin typeface="Arial" panose="020B0604020202020204" pitchFamily="34" charset="0"/>
              <a:ea typeface="+mn-ea"/>
              <a:cs typeface="Arial" panose="020B0604020202020204" pitchFamily="34" charset="0"/>
            </a:rPr>
            <a:t>TOWN COUNCILS</a:t>
          </a:r>
          <a:endParaRPr lang="en-NA" sz="1000" dirty="0">
            <a:solidFill>
              <a:srgbClr val="FFFF00"/>
            </a:solidFill>
            <a:latin typeface="Arial" panose="020B0604020202020204" pitchFamily="34" charset="0"/>
            <a:ea typeface="+mn-ea"/>
            <a:cs typeface="Arial" panose="020B0604020202020204" pitchFamily="34" charset="0"/>
          </a:endParaRPr>
        </a:p>
      </dgm:t>
    </dgm:pt>
    <dgm:pt modelId="{90F41243-B9F0-495E-8AD0-58C99720B340}" type="parTrans" cxnId="{46E1AEF7-8AE2-4001-B805-7948A14E3E34}">
      <dgm:prSet/>
      <dgm:spPr/>
      <dgm:t>
        <a:bodyPr/>
        <a:lstStyle/>
        <a:p>
          <a:endParaRPr lang="en-NA"/>
        </a:p>
      </dgm:t>
    </dgm:pt>
    <dgm:pt modelId="{8ED574D9-0F86-4C1A-B088-0B9543B40911}" type="sibTrans" cxnId="{46E1AEF7-8AE2-4001-B805-7948A14E3E34}">
      <dgm:prSet/>
      <dgm:spPr/>
      <dgm:t>
        <a:bodyPr/>
        <a:lstStyle/>
        <a:p>
          <a:endParaRPr lang="en-NA"/>
        </a:p>
      </dgm:t>
    </dgm:pt>
    <dgm:pt modelId="{1563F487-C2E6-4241-B02E-6B125B1DD6E6}" type="pres">
      <dgm:prSet presAssocID="{004BCCA1-E598-4368-871B-C89248E9D7F8}" presName="hierChild1" presStyleCnt="0">
        <dgm:presLayoutVars>
          <dgm:orgChart val="1"/>
          <dgm:chPref val="1"/>
          <dgm:dir/>
          <dgm:animOne val="branch"/>
          <dgm:animLvl val="lvl"/>
          <dgm:resizeHandles/>
        </dgm:presLayoutVars>
      </dgm:prSet>
      <dgm:spPr/>
    </dgm:pt>
    <dgm:pt modelId="{43401833-779B-4B39-B882-45A0AB659399}" type="pres">
      <dgm:prSet presAssocID="{776A793B-D035-400C-970F-72568CFE8CA9}" presName="hierRoot1" presStyleCnt="0">
        <dgm:presLayoutVars>
          <dgm:hierBranch val="init"/>
        </dgm:presLayoutVars>
      </dgm:prSet>
      <dgm:spPr/>
    </dgm:pt>
    <dgm:pt modelId="{7A375CFD-3934-4F11-B373-BB688407E482}" type="pres">
      <dgm:prSet presAssocID="{776A793B-D035-400C-970F-72568CFE8CA9}" presName="rootComposite1" presStyleCnt="0"/>
      <dgm:spPr/>
    </dgm:pt>
    <dgm:pt modelId="{D5F7801E-42E3-479B-8747-7AE16D52C260}" type="pres">
      <dgm:prSet presAssocID="{776A793B-D035-400C-970F-72568CFE8CA9}" presName="rootText1" presStyleLbl="node0" presStyleIdx="0" presStyleCnt="3" custScaleX="134794" custScaleY="133804" custLinFactNeighborX="31231" custLinFactNeighborY="3445">
        <dgm:presLayoutVars>
          <dgm:chPref val="3"/>
        </dgm:presLayoutVars>
      </dgm:prSet>
      <dgm:spPr/>
    </dgm:pt>
    <dgm:pt modelId="{25B7D9A5-38DC-40E8-99E1-B1737A540CF1}" type="pres">
      <dgm:prSet presAssocID="{776A793B-D035-400C-970F-72568CFE8CA9}" presName="rootConnector1" presStyleLbl="node1" presStyleIdx="0" presStyleCnt="0"/>
      <dgm:spPr/>
    </dgm:pt>
    <dgm:pt modelId="{F2CF48EA-A103-45CD-B40B-303DB2C976A7}" type="pres">
      <dgm:prSet presAssocID="{776A793B-D035-400C-970F-72568CFE8CA9}" presName="hierChild2" presStyleCnt="0"/>
      <dgm:spPr/>
    </dgm:pt>
    <dgm:pt modelId="{24FB1158-FE70-42B2-9998-A1362843A03A}" type="pres">
      <dgm:prSet presAssocID="{78FD5780-413B-4F9C-8B6C-FFD3D6529991}" presName="Name37" presStyleLbl="parChTrans1D2" presStyleIdx="0" presStyleCnt="4"/>
      <dgm:spPr/>
    </dgm:pt>
    <dgm:pt modelId="{F6F84635-AF1E-46D1-9BDE-668627618532}" type="pres">
      <dgm:prSet presAssocID="{0133BFD5-9C90-4327-90E0-15A7EBCC3339}" presName="hierRoot2" presStyleCnt="0">
        <dgm:presLayoutVars>
          <dgm:hierBranch val="init"/>
        </dgm:presLayoutVars>
      </dgm:prSet>
      <dgm:spPr/>
    </dgm:pt>
    <dgm:pt modelId="{04F9DA5C-A956-4AE5-80C5-A5F99A81C7F1}" type="pres">
      <dgm:prSet presAssocID="{0133BFD5-9C90-4327-90E0-15A7EBCC3339}" presName="rootComposite" presStyleCnt="0"/>
      <dgm:spPr/>
    </dgm:pt>
    <dgm:pt modelId="{BAD7A43F-1D9E-4A7F-83D1-16F47E7044E2}" type="pres">
      <dgm:prSet presAssocID="{0133BFD5-9C90-4327-90E0-15A7EBCC3339}" presName="rootText" presStyleLbl="node2" presStyleIdx="0" presStyleCnt="4" custScaleX="172279" custScaleY="129410" custLinFactNeighborX="31231" custLinFactNeighborY="49366">
        <dgm:presLayoutVars>
          <dgm:chPref val="3"/>
        </dgm:presLayoutVars>
      </dgm:prSet>
      <dgm:spPr/>
    </dgm:pt>
    <dgm:pt modelId="{79A9424B-E3C2-4373-B229-069A04190B59}" type="pres">
      <dgm:prSet presAssocID="{0133BFD5-9C90-4327-90E0-15A7EBCC3339}" presName="rootConnector" presStyleLbl="node2" presStyleIdx="0" presStyleCnt="4"/>
      <dgm:spPr/>
    </dgm:pt>
    <dgm:pt modelId="{0EDE20C4-A0BE-4337-89A5-3BC53128CEC1}" type="pres">
      <dgm:prSet presAssocID="{0133BFD5-9C90-4327-90E0-15A7EBCC3339}" presName="hierChild4" presStyleCnt="0"/>
      <dgm:spPr/>
    </dgm:pt>
    <dgm:pt modelId="{86679AEB-5346-48E3-9272-2160BD257AE3}" type="pres">
      <dgm:prSet presAssocID="{0133BFD5-9C90-4327-90E0-15A7EBCC3339}" presName="hierChild5" presStyleCnt="0"/>
      <dgm:spPr/>
    </dgm:pt>
    <dgm:pt modelId="{D60E712E-5B62-4221-8850-06FA9C6F5D85}" type="pres">
      <dgm:prSet presAssocID="{776A793B-D035-400C-970F-72568CFE8CA9}" presName="hierChild3" presStyleCnt="0"/>
      <dgm:spPr/>
    </dgm:pt>
    <dgm:pt modelId="{FD3B5DEE-D4C9-4135-A5A2-85F8F2AAB92E}" type="pres">
      <dgm:prSet presAssocID="{627FC24B-B97E-4B8E-BEED-06B388097082}" presName="hierRoot1" presStyleCnt="0">
        <dgm:presLayoutVars>
          <dgm:hierBranch val="init"/>
        </dgm:presLayoutVars>
      </dgm:prSet>
      <dgm:spPr/>
    </dgm:pt>
    <dgm:pt modelId="{28873834-F825-4230-BA6C-E911FA6B02BB}" type="pres">
      <dgm:prSet presAssocID="{627FC24B-B97E-4B8E-BEED-06B388097082}" presName="rootComposite1" presStyleCnt="0"/>
      <dgm:spPr/>
    </dgm:pt>
    <dgm:pt modelId="{0D5DFD22-00E7-4499-9BB0-75A690527D6A}" type="pres">
      <dgm:prSet presAssocID="{627FC24B-B97E-4B8E-BEED-06B388097082}" presName="rootText1" presStyleLbl="node0" presStyleIdx="1" presStyleCnt="3" custScaleX="161556" custScaleY="171773" custLinFactNeighborX="26568">
        <dgm:presLayoutVars>
          <dgm:chPref val="3"/>
        </dgm:presLayoutVars>
      </dgm:prSet>
      <dgm:spPr/>
    </dgm:pt>
    <dgm:pt modelId="{89DDF5CB-10E9-4269-B018-BA16CB0EBF09}" type="pres">
      <dgm:prSet presAssocID="{627FC24B-B97E-4B8E-BEED-06B388097082}" presName="rootConnector1" presStyleLbl="node1" presStyleIdx="0" presStyleCnt="0"/>
      <dgm:spPr/>
    </dgm:pt>
    <dgm:pt modelId="{04A62670-DD1B-4423-A877-9DD12E4624BB}" type="pres">
      <dgm:prSet presAssocID="{627FC24B-B97E-4B8E-BEED-06B388097082}" presName="hierChild2" presStyleCnt="0"/>
      <dgm:spPr/>
    </dgm:pt>
    <dgm:pt modelId="{0BBB7D1E-B3F0-4B3C-9F73-61CBD458D536}" type="pres">
      <dgm:prSet presAssocID="{2B7B4E1A-3BD4-441F-82B7-D652D0EB83F8}" presName="Name37" presStyleLbl="parChTrans1D2" presStyleIdx="1" presStyleCnt="4"/>
      <dgm:spPr/>
    </dgm:pt>
    <dgm:pt modelId="{C9BD5E96-25EF-4E66-AD03-06FD67174850}" type="pres">
      <dgm:prSet presAssocID="{678173E5-A3DB-4696-AF68-EA77009AFED3}" presName="hierRoot2" presStyleCnt="0">
        <dgm:presLayoutVars>
          <dgm:hierBranch val="init"/>
        </dgm:presLayoutVars>
      </dgm:prSet>
      <dgm:spPr/>
    </dgm:pt>
    <dgm:pt modelId="{2ADC7697-518F-45F9-80BB-32F0953EF20F}" type="pres">
      <dgm:prSet presAssocID="{678173E5-A3DB-4696-AF68-EA77009AFED3}" presName="rootComposite" presStyleCnt="0"/>
      <dgm:spPr/>
    </dgm:pt>
    <dgm:pt modelId="{12BCB9CD-DAB4-49DF-A675-489F1191B745}" type="pres">
      <dgm:prSet presAssocID="{678173E5-A3DB-4696-AF68-EA77009AFED3}" presName="rootText" presStyleLbl="node2" presStyleIdx="1" presStyleCnt="4" custScaleX="147933" custLinFactNeighborX="26568" custLinFactNeighborY="41360">
        <dgm:presLayoutVars>
          <dgm:chPref val="3"/>
        </dgm:presLayoutVars>
      </dgm:prSet>
      <dgm:spPr/>
    </dgm:pt>
    <dgm:pt modelId="{A0005D85-96D4-4A28-B836-EA0DEE2BA7DE}" type="pres">
      <dgm:prSet presAssocID="{678173E5-A3DB-4696-AF68-EA77009AFED3}" presName="rootConnector" presStyleLbl="node2" presStyleIdx="1" presStyleCnt="4"/>
      <dgm:spPr/>
    </dgm:pt>
    <dgm:pt modelId="{13821750-B113-4C5B-87EE-3727F02954AB}" type="pres">
      <dgm:prSet presAssocID="{678173E5-A3DB-4696-AF68-EA77009AFED3}" presName="hierChild4" presStyleCnt="0"/>
      <dgm:spPr/>
    </dgm:pt>
    <dgm:pt modelId="{C18619AA-1F0C-46BA-85E5-B54253FC6D5C}" type="pres">
      <dgm:prSet presAssocID="{678173E5-A3DB-4696-AF68-EA77009AFED3}" presName="hierChild5" presStyleCnt="0"/>
      <dgm:spPr/>
    </dgm:pt>
    <dgm:pt modelId="{1A6B4DEF-38D1-46F8-83DF-5E9D8AC50042}" type="pres">
      <dgm:prSet presAssocID="{5D3ED912-849A-40DC-8D72-A107E6F3D544}" presName="Name37" presStyleLbl="parChTrans1D2" presStyleIdx="2" presStyleCnt="4"/>
      <dgm:spPr/>
    </dgm:pt>
    <dgm:pt modelId="{D28AEFD4-A916-46E7-B558-486A63E4200A}" type="pres">
      <dgm:prSet presAssocID="{B32D0A76-6ADD-4763-B466-F25E684CD648}" presName="hierRoot2" presStyleCnt="0">
        <dgm:presLayoutVars>
          <dgm:hierBranch val="init"/>
        </dgm:presLayoutVars>
      </dgm:prSet>
      <dgm:spPr/>
    </dgm:pt>
    <dgm:pt modelId="{B468C3FE-9611-4EDE-A551-F0E6A3E1F604}" type="pres">
      <dgm:prSet presAssocID="{B32D0A76-6ADD-4763-B466-F25E684CD648}" presName="rootComposite" presStyleCnt="0"/>
      <dgm:spPr/>
    </dgm:pt>
    <dgm:pt modelId="{B504CAB7-C505-4BFA-BFBA-F5D60B87C07D}" type="pres">
      <dgm:prSet presAssocID="{B32D0A76-6ADD-4763-B466-F25E684CD648}" presName="rootText" presStyleLbl="node2" presStyleIdx="2" presStyleCnt="4" custScaleX="134284" custScaleY="234195" custLinFactNeighborX="15194" custLinFactNeighborY="41360">
        <dgm:presLayoutVars>
          <dgm:chPref val="3"/>
        </dgm:presLayoutVars>
      </dgm:prSet>
      <dgm:spPr/>
    </dgm:pt>
    <dgm:pt modelId="{A9DCBA67-3648-45E9-93DB-F922626154EA}" type="pres">
      <dgm:prSet presAssocID="{B32D0A76-6ADD-4763-B466-F25E684CD648}" presName="rootConnector" presStyleLbl="node2" presStyleIdx="2" presStyleCnt="4"/>
      <dgm:spPr/>
    </dgm:pt>
    <dgm:pt modelId="{E12843D1-63D5-482A-BA78-B75B379CDAC6}" type="pres">
      <dgm:prSet presAssocID="{B32D0A76-6ADD-4763-B466-F25E684CD648}" presName="hierChild4" presStyleCnt="0"/>
      <dgm:spPr/>
    </dgm:pt>
    <dgm:pt modelId="{91CE2773-B75F-4F45-829D-D1616542BE3A}" type="pres">
      <dgm:prSet presAssocID="{B32D0A76-6ADD-4763-B466-F25E684CD648}" presName="hierChild5" presStyleCnt="0"/>
      <dgm:spPr/>
    </dgm:pt>
    <dgm:pt modelId="{4E5CA984-9F20-48BA-808B-4CC38832A088}" type="pres">
      <dgm:prSet presAssocID="{627FC24B-B97E-4B8E-BEED-06B388097082}" presName="hierChild3" presStyleCnt="0"/>
      <dgm:spPr/>
    </dgm:pt>
    <dgm:pt modelId="{1C028958-3060-45FB-A92B-239D3389FAA8}" type="pres">
      <dgm:prSet presAssocID="{6EFFCA63-6652-48E9-9374-A505161CE59F}" presName="hierRoot1" presStyleCnt="0">
        <dgm:presLayoutVars>
          <dgm:hierBranch val="init"/>
        </dgm:presLayoutVars>
      </dgm:prSet>
      <dgm:spPr/>
    </dgm:pt>
    <dgm:pt modelId="{D49ED5E6-7D79-43E7-B28A-4D2A694A565F}" type="pres">
      <dgm:prSet presAssocID="{6EFFCA63-6652-48E9-9374-A505161CE59F}" presName="rootComposite1" presStyleCnt="0"/>
      <dgm:spPr/>
    </dgm:pt>
    <dgm:pt modelId="{DA3C104F-CCAA-4843-9E8C-7459DD7D7608}" type="pres">
      <dgm:prSet presAssocID="{6EFFCA63-6652-48E9-9374-A505161CE59F}" presName="rootText1" presStyleLbl="node0" presStyleIdx="2" presStyleCnt="3" custScaleX="159287" custScaleY="174587">
        <dgm:presLayoutVars>
          <dgm:chPref val="3"/>
        </dgm:presLayoutVars>
      </dgm:prSet>
      <dgm:spPr>
        <a:prstGeom prst="rect">
          <a:avLst/>
        </a:prstGeom>
      </dgm:spPr>
    </dgm:pt>
    <dgm:pt modelId="{AED2794C-A034-403B-890D-D6280F1AAF69}" type="pres">
      <dgm:prSet presAssocID="{6EFFCA63-6652-48E9-9374-A505161CE59F}" presName="rootConnector1" presStyleLbl="node1" presStyleIdx="0" presStyleCnt="0"/>
      <dgm:spPr/>
    </dgm:pt>
    <dgm:pt modelId="{76CFBD3C-72C1-4C09-BFF6-2BC51FBA095B}" type="pres">
      <dgm:prSet presAssocID="{6EFFCA63-6652-48E9-9374-A505161CE59F}" presName="hierChild2" presStyleCnt="0"/>
      <dgm:spPr/>
    </dgm:pt>
    <dgm:pt modelId="{D28FE9CB-7823-401B-B056-D61A37521DB2}" type="pres">
      <dgm:prSet presAssocID="{28C15BB7-A7CF-4E03-91AE-DD02B672C38E}" presName="Name37" presStyleLbl="parChTrans1D2" presStyleIdx="3" presStyleCnt="4"/>
      <dgm:spPr/>
    </dgm:pt>
    <dgm:pt modelId="{9979E361-F106-4106-9BBC-342927814166}" type="pres">
      <dgm:prSet presAssocID="{D46079B9-666D-4FC9-87EF-DC9EDC564AFB}" presName="hierRoot2" presStyleCnt="0">
        <dgm:presLayoutVars>
          <dgm:hierBranch val="init"/>
        </dgm:presLayoutVars>
      </dgm:prSet>
      <dgm:spPr/>
    </dgm:pt>
    <dgm:pt modelId="{92D894C6-04F6-4C22-8727-031A3833623E}" type="pres">
      <dgm:prSet presAssocID="{D46079B9-666D-4FC9-87EF-DC9EDC564AFB}" presName="rootComposite" presStyleCnt="0"/>
      <dgm:spPr/>
    </dgm:pt>
    <dgm:pt modelId="{53FB0D10-4A6D-40A7-A397-946D87F6BF42}" type="pres">
      <dgm:prSet presAssocID="{D46079B9-666D-4FC9-87EF-DC9EDC564AFB}" presName="rootText" presStyleLbl="node2" presStyleIdx="3" presStyleCnt="4" custScaleX="165779">
        <dgm:presLayoutVars>
          <dgm:chPref val="3"/>
        </dgm:presLayoutVars>
      </dgm:prSet>
      <dgm:spPr/>
    </dgm:pt>
    <dgm:pt modelId="{E95723BF-B45E-4B35-9AEA-E0D717282897}" type="pres">
      <dgm:prSet presAssocID="{D46079B9-666D-4FC9-87EF-DC9EDC564AFB}" presName="rootConnector" presStyleLbl="node2" presStyleIdx="3" presStyleCnt="4"/>
      <dgm:spPr/>
    </dgm:pt>
    <dgm:pt modelId="{C6015B72-7A68-4FFE-B4A6-E1127D084C66}" type="pres">
      <dgm:prSet presAssocID="{D46079B9-666D-4FC9-87EF-DC9EDC564AFB}" presName="hierChild4" presStyleCnt="0"/>
      <dgm:spPr/>
    </dgm:pt>
    <dgm:pt modelId="{0356B026-7E68-40A6-ACF9-B164C723B867}" type="pres">
      <dgm:prSet presAssocID="{B59E6DB4-E9DD-45DC-ACDD-23871BF800CD}" presName="Name37" presStyleLbl="parChTrans1D3" presStyleIdx="0" presStyleCnt="2"/>
      <dgm:spPr/>
    </dgm:pt>
    <dgm:pt modelId="{3C3F951C-9465-4F32-8E72-D0A4EA35B17C}" type="pres">
      <dgm:prSet presAssocID="{C47F3303-43CE-4294-8068-09DFA85CCBB8}" presName="hierRoot2" presStyleCnt="0">
        <dgm:presLayoutVars>
          <dgm:hierBranch val="init"/>
        </dgm:presLayoutVars>
      </dgm:prSet>
      <dgm:spPr/>
    </dgm:pt>
    <dgm:pt modelId="{8F8F75E5-79C5-48A0-8C03-BFF10EB89D8B}" type="pres">
      <dgm:prSet presAssocID="{C47F3303-43CE-4294-8068-09DFA85CCBB8}" presName="rootComposite" presStyleCnt="0"/>
      <dgm:spPr/>
    </dgm:pt>
    <dgm:pt modelId="{62885E5A-5C35-4925-84F1-80674138C058}" type="pres">
      <dgm:prSet presAssocID="{C47F3303-43CE-4294-8068-09DFA85CCBB8}" presName="rootText" presStyleLbl="node3" presStyleIdx="0" presStyleCnt="2" custScaleX="166337">
        <dgm:presLayoutVars>
          <dgm:chPref val="3"/>
        </dgm:presLayoutVars>
      </dgm:prSet>
      <dgm:spPr/>
    </dgm:pt>
    <dgm:pt modelId="{E3A2C04E-DF65-4F51-914E-B6F14014E4BD}" type="pres">
      <dgm:prSet presAssocID="{C47F3303-43CE-4294-8068-09DFA85CCBB8}" presName="rootConnector" presStyleLbl="node3" presStyleIdx="0" presStyleCnt="2"/>
      <dgm:spPr/>
    </dgm:pt>
    <dgm:pt modelId="{896AC490-9738-4F7D-9BFB-B5C449DCA4C8}" type="pres">
      <dgm:prSet presAssocID="{C47F3303-43CE-4294-8068-09DFA85CCBB8}" presName="hierChild4" presStyleCnt="0"/>
      <dgm:spPr/>
    </dgm:pt>
    <dgm:pt modelId="{01029256-0406-4277-86BC-B8BC72562CDE}" type="pres">
      <dgm:prSet presAssocID="{C47F3303-43CE-4294-8068-09DFA85CCBB8}" presName="hierChild5" presStyleCnt="0"/>
      <dgm:spPr/>
    </dgm:pt>
    <dgm:pt modelId="{D2A75319-3B33-4685-8AE4-70070A5B405D}" type="pres">
      <dgm:prSet presAssocID="{90F41243-B9F0-495E-8AD0-58C99720B340}" presName="Name37" presStyleLbl="parChTrans1D3" presStyleIdx="1" presStyleCnt="2"/>
      <dgm:spPr/>
    </dgm:pt>
    <dgm:pt modelId="{B9C0FAC3-FF03-4947-A36B-8E3A061880BA}" type="pres">
      <dgm:prSet presAssocID="{A53C2200-74B3-451E-9D8F-A2E7B3CC54A3}" presName="hierRoot2" presStyleCnt="0">
        <dgm:presLayoutVars>
          <dgm:hierBranch val="init"/>
        </dgm:presLayoutVars>
      </dgm:prSet>
      <dgm:spPr/>
    </dgm:pt>
    <dgm:pt modelId="{D5B4C097-B51B-42AE-95B8-10E2714F684F}" type="pres">
      <dgm:prSet presAssocID="{A53C2200-74B3-451E-9D8F-A2E7B3CC54A3}" presName="rootComposite" presStyleCnt="0"/>
      <dgm:spPr/>
    </dgm:pt>
    <dgm:pt modelId="{10623BDF-D777-4D5B-8246-DFC43EB7A6A7}" type="pres">
      <dgm:prSet presAssocID="{A53C2200-74B3-451E-9D8F-A2E7B3CC54A3}" presName="rootText" presStyleLbl="node3" presStyleIdx="1" presStyleCnt="2">
        <dgm:presLayoutVars>
          <dgm:chPref val="3"/>
        </dgm:presLayoutVars>
      </dgm:prSet>
      <dgm:spPr/>
    </dgm:pt>
    <dgm:pt modelId="{4491EE6E-64C8-462F-A48B-AD52CD3AE15F}" type="pres">
      <dgm:prSet presAssocID="{A53C2200-74B3-451E-9D8F-A2E7B3CC54A3}" presName="rootConnector" presStyleLbl="node3" presStyleIdx="1" presStyleCnt="2"/>
      <dgm:spPr/>
    </dgm:pt>
    <dgm:pt modelId="{A78D6DC0-B7AE-404C-A729-7219B89FCB50}" type="pres">
      <dgm:prSet presAssocID="{A53C2200-74B3-451E-9D8F-A2E7B3CC54A3}" presName="hierChild4" presStyleCnt="0"/>
      <dgm:spPr/>
    </dgm:pt>
    <dgm:pt modelId="{C1296B0A-A962-452D-8B05-7CF87A4249B5}" type="pres">
      <dgm:prSet presAssocID="{A53C2200-74B3-451E-9D8F-A2E7B3CC54A3}" presName="hierChild5" presStyleCnt="0"/>
      <dgm:spPr/>
    </dgm:pt>
    <dgm:pt modelId="{9845C133-BE7D-415F-AB09-F5EC605F150F}" type="pres">
      <dgm:prSet presAssocID="{D46079B9-666D-4FC9-87EF-DC9EDC564AFB}" presName="hierChild5" presStyleCnt="0"/>
      <dgm:spPr/>
    </dgm:pt>
    <dgm:pt modelId="{3F18A33E-258F-4EF0-B57F-02E6D0AB582C}" type="pres">
      <dgm:prSet presAssocID="{6EFFCA63-6652-48E9-9374-A505161CE59F}" presName="hierChild3" presStyleCnt="0"/>
      <dgm:spPr/>
    </dgm:pt>
  </dgm:ptLst>
  <dgm:cxnLst>
    <dgm:cxn modelId="{0FC4D508-0CC4-4025-839C-D0673ADD3E29}" type="presOf" srcId="{776A793B-D035-400C-970F-72568CFE8CA9}" destId="{D5F7801E-42E3-479B-8747-7AE16D52C260}" srcOrd="0" destOrd="0" presId="urn:microsoft.com/office/officeart/2005/8/layout/orgChart1"/>
    <dgm:cxn modelId="{7291350C-4D9C-4240-BA1A-8448C04C4578}" type="presOf" srcId="{A53C2200-74B3-451E-9D8F-A2E7B3CC54A3}" destId="{10623BDF-D777-4D5B-8246-DFC43EB7A6A7}" srcOrd="0" destOrd="0" presId="urn:microsoft.com/office/officeart/2005/8/layout/orgChart1"/>
    <dgm:cxn modelId="{27A8191C-2F39-4C68-BD76-75365B1A59ED}" type="presOf" srcId="{B32D0A76-6ADD-4763-B466-F25E684CD648}" destId="{B504CAB7-C505-4BFA-BFBA-F5D60B87C07D}" srcOrd="0" destOrd="0" presId="urn:microsoft.com/office/officeart/2005/8/layout/orgChart1"/>
    <dgm:cxn modelId="{126BA020-4BFB-489E-BBEC-F50E6C164B8E}" type="presOf" srcId="{D46079B9-666D-4FC9-87EF-DC9EDC564AFB}" destId="{53FB0D10-4A6D-40A7-A397-946D87F6BF42}" srcOrd="0" destOrd="0" presId="urn:microsoft.com/office/officeart/2005/8/layout/orgChart1"/>
    <dgm:cxn modelId="{960B1128-322F-4D4D-8E12-889BE02F343F}" srcId="{004BCCA1-E598-4368-871B-C89248E9D7F8}" destId="{6EFFCA63-6652-48E9-9374-A505161CE59F}" srcOrd="2" destOrd="0" parTransId="{E9053F9A-BCA9-41FD-972D-6FC436B35D5E}" sibTransId="{6125B1B9-B2A1-45CF-BD61-6DC9CF9C70E2}"/>
    <dgm:cxn modelId="{EB9C3031-A9BA-47C0-88C5-33E7D3DFB76C}" type="presOf" srcId="{678173E5-A3DB-4696-AF68-EA77009AFED3}" destId="{A0005D85-96D4-4A28-B836-EA0DEE2BA7DE}" srcOrd="1" destOrd="0" presId="urn:microsoft.com/office/officeart/2005/8/layout/orgChart1"/>
    <dgm:cxn modelId="{4025E13B-B8D9-45CD-9547-CE98829A3855}" srcId="{D46079B9-666D-4FC9-87EF-DC9EDC564AFB}" destId="{C47F3303-43CE-4294-8068-09DFA85CCBB8}" srcOrd="0" destOrd="0" parTransId="{B59E6DB4-E9DD-45DC-ACDD-23871BF800CD}" sibTransId="{1B3D8626-1334-4AB2-9D65-E1D84C5D91F6}"/>
    <dgm:cxn modelId="{F1D01642-FC74-43EA-A120-E645ED486489}" type="presOf" srcId="{678173E5-A3DB-4696-AF68-EA77009AFED3}" destId="{12BCB9CD-DAB4-49DF-A675-489F1191B745}" srcOrd="0" destOrd="0" presId="urn:microsoft.com/office/officeart/2005/8/layout/orgChart1"/>
    <dgm:cxn modelId="{AA8E0543-A00C-430E-A0EC-04602B7BA9CF}" type="presOf" srcId="{0133BFD5-9C90-4327-90E0-15A7EBCC3339}" destId="{79A9424B-E3C2-4373-B229-069A04190B59}" srcOrd="1" destOrd="0" presId="urn:microsoft.com/office/officeart/2005/8/layout/orgChart1"/>
    <dgm:cxn modelId="{43932A6C-5C55-4C1D-8825-F5C7B8F9D251}" srcId="{776A793B-D035-400C-970F-72568CFE8CA9}" destId="{0133BFD5-9C90-4327-90E0-15A7EBCC3339}" srcOrd="0" destOrd="0" parTransId="{78FD5780-413B-4F9C-8B6C-FFD3D6529991}" sibTransId="{83E5EC4D-CE09-4631-A202-CC801EEDBAF6}"/>
    <dgm:cxn modelId="{FA6BAC71-3592-4CAB-B106-528D62062DF3}" type="presOf" srcId="{C47F3303-43CE-4294-8068-09DFA85CCBB8}" destId="{62885E5A-5C35-4925-84F1-80674138C058}" srcOrd="0" destOrd="0" presId="urn:microsoft.com/office/officeart/2005/8/layout/orgChart1"/>
    <dgm:cxn modelId="{F6412C53-8A46-4B11-BC6A-ABAA43703221}" srcId="{004BCCA1-E598-4368-871B-C89248E9D7F8}" destId="{627FC24B-B97E-4B8E-BEED-06B388097082}" srcOrd="1" destOrd="0" parTransId="{7C25C7F6-B87B-45EA-81E1-A2D7376A8F1E}" sibTransId="{7999C0D8-0570-40BE-8330-ED5A6F4EBB9B}"/>
    <dgm:cxn modelId="{6836DB57-DA4C-4EF6-88CB-913E11115260}" type="presOf" srcId="{627FC24B-B97E-4B8E-BEED-06B388097082}" destId="{0D5DFD22-00E7-4499-9BB0-75A690527D6A}" srcOrd="0" destOrd="0" presId="urn:microsoft.com/office/officeart/2005/8/layout/orgChart1"/>
    <dgm:cxn modelId="{B6F3877F-9612-4D16-A8F7-EC041598A89F}" type="presOf" srcId="{627FC24B-B97E-4B8E-BEED-06B388097082}" destId="{89DDF5CB-10E9-4269-B018-BA16CB0EBF09}" srcOrd="1" destOrd="0" presId="urn:microsoft.com/office/officeart/2005/8/layout/orgChart1"/>
    <dgm:cxn modelId="{218EBD89-080E-49A8-A4CA-E67FBF401D4C}" type="presOf" srcId="{6EFFCA63-6652-48E9-9374-A505161CE59F}" destId="{DA3C104F-CCAA-4843-9E8C-7459DD7D7608}" srcOrd="0" destOrd="0" presId="urn:microsoft.com/office/officeart/2005/8/layout/orgChart1"/>
    <dgm:cxn modelId="{200F038A-9DD1-4E9C-98ED-469F8D917287}" srcId="{627FC24B-B97E-4B8E-BEED-06B388097082}" destId="{678173E5-A3DB-4696-AF68-EA77009AFED3}" srcOrd="0" destOrd="0" parTransId="{2B7B4E1A-3BD4-441F-82B7-D652D0EB83F8}" sibTransId="{9A0F8442-CD3A-441B-BBC2-44DE6C15E6F2}"/>
    <dgm:cxn modelId="{F80CA08A-E68B-4B9E-8CF6-6370EEF37807}" srcId="{627FC24B-B97E-4B8E-BEED-06B388097082}" destId="{B32D0A76-6ADD-4763-B466-F25E684CD648}" srcOrd="1" destOrd="0" parTransId="{5D3ED912-849A-40DC-8D72-A107E6F3D544}" sibTransId="{625C7F3A-114B-4A94-A170-1FACD3863A0D}"/>
    <dgm:cxn modelId="{AAB70F90-3FFE-48CF-B28A-F397458AFF86}" type="presOf" srcId="{B32D0A76-6ADD-4763-B466-F25E684CD648}" destId="{A9DCBA67-3648-45E9-93DB-F922626154EA}" srcOrd="1" destOrd="0" presId="urn:microsoft.com/office/officeart/2005/8/layout/orgChart1"/>
    <dgm:cxn modelId="{51C48B99-D6DB-450B-9819-E6D692D1FE9C}" srcId="{004BCCA1-E598-4368-871B-C89248E9D7F8}" destId="{776A793B-D035-400C-970F-72568CFE8CA9}" srcOrd="0" destOrd="0" parTransId="{5A3D6E04-CE3C-4EBB-83AE-30653793ABB3}" sibTransId="{E84EEB3A-B08C-4421-A985-F793B7DECA51}"/>
    <dgm:cxn modelId="{264AB49E-C08C-4BDC-89C2-896ABBA9AE98}" type="presOf" srcId="{D46079B9-666D-4FC9-87EF-DC9EDC564AFB}" destId="{E95723BF-B45E-4B35-9AEA-E0D717282897}" srcOrd="1" destOrd="0" presId="urn:microsoft.com/office/officeart/2005/8/layout/orgChart1"/>
    <dgm:cxn modelId="{48913CB5-0AE2-45BB-BD4E-B71808621FCA}" srcId="{6EFFCA63-6652-48E9-9374-A505161CE59F}" destId="{D46079B9-666D-4FC9-87EF-DC9EDC564AFB}" srcOrd="0" destOrd="0" parTransId="{28C15BB7-A7CF-4E03-91AE-DD02B672C38E}" sibTransId="{E2E8F8F4-24CB-430B-A73E-E1799E092C85}"/>
    <dgm:cxn modelId="{F41BD9C1-9930-4EDD-83B1-DB8E71E910C5}" type="presOf" srcId="{A53C2200-74B3-451E-9D8F-A2E7B3CC54A3}" destId="{4491EE6E-64C8-462F-A48B-AD52CD3AE15F}" srcOrd="1" destOrd="0" presId="urn:microsoft.com/office/officeart/2005/8/layout/orgChart1"/>
    <dgm:cxn modelId="{DE922DC9-D591-41DD-8157-84397B310178}" type="presOf" srcId="{78FD5780-413B-4F9C-8B6C-FFD3D6529991}" destId="{24FB1158-FE70-42B2-9998-A1362843A03A}" srcOrd="0" destOrd="0" presId="urn:microsoft.com/office/officeart/2005/8/layout/orgChart1"/>
    <dgm:cxn modelId="{4AAE41CA-5B55-4D25-9AE7-CDA13FABA112}" type="presOf" srcId="{28C15BB7-A7CF-4E03-91AE-DD02B672C38E}" destId="{D28FE9CB-7823-401B-B056-D61A37521DB2}" srcOrd="0" destOrd="0" presId="urn:microsoft.com/office/officeart/2005/8/layout/orgChart1"/>
    <dgm:cxn modelId="{B19002CB-D9B3-4602-A55D-3411B657C051}" type="presOf" srcId="{C47F3303-43CE-4294-8068-09DFA85CCBB8}" destId="{E3A2C04E-DF65-4F51-914E-B6F14014E4BD}" srcOrd="1" destOrd="0" presId="urn:microsoft.com/office/officeart/2005/8/layout/orgChart1"/>
    <dgm:cxn modelId="{A691F5E1-42ED-4D07-995E-68B04C931DD0}" type="presOf" srcId="{004BCCA1-E598-4368-871B-C89248E9D7F8}" destId="{1563F487-C2E6-4241-B02E-6B125B1DD6E6}" srcOrd="0" destOrd="0" presId="urn:microsoft.com/office/officeart/2005/8/layout/orgChart1"/>
    <dgm:cxn modelId="{CD7591E6-D4BC-4C8F-9B44-E71798231BA3}" type="presOf" srcId="{6EFFCA63-6652-48E9-9374-A505161CE59F}" destId="{AED2794C-A034-403B-890D-D6280F1AAF69}" srcOrd="1" destOrd="0" presId="urn:microsoft.com/office/officeart/2005/8/layout/orgChart1"/>
    <dgm:cxn modelId="{F0FF5AEA-3CE5-4C31-9741-457229F4E009}" type="presOf" srcId="{B59E6DB4-E9DD-45DC-ACDD-23871BF800CD}" destId="{0356B026-7E68-40A6-ACF9-B164C723B867}" srcOrd="0" destOrd="0" presId="urn:microsoft.com/office/officeart/2005/8/layout/orgChart1"/>
    <dgm:cxn modelId="{DAB84EED-024C-4FD0-AFAD-A8A2DB832756}" type="presOf" srcId="{90F41243-B9F0-495E-8AD0-58C99720B340}" destId="{D2A75319-3B33-4685-8AE4-70070A5B405D}" srcOrd="0" destOrd="0" presId="urn:microsoft.com/office/officeart/2005/8/layout/orgChart1"/>
    <dgm:cxn modelId="{BC355DF1-328B-4927-9218-E03D89AAEE42}" type="presOf" srcId="{5D3ED912-849A-40DC-8D72-A107E6F3D544}" destId="{1A6B4DEF-38D1-46F8-83DF-5E9D8AC50042}" srcOrd="0" destOrd="0" presId="urn:microsoft.com/office/officeart/2005/8/layout/orgChart1"/>
    <dgm:cxn modelId="{6711E7F5-FD13-40BB-95BE-2A1C675BDD9C}" type="presOf" srcId="{2B7B4E1A-3BD4-441F-82B7-D652D0EB83F8}" destId="{0BBB7D1E-B3F0-4B3C-9F73-61CBD458D536}" srcOrd="0" destOrd="0" presId="urn:microsoft.com/office/officeart/2005/8/layout/orgChart1"/>
    <dgm:cxn modelId="{46E1AEF7-8AE2-4001-B805-7948A14E3E34}" srcId="{D46079B9-666D-4FC9-87EF-DC9EDC564AFB}" destId="{A53C2200-74B3-451E-9D8F-A2E7B3CC54A3}" srcOrd="1" destOrd="0" parTransId="{90F41243-B9F0-495E-8AD0-58C99720B340}" sibTransId="{8ED574D9-0F86-4C1A-B088-0B9543B40911}"/>
    <dgm:cxn modelId="{58EA2BF8-37D1-4D76-B075-6D3AECB1A9DB}" type="presOf" srcId="{776A793B-D035-400C-970F-72568CFE8CA9}" destId="{25B7D9A5-38DC-40E8-99E1-B1737A540CF1}" srcOrd="1" destOrd="0" presId="urn:microsoft.com/office/officeart/2005/8/layout/orgChart1"/>
    <dgm:cxn modelId="{6CEE96FA-ED5B-4891-B38E-DCD9884C8B04}" type="presOf" srcId="{0133BFD5-9C90-4327-90E0-15A7EBCC3339}" destId="{BAD7A43F-1D9E-4A7F-83D1-16F47E7044E2}" srcOrd="0" destOrd="0" presId="urn:microsoft.com/office/officeart/2005/8/layout/orgChart1"/>
    <dgm:cxn modelId="{8C138593-8F30-44DC-BB4E-56B9B2D22C31}" type="presParOf" srcId="{1563F487-C2E6-4241-B02E-6B125B1DD6E6}" destId="{43401833-779B-4B39-B882-45A0AB659399}" srcOrd="0" destOrd="0" presId="urn:microsoft.com/office/officeart/2005/8/layout/orgChart1"/>
    <dgm:cxn modelId="{EB357191-26C5-4D80-9A4A-2D5E36B1D00F}" type="presParOf" srcId="{43401833-779B-4B39-B882-45A0AB659399}" destId="{7A375CFD-3934-4F11-B373-BB688407E482}" srcOrd="0" destOrd="0" presId="urn:microsoft.com/office/officeart/2005/8/layout/orgChart1"/>
    <dgm:cxn modelId="{D5CF8D3D-AC90-45DF-94F5-6A5AB9588968}" type="presParOf" srcId="{7A375CFD-3934-4F11-B373-BB688407E482}" destId="{D5F7801E-42E3-479B-8747-7AE16D52C260}" srcOrd="0" destOrd="0" presId="urn:microsoft.com/office/officeart/2005/8/layout/orgChart1"/>
    <dgm:cxn modelId="{B9E2A6FD-EF1D-4EB0-9661-AAF2F1E5DABB}" type="presParOf" srcId="{7A375CFD-3934-4F11-B373-BB688407E482}" destId="{25B7D9A5-38DC-40E8-99E1-B1737A540CF1}" srcOrd="1" destOrd="0" presId="urn:microsoft.com/office/officeart/2005/8/layout/orgChart1"/>
    <dgm:cxn modelId="{82355CE3-113E-47B1-9C40-6A06DC8CD8A1}" type="presParOf" srcId="{43401833-779B-4B39-B882-45A0AB659399}" destId="{F2CF48EA-A103-45CD-B40B-303DB2C976A7}" srcOrd="1" destOrd="0" presId="urn:microsoft.com/office/officeart/2005/8/layout/orgChart1"/>
    <dgm:cxn modelId="{036F2877-F43E-476B-9D96-D4AB086E58FC}" type="presParOf" srcId="{F2CF48EA-A103-45CD-B40B-303DB2C976A7}" destId="{24FB1158-FE70-42B2-9998-A1362843A03A}" srcOrd="0" destOrd="0" presId="urn:microsoft.com/office/officeart/2005/8/layout/orgChart1"/>
    <dgm:cxn modelId="{25A28F39-3D27-479D-98BB-F1D049DDAEBF}" type="presParOf" srcId="{F2CF48EA-A103-45CD-B40B-303DB2C976A7}" destId="{F6F84635-AF1E-46D1-9BDE-668627618532}" srcOrd="1" destOrd="0" presId="urn:microsoft.com/office/officeart/2005/8/layout/orgChart1"/>
    <dgm:cxn modelId="{DAF8745F-29A9-4974-A231-466D3B29E4F6}" type="presParOf" srcId="{F6F84635-AF1E-46D1-9BDE-668627618532}" destId="{04F9DA5C-A956-4AE5-80C5-A5F99A81C7F1}" srcOrd="0" destOrd="0" presId="urn:microsoft.com/office/officeart/2005/8/layout/orgChart1"/>
    <dgm:cxn modelId="{B1A1D0EA-77AC-4C58-A9A3-1A642DFF21B5}" type="presParOf" srcId="{04F9DA5C-A956-4AE5-80C5-A5F99A81C7F1}" destId="{BAD7A43F-1D9E-4A7F-83D1-16F47E7044E2}" srcOrd="0" destOrd="0" presId="urn:microsoft.com/office/officeart/2005/8/layout/orgChart1"/>
    <dgm:cxn modelId="{294C6A1F-528B-49AC-BA22-C8912BCCA58B}" type="presParOf" srcId="{04F9DA5C-A956-4AE5-80C5-A5F99A81C7F1}" destId="{79A9424B-E3C2-4373-B229-069A04190B59}" srcOrd="1" destOrd="0" presId="urn:microsoft.com/office/officeart/2005/8/layout/orgChart1"/>
    <dgm:cxn modelId="{CD1CCFF8-DA71-4144-B96F-0D22594F5030}" type="presParOf" srcId="{F6F84635-AF1E-46D1-9BDE-668627618532}" destId="{0EDE20C4-A0BE-4337-89A5-3BC53128CEC1}" srcOrd="1" destOrd="0" presId="urn:microsoft.com/office/officeart/2005/8/layout/orgChart1"/>
    <dgm:cxn modelId="{1F4D50BE-8FA1-477B-AEB9-1757072E8EFD}" type="presParOf" srcId="{F6F84635-AF1E-46D1-9BDE-668627618532}" destId="{86679AEB-5346-48E3-9272-2160BD257AE3}" srcOrd="2" destOrd="0" presId="urn:microsoft.com/office/officeart/2005/8/layout/orgChart1"/>
    <dgm:cxn modelId="{8B7DE681-7ECC-4521-962F-5E1EDDE93967}" type="presParOf" srcId="{43401833-779B-4B39-B882-45A0AB659399}" destId="{D60E712E-5B62-4221-8850-06FA9C6F5D85}" srcOrd="2" destOrd="0" presId="urn:microsoft.com/office/officeart/2005/8/layout/orgChart1"/>
    <dgm:cxn modelId="{0A42D782-311F-45D5-95AB-53430412C547}" type="presParOf" srcId="{1563F487-C2E6-4241-B02E-6B125B1DD6E6}" destId="{FD3B5DEE-D4C9-4135-A5A2-85F8F2AAB92E}" srcOrd="1" destOrd="0" presId="urn:microsoft.com/office/officeart/2005/8/layout/orgChart1"/>
    <dgm:cxn modelId="{A1291C86-4C74-4B24-8C32-53BD05965AE2}" type="presParOf" srcId="{FD3B5DEE-D4C9-4135-A5A2-85F8F2AAB92E}" destId="{28873834-F825-4230-BA6C-E911FA6B02BB}" srcOrd="0" destOrd="0" presId="urn:microsoft.com/office/officeart/2005/8/layout/orgChart1"/>
    <dgm:cxn modelId="{C0E8C3C5-C8F5-43E5-BA68-E4B98772264E}" type="presParOf" srcId="{28873834-F825-4230-BA6C-E911FA6B02BB}" destId="{0D5DFD22-00E7-4499-9BB0-75A690527D6A}" srcOrd="0" destOrd="0" presId="urn:microsoft.com/office/officeart/2005/8/layout/orgChart1"/>
    <dgm:cxn modelId="{7322BE1C-292E-46F2-A0C1-C4328172C113}" type="presParOf" srcId="{28873834-F825-4230-BA6C-E911FA6B02BB}" destId="{89DDF5CB-10E9-4269-B018-BA16CB0EBF09}" srcOrd="1" destOrd="0" presId="urn:microsoft.com/office/officeart/2005/8/layout/orgChart1"/>
    <dgm:cxn modelId="{118DBA33-218A-4D05-9066-9C9EE0D2A98F}" type="presParOf" srcId="{FD3B5DEE-D4C9-4135-A5A2-85F8F2AAB92E}" destId="{04A62670-DD1B-4423-A877-9DD12E4624BB}" srcOrd="1" destOrd="0" presId="urn:microsoft.com/office/officeart/2005/8/layout/orgChart1"/>
    <dgm:cxn modelId="{25848E4B-D83F-4AB5-B93D-F41026B6B34A}" type="presParOf" srcId="{04A62670-DD1B-4423-A877-9DD12E4624BB}" destId="{0BBB7D1E-B3F0-4B3C-9F73-61CBD458D536}" srcOrd="0" destOrd="0" presId="urn:microsoft.com/office/officeart/2005/8/layout/orgChart1"/>
    <dgm:cxn modelId="{5E1BF7A7-95DF-4418-911D-87BB08CB84D1}" type="presParOf" srcId="{04A62670-DD1B-4423-A877-9DD12E4624BB}" destId="{C9BD5E96-25EF-4E66-AD03-06FD67174850}" srcOrd="1" destOrd="0" presId="urn:microsoft.com/office/officeart/2005/8/layout/orgChart1"/>
    <dgm:cxn modelId="{991003C0-DAA8-485C-B453-7E26338CE36E}" type="presParOf" srcId="{C9BD5E96-25EF-4E66-AD03-06FD67174850}" destId="{2ADC7697-518F-45F9-80BB-32F0953EF20F}" srcOrd="0" destOrd="0" presId="urn:microsoft.com/office/officeart/2005/8/layout/orgChart1"/>
    <dgm:cxn modelId="{344B364A-EFCA-4530-85FA-03F008C5A6FB}" type="presParOf" srcId="{2ADC7697-518F-45F9-80BB-32F0953EF20F}" destId="{12BCB9CD-DAB4-49DF-A675-489F1191B745}" srcOrd="0" destOrd="0" presId="urn:microsoft.com/office/officeart/2005/8/layout/orgChart1"/>
    <dgm:cxn modelId="{E25BD05E-B3C0-4F09-B1EA-A38D65158E0D}" type="presParOf" srcId="{2ADC7697-518F-45F9-80BB-32F0953EF20F}" destId="{A0005D85-96D4-4A28-B836-EA0DEE2BA7DE}" srcOrd="1" destOrd="0" presId="urn:microsoft.com/office/officeart/2005/8/layout/orgChart1"/>
    <dgm:cxn modelId="{93AFFA8F-F664-40D6-99D5-98079254455A}" type="presParOf" srcId="{C9BD5E96-25EF-4E66-AD03-06FD67174850}" destId="{13821750-B113-4C5B-87EE-3727F02954AB}" srcOrd="1" destOrd="0" presId="urn:microsoft.com/office/officeart/2005/8/layout/orgChart1"/>
    <dgm:cxn modelId="{211C9EE6-CF34-414F-AD58-74363AF35FAA}" type="presParOf" srcId="{C9BD5E96-25EF-4E66-AD03-06FD67174850}" destId="{C18619AA-1F0C-46BA-85E5-B54253FC6D5C}" srcOrd="2" destOrd="0" presId="urn:microsoft.com/office/officeart/2005/8/layout/orgChart1"/>
    <dgm:cxn modelId="{F6799398-1FC7-4842-B191-5E8253E6075E}" type="presParOf" srcId="{04A62670-DD1B-4423-A877-9DD12E4624BB}" destId="{1A6B4DEF-38D1-46F8-83DF-5E9D8AC50042}" srcOrd="2" destOrd="0" presId="urn:microsoft.com/office/officeart/2005/8/layout/orgChart1"/>
    <dgm:cxn modelId="{6434619F-A148-4F1C-862C-873B6D6CA326}" type="presParOf" srcId="{04A62670-DD1B-4423-A877-9DD12E4624BB}" destId="{D28AEFD4-A916-46E7-B558-486A63E4200A}" srcOrd="3" destOrd="0" presId="urn:microsoft.com/office/officeart/2005/8/layout/orgChart1"/>
    <dgm:cxn modelId="{31A433E5-4427-47EA-9AB8-66F0CE46E4E5}" type="presParOf" srcId="{D28AEFD4-A916-46E7-B558-486A63E4200A}" destId="{B468C3FE-9611-4EDE-A551-F0E6A3E1F604}" srcOrd="0" destOrd="0" presId="urn:microsoft.com/office/officeart/2005/8/layout/orgChart1"/>
    <dgm:cxn modelId="{DCAFC12A-93C4-4BC3-9F8A-BF37E385B7BA}" type="presParOf" srcId="{B468C3FE-9611-4EDE-A551-F0E6A3E1F604}" destId="{B504CAB7-C505-4BFA-BFBA-F5D60B87C07D}" srcOrd="0" destOrd="0" presId="urn:microsoft.com/office/officeart/2005/8/layout/orgChart1"/>
    <dgm:cxn modelId="{80FB858A-5227-40F5-AA01-5D6003464B3D}" type="presParOf" srcId="{B468C3FE-9611-4EDE-A551-F0E6A3E1F604}" destId="{A9DCBA67-3648-45E9-93DB-F922626154EA}" srcOrd="1" destOrd="0" presId="urn:microsoft.com/office/officeart/2005/8/layout/orgChart1"/>
    <dgm:cxn modelId="{3BDD4508-E99C-405C-A634-4FEA6DEBA972}" type="presParOf" srcId="{D28AEFD4-A916-46E7-B558-486A63E4200A}" destId="{E12843D1-63D5-482A-BA78-B75B379CDAC6}" srcOrd="1" destOrd="0" presId="urn:microsoft.com/office/officeart/2005/8/layout/orgChart1"/>
    <dgm:cxn modelId="{4247B801-1AC9-458C-943A-5E1E223A9DCE}" type="presParOf" srcId="{D28AEFD4-A916-46E7-B558-486A63E4200A}" destId="{91CE2773-B75F-4F45-829D-D1616542BE3A}" srcOrd="2" destOrd="0" presId="urn:microsoft.com/office/officeart/2005/8/layout/orgChart1"/>
    <dgm:cxn modelId="{41CBA2B7-1023-4A68-A0D5-3C63C28F8D4D}" type="presParOf" srcId="{FD3B5DEE-D4C9-4135-A5A2-85F8F2AAB92E}" destId="{4E5CA984-9F20-48BA-808B-4CC38832A088}" srcOrd="2" destOrd="0" presId="urn:microsoft.com/office/officeart/2005/8/layout/orgChart1"/>
    <dgm:cxn modelId="{6182A8CE-0C67-45F8-B2E0-D90A1D36054E}" type="presParOf" srcId="{1563F487-C2E6-4241-B02E-6B125B1DD6E6}" destId="{1C028958-3060-45FB-A92B-239D3389FAA8}" srcOrd="2" destOrd="0" presId="urn:microsoft.com/office/officeart/2005/8/layout/orgChart1"/>
    <dgm:cxn modelId="{44FA3796-FA59-4FA2-BDC7-988ED6A8CDF2}" type="presParOf" srcId="{1C028958-3060-45FB-A92B-239D3389FAA8}" destId="{D49ED5E6-7D79-43E7-B28A-4D2A694A565F}" srcOrd="0" destOrd="0" presId="urn:microsoft.com/office/officeart/2005/8/layout/orgChart1"/>
    <dgm:cxn modelId="{873B6394-F503-48E0-84C7-DFE8812B79EB}" type="presParOf" srcId="{D49ED5E6-7D79-43E7-B28A-4D2A694A565F}" destId="{DA3C104F-CCAA-4843-9E8C-7459DD7D7608}" srcOrd="0" destOrd="0" presId="urn:microsoft.com/office/officeart/2005/8/layout/orgChart1"/>
    <dgm:cxn modelId="{87311844-5CC5-4CF0-BCFE-DA32150441CF}" type="presParOf" srcId="{D49ED5E6-7D79-43E7-B28A-4D2A694A565F}" destId="{AED2794C-A034-403B-890D-D6280F1AAF69}" srcOrd="1" destOrd="0" presId="urn:microsoft.com/office/officeart/2005/8/layout/orgChart1"/>
    <dgm:cxn modelId="{FE90BB14-8CFC-4FB6-97B7-E2461ADEEABC}" type="presParOf" srcId="{1C028958-3060-45FB-A92B-239D3389FAA8}" destId="{76CFBD3C-72C1-4C09-BFF6-2BC51FBA095B}" srcOrd="1" destOrd="0" presId="urn:microsoft.com/office/officeart/2005/8/layout/orgChart1"/>
    <dgm:cxn modelId="{E7003692-14DF-43FE-AA44-136D68620374}" type="presParOf" srcId="{76CFBD3C-72C1-4C09-BFF6-2BC51FBA095B}" destId="{D28FE9CB-7823-401B-B056-D61A37521DB2}" srcOrd="0" destOrd="0" presId="urn:microsoft.com/office/officeart/2005/8/layout/orgChart1"/>
    <dgm:cxn modelId="{313CF8B4-B026-4A1E-9FE0-11BEC9688036}" type="presParOf" srcId="{76CFBD3C-72C1-4C09-BFF6-2BC51FBA095B}" destId="{9979E361-F106-4106-9BBC-342927814166}" srcOrd="1" destOrd="0" presId="urn:microsoft.com/office/officeart/2005/8/layout/orgChart1"/>
    <dgm:cxn modelId="{831CB37B-3667-4056-8294-9D4BFA1BB9BA}" type="presParOf" srcId="{9979E361-F106-4106-9BBC-342927814166}" destId="{92D894C6-04F6-4C22-8727-031A3833623E}" srcOrd="0" destOrd="0" presId="urn:microsoft.com/office/officeart/2005/8/layout/orgChart1"/>
    <dgm:cxn modelId="{A0D141FA-6F0D-45DC-94E5-4FC92406B135}" type="presParOf" srcId="{92D894C6-04F6-4C22-8727-031A3833623E}" destId="{53FB0D10-4A6D-40A7-A397-946D87F6BF42}" srcOrd="0" destOrd="0" presId="urn:microsoft.com/office/officeart/2005/8/layout/orgChart1"/>
    <dgm:cxn modelId="{AD509A50-F948-43D6-8FBA-EF9D0208800D}" type="presParOf" srcId="{92D894C6-04F6-4C22-8727-031A3833623E}" destId="{E95723BF-B45E-4B35-9AEA-E0D717282897}" srcOrd="1" destOrd="0" presId="urn:microsoft.com/office/officeart/2005/8/layout/orgChart1"/>
    <dgm:cxn modelId="{820E4ED9-D631-4BF4-BA04-2FE10F549E52}" type="presParOf" srcId="{9979E361-F106-4106-9BBC-342927814166}" destId="{C6015B72-7A68-4FFE-B4A6-E1127D084C66}" srcOrd="1" destOrd="0" presId="urn:microsoft.com/office/officeart/2005/8/layout/orgChart1"/>
    <dgm:cxn modelId="{D2FC24B7-4FFB-4074-B049-BC21CBE8A912}" type="presParOf" srcId="{C6015B72-7A68-4FFE-B4A6-E1127D084C66}" destId="{0356B026-7E68-40A6-ACF9-B164C723B867}" srcOrd="0" destOrd="0" presId="urn:microsoft.com/office/officeart/2005/8/layout/orgChart1"/>
    <dgm:cxn modelId="{D381C02E-6666-4F1A-A678-BC2A9B49C8F5}" type="presParOf" srcId="{C6015B72-7A68-4FFE-B4A6-E1127D084C66}" destId="{3C3F951C-9465-4F32-8E72-D0A4EA35B17C}" srcOrd="1" destOrd="0" presId="urn:microsoft.com/office/officeart/2005/8/layout/orgChart1"/>
    <dgm:cxn modelId="{1B13F53F-58A5-4D5E-A151-443DE565ABDC}" type="presParOf" srcId="{3C3F951C-9465-4F32-8E72-D0A4EA35B17C}" destId="{8F8F75E5-79C5-48A0-8C03-BFF10EB89D8B}" srcOrd="0" destOrd="0" presId="urn:microsoft.com/office/officeart/2005/8/layout/orgChart1"/>
    <dgm:cxn modelId="{E43295A2-4B45-4541-B95C-A36A48068B44}" type="presParOf" srcId="{8F8F75E5-79C5-48A0-8C03-BFF10EB89D8B}" destId="{62885E5A-5C35-4925-84F1-80674138C058}" srcOrd="0" destOrd="0" presId="urn:microsoft.com/office/officeart/2005/8/layout/orgChart1"/>
    <dgm:cxn modelId="{3D56DACE-1E70-4787-B95F-D59DCF0A18F3}" type="presParOf" srcId="{8F8F75E5-79C5-48A0-8C03-BFF10EB89D8B}" destId="{E3A2C04E-DF65-4F51-914E-B6F14014E4BD}" srcOrd="1" destOrd="0" presId="urn:microsoft.com/office/officeart/2005/8/layout/orgChart1"/>
    <dgm:cxn modelId="{4F796C76-77B4-41C3-8E66-C76669A78B94}" type="presParOf" srcId="{3C3F951C-9465-4F32-8E72-D0A4EA35B17C}" destId="{896AC490-9738-4F7D-9BFB-B5C449DCA4C8}" srcOrd="1" destOrd="0" presId="urn:microsoft.com/office/officeart/2005/8/layout/orgChart1"/>
    <dgm:cxn modelId="{1275FF82-2C2A-4EB3-A54A-916B7693E170}" type="presParOf" srcId="{3C3F951C-9465-4F32-8E72-D0A4EA35B17C}" destId="{01029256-0406-4277-86BC-B8BC72562CDE}" srcOrd="2" destOrd="0" presId="urn:microsoft.com/office/officeart/2005/8/layout/orgChart1"/>
    <dgm:cxn modelId="{D09E26B7-A3DE-42D4-BA3C-64AF65DA39F9}" type="presParOf" srcId="{C6015B72-7A68-4FFE-B4A6-E1127D084C66}" destId="{D2A75319-3B33-4685-8AE4-70070A5B405D}" srcOrd="2" destOrd="0" presId="urn:microsoft.com/office/officeart/2005/8/layout/orgChart1"/>
    <dgm:cxn modelId="{6460F2A9-7FD9-493D-909D-524B20ACA03B}" type="presParOf" srcId="{C6015B72-7A68-4FFE-B4A6-E1127D084C66}" destId="{B9C0FAC3-FF03-4947-A36B-8E3A061880BA}" srcOrd="3" destOrd="0" presId="urn:microsoft.com/office/officeart/2005/8/layout/orgChart1"/>
    <dgm:cxn modelId="{8A199E69-F70E-4C27-9127-DAB5F457EDE8}" type="presParOf" srcId="{B9C0FAC3-FF03-4947-A36B-8E3A061880BA}" destId="{D5B4C097-B51B-42AE-95B8-10E2714F684F}" srcOrd="0" destOrd="0" presId="urn:microsoft.com/office/officeart/2005/8/layout/orgChart1"/>
    <dgm:cxn modelId="{4C3E9CAE-CE0A-4AE9-9E60-832DE9532A45}" type="presParOf" srcId="{D5B4C097-B51B-42AE-95B8-10E2714F684F}" destId="{10623BDF-D777-4D5B-8246-DFC43EB7A6A7}" srcOrd="0" destOrd="0" presId="urn:microsoft.com/office/officeart/2005/8/layout/orgChart1"/>
    <dgm:cxn modelId="{F00C2A79-98AA-4304-A58B-8CBD066168E2}" type="presParOf" srcId="{D5B4C097-B51B-42AE-95B8-10E2714F684F}" destId="{4491EE6E-64C8-462F-A48B-AD52CD3AE15F}" srcOrd="1" destOrd="0" presId="urn:microsoft.com/office/officeart/2005/8/layout/orgChart1"/>
    <dgm:cxn modelId="{8C1499CC-4034-47ED-BD76-4A686B931E47}" type="presParOf" srcId="{B9C0FAC3-FF03-4947-A36B-8E3A061880BA}" destId="{A78D6DC0-B7AE-404C-A729-7219B89FCB50}" srcOrd="1" destOrd="0" presId="urn:microsoft.com/office/officeart/2005/8/layout/orgChart1"/>
    <dgm:cxn modelId="{9C49B632-13DC-4544-9D96-092EEFD1C3BF}" type="presParOf" srcId="{B9C0FAC3-FF03-4947-A36B-8E3A061880BA}" destId="{C1296B0A-A962-452D-8B05-7CF87A4249B5}" srcOrd="2" destOrd="0" presId="urn:microsoft.com/office/officeart/2005/8/layout/orgChart1"/>
    <dgm:cxn modelId="{9939BFB4-DE12-4B7E-B8CD-C7A2E1755249}" type="presParOf" srcId="{9979E361-F106-4106-9BBC-342927814166}" destId="{9845C133-BE7D-415F-AB09-F5EC605F150F}" srcOrd="2" destOrd="0" presId="urn:microsoft.com/office/officeart/2005/8/layout/orgChart1"/>
    <dgm:cxn modelId="{FE67A456-9023-4198-BD99-B26421FF472C}" type="presParOf" srcId="{1C028958-3060-45FB-A92B-239D3389FAA8}" destId="{3F18A33E-258F-4EF0-B57F-02E6D0AB582C}" srcOrd="2" destOrd="0" presId="urn:microsoft.com/office/officeart/2005/8/layout/orgChar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4C99D9-16BF-43EA-BC3C-BC701EA868D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NA"/>
        </a:p>
      </dgm:t>
    </dgm:pt>
    <dgm:pt modelId="{BF43CBBC-B253-4C6F-98B0-498B8B3BE8F6}">
      <dgm:prSet phldrT="[Text]"/>
      <dgm:spPr>
        <a:xfrm>
          <a:off x="0" y="0"/>
          <a:ext cx="3745983" cy="937232"/>
        </a:xfrm>
        <a:prstGeom prst="rect">
          <a:avLst/>
        </a:prstGeom>
        <a:solidFill>
          <a:srgbClr val="156082">
            <a:shade val="80000"/>
            <a:hueOff val="0"/>
            <a:satOff val="0"/>
            <a:lumOff val="0"/>
            <a:alphaOff val="0"/>
          </a:srgbClr>
        </a:solidFill>
        <a:ln>
          <a:noFill/>
        </a:ln>
        <a:effectLst/>
      </dgm:spPr>
      <dgm:t>
        <a:bodyPr/>
        <a:lstStyle/>
        <a:p>
          <a:pPr>
            <a:buNone/>
          </a:pPr>
          <a:r>
            <a:rPr lang="en-GB"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TOTAL (km) = 49,578</a:t>
          </a:r>
          <a:endParaRPr lang="en-NA"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endParaRPr>
        </a:p>
      </dgm:t>
    </dgm:pt>
    <dgm:pt modelId="{329C8C2B-5E09-4C0F-BFD0-64F8C254D8FF}" type="parTrans" cxnId="{DAE00EFE-6527-4B2F-BEFE-B9190B9E4460}">
      <dgm:prSet/>
      <dgm:spPr/>
      <dgm:t>
        <a:bodyPr/>
        <a:lstStyle/>
        <a:p>
          <a:endParaRPr lang="en-NA">
            <a:latin typeface="Arial" panose="020B0604020202020204" pitchFamily="34" charset="0"/>
            <a:cs typeface="Arial" panose="020B0604020202020204" pitchFamily="34" charset="0"/>
          </a:endParaRPr>
        </a:p>
      </dgm:t>
    </dgm:pt>
    <dgm:pt modelId="{735821D0-F49C-4494-BE9A-02034954A9F7}" type="sibTrans" cxnId="{DAE00EFE-6527-4B2F-BEFE-B9190B9E4460}">
      <dgm:prSet/>
      <dgm:spPr/>
      <dgm:t>
        <a:bodyPr/>
        <a:lstStyle/>
        <a:p>
          <a:endParaRPr lang="en-NA">
            <a:latin typeface="Arial" panose="020B0604020202020204" pitchFamily="34" charset="0"/>
            <a:cs typeface="Arial" panose="020B0604020202020204" pitchFamily="34" charset="0"/>
          </a:endParaRPr>
        </a:p>
      </dgm:t>
    </dgm:pt>
    <dgm:pt modelId="{C1916A5A-991C-43FA-8AE5-B8A47D398ED0}">
      <dgm:prSet phldrT="[Text]"/>
      <dgm:spPr>
        <a:xfrm>
          <a:off x="1829" y="937232"/>
          <a:ext cx="1247441" cy="1968188"/>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Arial" panose="020B0604020202020204" pitchFamily="34" charset="0"/>
              <a:ea typeface="+mn-ea"/>
              <a:cs typeface="Arial" panose="020B0604020202020204" pitchFamily="34" charset="0"/>
            </a:rPr>
            <a:t>Bitumen surfaced 8,715 km</a:t>
          </a:r>
          <a:endParaRPr lang="en-NA" dirty="0">
            <a:solidFill>
              <a:sysClr val="window" lastClr="FFFFFF"/>
            </a:solidFill>
            <a:latin typeface="Arial" panose="020B0604020202020204" pitchFamily="34" charset="0"/>
            <a:ea typeface="+mn-ea"/>
            <a:cs typeface="Arial" panose="020B0604020202020204" pitchFamily="34" charset="0"/>
          </a:endParaRPr>
        </a:p>
      </dgm:t>
    </dgm:pt>
    <dgm:pt modelId="{20BDE39E-5D58-4DE1-BA31-4CEEEBA9BB5D}" type="parTrans" cxnId="{66DB1556-E57E-4DE9-8664-B1B7B4147DEF}">
      <dgm:prSet/>
      <dgm:spPr/>
      <dgm:t>
        <a:bodyPr/>
        <a:lstStyle/>
        <a:p>
          <a:endParaRPr lang="en-NA">
            <a:latin typeface="Arial" panose="020B0604020202020204" pitchFamily="34" charset="0"/>
            <a:cs typeface="Arial" panose="020B0604020202020204" pitchFamily="34" charset="0"/>
          </a:endParaRPr>
        </a:p>
      </dgm:t>
    </dgm:pt>
    <dgm:pt modelId="{B9A6CA16-DA48-449A-B6D0-D04E46B03BFD}" type="sibTrans" cxnId="{66DB1556-E57E-4DE9-8664-B1B7B4147DEF}">
      <dgm:prSet/>
      <dgm:spPr/>
      <dgm:t>
        <a:bodyPr/>
        <a:lstStyle/>
        <a:p>
          <a:endParaRPr lang="en-NA">
            <a:latin typeface="Arial" panose="020B0604020202020204" pitchFamily="34" charset="0"/>
            <a:cs typeface="Arial" panose="020B0604020202020204" pitchFamily="34" charset="0"/>
          </a:endParaRPr>
        </a:p>
      </dgm:t>
    </dgm:pt>
    <dgm:pt modelId="{7C2791D8-B9D6-45EE-8BC3-511CD0763414}">
      <dgm:prSet phldrT="[Text]"/>
      <dgm:spPr>
        <a:xfrm>
          <a:off x="1249270" y="937232"/>
          <a:ext cx="1247441" cy="1968188"/>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Arial" panose="020B0604020202020204" pitchFamily="34" charset="0"/>
              <a:ea typeface="+mn-ea"/>
              <a:cs typeface="Arial" panose="020B0604020202020204" pitchFamily="34" charset="0"/>
            </a:rPr>
            <a:t>Gravel roads 39,713 km</a:t>
          </a:r>
          <a:endParaRPr lang="en-NA" dirty="0">
            <a:solidFill>
              <a:sysClr val="window" lastClr="FFFFFF"/>
            </a:solidFill>
            <a:latin typeface="Arial" panose="020B0604020202020204" pitchFamily="34" charset="0"/>
            <a:ea typeface="+mn-ea"/>
            <a:cs typeface="Arial" panose="020B0604020202020204" pitchFamily="34" charset="0"/>
          </a:endParaRPr>
        </a:p>
      </dgm:t>
    </dgm:pt>
    <dgm:pt modelId="{AC67F739-C91A-40F2-9680-14A49E18E686}" type="parTrans" cxnId="{A7A1C92C-D336-4610-9135-0C757003F525}">
      <dgm:prSet/>
      <dgm:spPr/>
      <dgm:t>
        <a:bodyPr/>
        <a:lstStyle/>
        <a:p>
          <a:endParaRPr lang="en-NA">
            <a:latin typeface="Arial" panose="020B0604020202020204" pitchFamily="34" charset="0"/>
            <a:cs typeface="Arial" panose="020B0604020202020204" pitchFamily="34" charset="0"/>
          </a:endParaRPr>
        </a:p>
      </dgm:t>
    </dgm:pt>
    <dgm:pt modelId="{7450BA31-DC80-47D7-8B6B-92DCB9D22F55}" type="sibTrans" cxnId="{A7A1C92C-D336-4610-9135-0C757003F525}">
      <dgm:prSet/>
      <dgm:spPr/>
      <dgm:t>
        <a:bodyPr/>
        <a:lstStyle/>
        <a:p>
          <a:endParaRPr lang="en-NA">
            <a:latin typeface="Arial" panose="020B0604020202020204" pitchFamily="34" charset="0"/>
            <a:cs typeface="Arial" panose="020B0604020202020204" pitchFamily="34" charset="0"/>
          </a:endParaRPr>
        </a:p>
      </dgm:t>
    </dgm:pt>
    <dgm:pt modelId="{51FF3089-A616-42C2-A5FD-35E138E567F8}">
      <dgm:prSet phldrT="[Text]"/>
      <dgm:spPr>
        <a:xfrm>
          <a:off x="2496712" y="937232"/>
          <a:ext cx="1247441" cy="1968188"/>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Arial" panose="020B0604020202020204" pitchFamily="34" charset="0"/>
              <a:ea typeface="+mn-ea"/>
              <a:cs typeface="Arial" panose="020B0604020202020204" pitchFamily="34" charset="0"/>
            </a:rPr>
            <a:t>Salt roads      326    km</a:t>
          </a:r>
          <a:endParaRPr lang="en-NA" dirty="0">
            <a:solidFill>
              <a:sysClr val="window" lastClr="FFFFFF"/>
            </a:solidFill>
            <a:latin typeface="Arial" panose="020B0604020202020204" pitchFamily="34" charset="0"/>
            <a:ea typeface="+mn-ea"/>
            <a:cs typeface="Arial" panose="020B0604020202020204" pitchFamily="34" charset="0"/>
          </a:endParaRPr>
        </a:p>
      </dgm:t>
    </dgm:pt>
    <dgm:pt modelId="{F3F6B882-423F-46FD-84E9-60E4D19447E2}" type="parTrans" cxnId="{00C6CF85-3B61-4D10-AE51-441196010DD0}">
      <dgm:prSet/>
      <dgm:spPr/>
      <dgm:t>
        <a:bodyPr/>
        <a:lstStyle/>
        <a:p>
          <a:endParaRPr lang="en-NA">
            <a:latin typeface="Arial" panose="020B0604020202020204" pitchFamily="34" charset="0"/>
            <a:cs typeface="Arial" panose="020B0604020202020204" pitchFamily="34" charset="0"/>
          </a:endParaRPr>
        </a:p>
      </dgm:t>
    </dgm:pt>
    <dgm:pt modelId="{177EE985-183D-47E1-ABE6-70FC3916E60D}" type="sibTrans" cxnId="{00C6CF85-3B61-4D10-AE51-441196010DD0}">
      <dgm:prSet/>
      <dgm:spPr/>
      <dgm:t>
        <a:bodyPr/>
        <a:lstStyle/>
        <a:p>
          <a:endParaRPr lang="en-NA">
            <a:latin typeface="Arial" panose="020B0604020202020204" pitchFamily="34" charset="0"/>
            <a:cs typeface="Arial" panose="020B0604020202020204" pitchFamily="34" charset="0"/>
          </a:endParaRPr>
        </a:p>
      </dgm:t>
    </dgm:pt>
    <dgm:pt modelId="{F0181F9E-6CF8-41B0-8044-6F19B126B2A1}" type="pres">
      <dgm:prSet presAssocID="{854C99D9-16BF-43EA-BC3C-BC701EA868D8}" presName="composite" presStyleCnt="0">
        <dgm:presLayoutVars>
          <dgm:chMax val="1"/>
          <dgm:dir/>
          <dgm:resizeHandles val="exact"/>
        </dgm:presLayoutVars>
      </dgm:prSet>
      <dgm:spPr/>
    </dgm:pt>
    <dgm:pt modelId="{5B1F3E12-1480-4350-BF4F-2E5F1E023954}" type="pres">
      <dgm:prSet presAssocID="{BF43CBBC-B253-4C6F-98B0-498B8B3BE8F6}" presName="roof" presStyleLbl="dkBgShp" presStyleIdx="0" presStyleCnt="2" custLinFactNeighborX="-785" custLinFactNeighborY="-4092"/>
      <dgm:spPr/>
    </dgm:pt>
    <dgm:pt modelId="{BD30E685-354E-432F-986C-69336346F1B6}" type="pres">
      <dgm:prSet presAssocID="{BF43CBBC-B253-4C6F-98B0-498B8B3BE8F6}" presName="pillars" presStyleCnt="0"/>
      <dgm:spPr/>
    </dgm:pt>
    <dgm:pt modelId="{84C5723A-CC17-46C2-B4FD-2AEB9BAD7F58}" type="pres">
      <dgm:prSet presAssocID="{BF43CBBC-B253-4C6F-98B0-498B8B3BE8F6}" presName="pillar1" presStyleLbl="node1" presStyleIdx="0" presStyleCnt="3">
        <dgm:presLayoutVars>
          <dgm:bulletEnabled val="1"/>
        </dgm:presLayoutVars>
      </dgm:prSet>
      <dgm:spPr/>
    </dgm:pt>
    <dgm:pt modelId="{2577BF00-A89C-45E7-A813-5FFA1D2546E9}" type="pres">
      <dgm:prSet presAssocID="{7C2791D8-B9D6-45EE-8BC3-511CD0763414}" presName="pillarX" presStyleLbl="node1" presStyleIdx="1" presStyleCnt="3">
        <dgm:presLayoutVars>
          <dgm:bulletEnabled val="1"/>
        </dgm:presLayoutVars>
      </dgm:prSet>
      <dgm:spPr/>
    </dgm:pt>
    <dgm:pt modelId="{14601B0F-D25D-4768-9F12-57AF14CDB617}" type="pres">
      <dgm:prSet presAssocID="{51FF3089-A616-42C2-A5FD-35E138E567F8}" presName="pillarX" presStyleLbl="node1" presStyleIdx="2" presStyleCnt="3">
        <dgm:presLayoutVars>
          <dgm:bulletEnabled val="1"/>
        </dgm:presLayoutVars>
      </dgm:prSet>
      <dgm:spPr/>
    </dgm:pt>
    <dgm:pt modelId="{936718D2-C582-4B49-BD73-34CB89ADA149}" type="pres">
      <dgm:prSet presAssocID="{BF43CBBC-B253-4C6F-98B0-498B8B3BE8F6}" presName="base" presStyleLbl="dkBgShp" presStyleIdx="1" presStyleCnt="2" custLinFactNeighborY="4311"/>
      <dgm:spPr>
        <a:xfrm>
          <a:off x="0" y="2905421"/>
          <a:ext cx="3745983" cy="218687"/>
        </a:xfrm>
        <a:prstGeom prst="rect">
          <a:avLst/>
        </a:prstGeom>
        <a:solidFill>
          <a:srgbClr val="156082">
            <a:shade val="80000"/>
            <a:hueOff val="0"/>
            <a:satOff val="0"/>
            <a:lumOff val="0"/>
            <a:alphaOff val="0"/>
          </a:srgbClr>
        </a:solidFill>
        <a:ln>
          <a:noFill/>
        </a:ln>
        <a:effectLst/>
      </dgm:spPr>
    </dgm:pt>
  </dgm:ptLst>
  <dgm:cxnLst>
    <dgm:cxn modelId="{DF4F4D05-1424-4F0D-80A2-90F2613AB7D9}" type="presOf" srcId="{7C2791D8-B9D6-45EE-8BC3-511CD0763414}" destId="{2577BF00-A89C-45E7-A813-5FFA1D2546E9}" srcOrd="0" destOrd="0" presId="urn:microsoft.com/office/officeart/2005/8/layout/hList3"/>
    <dgm:cxn modelId="{7C6D4306-EB4E-4EEC-8A00-24CC1A7115FE}" type="presOf" srcId="{854C99D9-16BF-43EA-BC3C-BC701EA868D8}" destId="{F0181F9E-6CF8-41B0-8044-6F19B126B2A1}" srcOrd="0" destOrd="0" presId="urn:microsoft.com/office/officeart/2005/8/layout/hList3"/>
    <dgm:cxn modelId="{A7A1C92C-D336-4610-9135-0C757003F525}" srcId="{BF43CBBC-B253-4C6F-98B0-498B8B3BE8F6}" destId="{7C2791D8-B9D6-45EE-8BC3-511CD0763414}" srcOrd="1" destOrd="0" parTransId="{AC67F739-C91A-40F2-9680-14A49E18E686}" sibTransId="{7450BA31-DC80-47D7-8B6B-92DCB9D22F55}"/>
    <dgm:cxn modelId="{3C699472-CD37-4894-A3B5-4F8874A9887D}" type="presOf" srcId="{C1916A5A-991C-43FA-8AE5-B8A47D398ED0}" destId="{84C5723A-CC17-46C2-B4FD-2AEB9BAD7F58}" srcOrd="0" destOrd="0" presId="urn:microsoft.com/office/officeart/2005/8/layout/hList3"/>
    <dgm:cxn modelId="{66DB1556-E57E-4DE9-8664-B1B7B4147DEF}" srcId="{BF43CBBC-B253-4C6F-98B0-498B8B3BE8F6}" destId="{C1916A5A-991C-43FA-8AE5-B8A47D398ED0}" srcOrd="0" destOrd="0" parTransId="{20BDE39E-5D58-4DE1-BA31-4CEEEBA9BB5D}" sibTransId="{B9A6CA16-DA48-449A-B6D0-D04E46B03BFD}"/>
    <dgm:cxn modelId="{8AFF485A-3363-4F24-A00B-686D51D4135F}" type="presOf" srcId="{51FF3089-A616-42C2-A5FD-35E138E567F8}" destId="{14601B0F-D25D-4768-9F12-57AF14CDB617}" srcOrd="0" destOrd="0" presId="urn:microsoft.com/office/officeart/2005/8/layout/hList3"/>
    <dgm:cxn modelId="{00C6CF85-3B61-4D10-AE51-441196010DD0}" srcId="{BF43CBBC-B253-4C6F-98B0-498B8B3BE8F6}" destId="{51FF3089-A616-42C2-A5FD-35E138E567F8}" srcOrd="2" destOrd="0" parTransId="{F3F6B882-423F-46FD-84E9-60E4D19447E2}" sibTransId="{177EE985-183D-47E1-ABE6-70FC3916E60D}"/>
    <dgm:cxn modelId="{46F0B2A1-D520-4E30-9ADF-65B97F75ED3D}" type="presOf" srcId="{BF43CBBC-B253-4C6F-98B0-498B8B3BE8F6}" destId="{5B1F3E12-1480-4350-BF4F-2E5F1E023954}" srcOrd="0" destOrd="0" presId="urn:microsoft.com/office/officeart/2005/8/layout/hList3"/>
    <dgm:cxn modelId="{DAE00EFE-6527-4B2F-BEFE-B9190B9E4460}" srcId="{854C99D9-16BF-43EA-BC3C-BC701EA868D8}" destId="{BF43CBBC-B253-4C6F-98B0-498B8B3BE8F6}" srcOrd="0" destOrd="0" parTransId="{329C8C2B-5E09-4C0F-BFD0-64F8C254D8FF}" sibTransId="{735821D0-F49C-4494-BE9A-02034954A9F7}"/>
    <dgm:cxn modelId="{A92E4A80-7559-4265-8895-886E12AAA836}" type="presParOf" srcId="{F0181F9E-6CF8-41B0-8044-6F19B126B2A1}" destId="{5B1F3E12-1480-4350-BF4F-2E5F1E023954}" srcOrd="0" destOrd="0" presId="urn:microsoft.com/office/officeart/2005/8/layout/hList3"/>
    <dgm:cxn modelId="{A9B6D6DF-52AE-4C6D-8408-389F3E4D0E49}" type="presParOf" srcId="{F0181F9E-6CF8-41B0-8044-6F19B126B2A1}" destId="{BD30E685-354E-432F-986C-69336346F1B6}" srcOrd="1" destOrd="0" presId="urn:microsoft.com/office/officeart/2005/8/layout/hList3"/>
    <dgm:cxn modelId="{CC337A01-6E5D-47F0-9C82-21D4CED4ADF8}" type="presParOf" srcId="{BD30E685-354E-432F-986C-69336346F1B6}" destId="{84C5723A-CC17-46C2-B4FD-2AEB9BAD7F58}" srcOrd="0" destOrd="0" presId="urn:microsoft.com/office/officeart/2005/8/layout/hList3"/>
    <dgm:cxn modelId="{904C2BBF-F77B-4551-924C-7500EE4699FD}" type="presParOf" srcId="{BD30E685-354E-432F-986C-69336346F1B6}" destId="{2577BF00-A89C-45E7-A813-5FFA1D2546E9}" srcOrd="1" destOrd="0" presId="urn:microsoft.com/office/officeart/2005/8/layout/hList3"/>
    <dgm:cxn modelId="{B7F2E32E-78FF-4131-BD77-67B6E032B74F}" type="presParOf" srcId="{BD30E685-354E-432F-986C-69336346F1B6}" destId="{14601B0F-D25D-4768-9F12-57AF14CDB617}" srcOrd="2" destOrd="0" presId="urn:microsoft.com/office/officeart/2005/8/layout/hList3"/>
    <dgm:cxn modelId="{BB1D6087-55CD-4CE2-8DA6-86D180AC8A38}" type="presParOf" srcId="{F0181F9E-6CF8-41B0-8044-6F19B126B2A1}" destId="{936718D2-C582-4B49-BD73-34CB89ADA149}" srcOrd="2" destOrd="0" presId="urn:microsoft.com/office/officeart/2005/8/layout/hList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CBF72-CC8F-4866-9019-DFB065ADD4B6}">
      <dsp:nvSpPr>
        <dsp:cNvPr id="0" name=""/>
        <dsp:cNvSpPr/>
      </dsp:nvSpPr>
      <dsp:spPr>
        <a:xfrm>
          <a:off x="0" y="20378"/>
          <a:ext cx="8379164" cy="486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Proxima Nova Rg" panose="02000506030000020004" pitchFamily="50" charset="0"/>
            </a:rPr>
            <a:t>1.	Context &amp; Mandate</a:t>
          </a:r>
        </a:p>
      </dsp:txBody>
      <dsp:txXfrm>
        <a:off x="23760" y="44138"/>
        <a:ext cx="8331644" cy="439200"/>
      </dsp:txXfrm>
    </dsp:sp>
    <dsp:sp modelId="{26526348-8CBA-47F5-AD4C-ACCE17B91170}">
      <dsp:nvSpPr>
        <dsp:cNvPr id="0" name=""/>
        <dsp:cNvSpPr/>
      </dsp:nvSpPr>
      <dsp:spPr>
        <a:xfrm>
          <a:off x="0" y="581978"/>
          <a:ext cx="8379164" cy="486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Proxima Nova Rg" panose="02000506030000020004" pitchFamily="50" charset="0"/>
            </a:rPr>
            <a:t>2.	Current Financial Model</a:t>
          </a:r>
          <a:endParaRPr lang="en-GB" sz="1400" kern="1200" dirty="0">
            <a:latin typeface="Proxima Nova Rg" panose="02000506030000020004" pitchFamily="50" charset="0"/>
          </a:endParaRPr>
        </a:p>
      </dsp:txBody>
      <dsp:txXfrm>
        <a:off x="23760" y="605738"/>
        <a:ext cx="8331644" cy="439200"/>
      </dsp:txXfrm>
    </dsp:sp>
    <dsp:sp modelId="{654068AF-F9CE-4CB8-879A-5709A971B097}">
      <dsp:nvSpPr>
        <dsp:cNvPr id="0" name=""/>
        <dsp:cNvSpPr/>
      </dsp:nvSpPr>
      <dsp:spPr>
        <a:xfrm>
          <a:off x="0" y="1143578"/>
          <a:ext cx="8379164" cy="486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Proxima Nova Rg" panose="02000506030000020004" pitchFamily="50" charset="0"/>
            </a:rPr>
            <a:t>3.	Key Challenges</a:t>
          </a:r>
        </a:p>
      </dsp:txBody>
      <dsp:txXfrm>
        <a:off x="23760" y="1167338"/>
        <a:ext cx="8331644" cy="439200"/>
      </dsp:txXfrm>
    </dsp:sp>
    <dsp:sp modelId="{FE31E732-5D72-4EC1-8E24-5BC8A799195F}">
      <dsp:nvSpPr>
        <dsp:cNvPr id="0" name=""/>
        <dsp:cNvSpPr/>
      </dsp:nvSpPr>
      <dsp:spPr>
        <a:xfrm>
          <a:off x="0" y="1705178"/>
          <a:ext cx="8379164" cy="486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Proxima Nova Rg" panose="02000506030000020004" pitchFamily="50" charset="0"/>
            </a:rPr>
            <a:t>4.	Innovation Solutions</a:t>
          </a:r>
        </a:p>
      </dsp:txBody>
      <dsp:txXfrm>
        <a:off x="23760" y="1728938"/>
        <a:ext cx="8331644" cy="439200"/>
      </dsp:txXfrm>
    </dsp:sp>
    <dsp:sp modelId="{AC33A086-F577-4FA6-8E2A-F0536C398E12}">
      <dsp:nvSpPr>
        <dsp:cNvPr id="0" name=""/>
        <dsp:cNvSpPr/>
      </dsp:nvSpPr>
      <dsp:spPr>
        <a:xfrm>
          <a:off x="0" y="2266778"/>
          <a:ext cx="8379164" cy="486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Proxima Nova Rg" panose="02000506030000020004" pitchFamily="50" charset="0"/>
            </a:rPr>
            <a:t>5.	Way Forward</a:t>
          </a:r>
        </a:p>
      </dsp:txBody>
      <dsp:txXfrm>
        <a:off x="23760" y="2290538"/>
        <a:ext cx="8331644" cy="439200"/>
      </dsp:txXfrm>
    </dsp:sp>
    <dsp:sp modelId="{1C1F8A1D-1191-458D-B904-E14175B4F2D5}">
      <dsp:nvSpPr>
        <dsp:cNvPr id="0" name=""/>
        <dsp:cNvSpPr/>
      </dsp:nvSpPr>
      <dsp:spPr>
        <a:xfrm>
          <a:off x="0" y="2828378"/>
          <a:ext cx="8379164" cy="486720"/>
        </a:xfrm>
        <a:prstGeom prst="roundRect">
          <a:avLst/>
        </a:prstGeom>
        <a:solidFill>
          <a:srgbClr val="002060"/>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prstClr val="white"/>
              </a:solidFill>
              <a:latin typeface="Proxima Nova Rg" panose="02000506030000020004" pitchFamily="50" charset="0"/>
              <a:ea typeface="+mn-ea"/>
              <a:cs typeface="+mn-cs"/>
            </a:rPr>
            <a:t>6.	Conclusions</a:t>
          </a:r>
        </a:p>
      </dsp:txBody>
      <dsp:txXfrm>
        <a:off x="23760" y="2852138"/>
        <a:ext cx="8331644" cy="43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795E2-39A4-4E9B-A10E-C9EF8A5F6D59}">
      <dsp:nvSpPr>
        <dsp:cNvPr id="0" name=""/>
        <dsp:cNvSpPr/>
      </dsp:nvSpPr>
      <dsp:spPr>
        <a:xfrm>
          <a:off x="0" y="63478"/>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GB" sz="800" kern="1200" dirty="0">
              <a:solidFill>
                <a:sysClr val="window" lastClr="FFFFFF"/>
              </a:solidFill>
              <a:latin typeface="Arial" panose="020B0604020202020204" pitchFamily="34" charset="0"/>
              <a:ea typeface="+mn-ea"/>
              <a:cs typeface="Arial" panose="020B0604020202020204" pitchFamily="34" charset="0"/>
            </a:rPr>
            <a:t>Create a cost-effective and competitive road sector  </a:t>
          </a:r>
          <a:endParaRPr lang="en-US" sz="800" kern="1200" dirty="0">
            <a:solidFill>
              <a:sysClr val="window" lastClr="FFFFFF"/>
            </a:solidFill>
            <a:latin typeface="Arial" panose="020B0604020202020204" pitchFamily="34" charset="0"/>
            <a:ea typeface="+mn-ea"/>
            <a:cs typeface="Arial" panose="020B0604020202020204" pitchFamily="34" charset="0"/>
          </a:endParaRPr>
        </a:p>
      </dsp:txBody>
      <dsp:txXfrm>
        <a:off x="10966" y="74444"/>
        <a:ext cx="3485649" cy="202708"/>
      </dsp:txXfrm>
    </dsp:sp>
    <dsp:sp modelId="{7661BEE4-1FDD-4BBB-B120-845CE12D1170}">
      <dsp:nvSpPr>
        <dsp:cNvPr id="0" name=""/>
        <dsp:cNvSpPr/>
      </dsp:nvSpPr>
      <dsp:spPr>
        <a:xfrm>
          <a:off x="0" y="322678"/>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Revenue raised from road users instead from general taxpayer</a:t>
          </a:r>
        </a:p>
      </dsp:txBody>
      <dsp:txXfrm>
        <a:off x="10966" y="333644"/>
        <a:ext cx="3485649" cy="202708"/>
      </dsp:txXfrm>
    </dsp:sp>
    <dsp:sp modelId="{3E599FE0-7A1B-4674-98F9-46B172F9145A}">
      <dsp:nvSpPr>
        <dsp:cNvPr id="0" name=""/>
        <dsp:cNvSpPr/>
      </dsp:nvSpPr>
      <dsp:spPr>
        <a:xfrm>
          <a:off x="0" y="581878"/>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Charging road users for the “consumption” of roads</a:t>
          </a:r>
        </a:p>
      </dsp:txBody>
      <dsp:txXfrm>
        <a:off x="10966" y="592844"/>
        <a:ext cx="3485649" cy="202708"/>
      </dsp:txXfrm>
    </dsp:sp>
    <dsp:sp modelId="{CC23E4FA-C906-47BF-9BFE-F29D9932E9D1}">
      <dsp:nvSpPr>
        <dsp:cNvPr id="0" name=""/>
        <dsp:cNvSpPr/>
      </dsp:nvSpPr>
      <dsp:spPr>
        <a:xfrm>
          <a:off x="0" y="841078"/>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Sector to maintain minimum maintenance service levels and standards </a:t>
          </a:r>
        </a:p>
      </dsp:txBody>
      <dsp:txXfrm>
        <a:off x="10966" y="852044"/>
        <a:ext cx="3485649" cy="202708"/>
      </dsp:txXfrm>
    </dsp:sp>
    <dsp:sp modelId="{7464E497-4905-4EDD-A8F5-83F0FEA734BD}">
      <dsp:nvSpPr>
        <dsp:cNvPr id="0" name=""/>
        <dsp:cNvSpPr/>
      </dsp:nvSpPr>
      <dsp:spPr>
        <a:xfrm>
          <a:off x="0" y="1100278"/>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Increase accountability in the road management and funding arena </a:t>
          </a:r>
        </a:p>
      </dsp:txBody>
      <dsp:txXfrm>
        <a:off x="10966" y="1111244"/>
        <a:ext cx="3485649" cy="202708"/>
      </dsp:txXfrm>
    </dsp:sp>
    <dsp:sp modelId="{D97759D9-AF08-4B0D-9DF2-E0ABA11A17E8}">
      <dsp:nvSpPr>
        <dsp:cNvPr id="0" name=""/>
        <dsp:cNvSpPr/>
      </dsp:nvSpPr>
      <dsp:spPr>
        <a:xfrm>
          <a:off x="0" y="1359479"/>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Provide for equal competition between road and rail transport </a:t>
          </a:r>
        </a:p>
      </dsp:txBody>
      <dsp:txXfrm>
        <a:off x="10966" y="1370445"/>
        <a:ext cx="3485649" cy="202708"/>
      </dsp:txXfrm>
    </dsp:sp>
    <dsp:sp modelId="{6AF4408E-AC62-4131-BFF1-17F11D7C7E32}">
      <dsp:nvSpPr>
        <dsp:cNvPr id="0" name=""/>
        <dsp:cNvSpPr/>
      </dsp:nvSpPr>
      <dsp:spPr>
        <a:xfrm>
          <a:off x="0" y="1618679"/>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Reduce role of Govt in road sector &amp; incentivise private sector participation </a:t>
          </a:r>
        </a:p>
      </dsp:txBody>
      <dsp:txXfrm>
        <a:off x="10966" y="1629645"/>
        <a:ext cx="3485649" cy="202708"/>
      </dsp:txXfrm>
    </dsp:sp>
    <dsp:sp modelId="{636BF1ED-3E25-47B0-8EA6-3DBD79186645}">
      <dsp:nvSpPr>
        <dsp:cNvPr id="0" name=""/>
        <dsp:cNvSpPr/>
      </dsp:nvSpPr>
      <dsp:spPr>
        <a:xfrm>
          <a:off x="0" y="1877879"/>
          <a:ext cx="3507581" cy="224640"/>
        </a:xfrm>
        <a:prstGeom prst="round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solidFill>
                <a:sysClr val="window" lastClr="FFFFFF"/>
              </a:solidFill>
              <a:latin typeface="Arial" panose="020B0604020202020204" pitchFamily="34" charset="0"/>
              <a:ea typeface="+mn-ea"/>
              <a:cs typeface="Arial" panose="020B0604020202020204" pitchFamily="34" charset="0"/>
            </a:rPr>
            <a:t>Align with regional and international best practice and standards </a:t>
          </a:r>
        </a:p>
      </dsp:txBody>
      <dsp:txXfrm>
        <a:off x="10966" y="1888845"/>
        <a:ext cx="3485649" cy="202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75319-3B33-4685-8AE4-70070A5B405D}">
      <dsp:nvSpPr>
        <dsp:cNvPr id="0" name=""/>
        <dsp:cNvSpPr/>
      </dsp:nvSpPr>
      <dsp:spPr>
        <a:xfrm>
          <a:off x="3811152" y="1796708"/>
          <a:ext cx="177370" cy="834536"/>
        </a:xfrm>
        <a:custGeom>
          <a:avLst/>
          <a:gdLst/>
          <a:ahLst/>
          <a:cxnLst/>
          <a:rect l="0" t="0" r="0" b="0"/>
          <a:pathLst>
            <a:path>
              <a:moveTo>
                <a:pt x="0" y="0"/>
              </a:moveTo>
              <a:lnTo>
                <a:pt x="0" y="834536"/>
              </a:lnTo>
              <a:lnTo>
                <a:pt x="177370" y="834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56B026-7E68-40A6-ACF9-B164C723B867}">
      <dsp:nvSpPr>
        <dsp:cNvPr id="0" name=""/>
        <dsp:cNvSpPr/>
      </dsp:nvSpPr>
      <dsp:spPr>
        <a:xfrm>
          <a:off x="3811152" y="1796708"/>
          <a:ext cx="177370" cy="328108"/>
        </a:xfrm>
        <a:custGeom>
          <a:avLst/>
          <a:gdLst/>
          <a:ahLst/>
          <a:cxnLst/>
          <a:rect l="0" t="0" r="0" b="0"/>
          <a:pathLst>
            <a:path>
              <a:moveTo>
                <a:pt x="0" y="0"/>
              </a:moveTo>
              <a:lnTo>
                <a:pt x="0" y="328108"/>
              </a:lnTo>
              <a:lnTo>
                <a:pt x="177370" y="3281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8FE9CB-7823-401B-B056-D61A37521DB2}">
      <dsp:nvSpPr>
        <dsp:cNvPr id="0" name=""/>
        <dsp:cNvSpPr/>
      </dsp:nvSpPr>
      <dsp:spPr>
        <a:xfrm>
          <a:off x="4238418" y="1290280"/>
          <a:ext cx="91440" cy="149788"/>
        </a:xfrm>
        <a:custGeom>
          <a:avLst/>
          <a:gdLst/>
          <a:ahLst/>
          <a:cxnLst/>
          <a:rect l="0" t="0" r="0" b="0"/>
          <a:pathLst>
            <a:path>
              <a:moveTo>
                <a:pt x="45720" y="0"/>
              </a:moveTo>
              <a:lnTo>
                <a:pt x="45720" y="14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6B4DEF-38D1-46F8-83DF-5E9D8AC50042}">
      <dsp:nvSpPr>
        <dsp:cNvPr id="0" name=""/>
        <dsp:cNvSpPr/>
      </dsp:nvSpPr>
      <dsp:spPr>
        <a:xfrm>
          <a:off x="2651229" y="1280244"/>
          <a:ext cx="521353" cy="297294"/>
        </a:xfrm>
        <a:custGeom>
          <a:avLst/>
          <a:gdLst/>
          <a:ahLst/>
          <a:cxnLst/>
          <a:rect l="0" t="0" r="0" b="0"/>
          <a:pathLst>
            <a:path>
              <a:moveTo>
                <a:pt x="0" y="0"/>
              </a:moveTo>
              <a:lnTo>
                <a:pt x="0" y="134427"/>
              </a:lnTo>
              <a:lnTo>
                <a:pt x="774561" y="134427"/>
              </a:lnTo>
              <a:lnTo>
                <a:pt x="774561" y="26885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BBB7D1E-B3F0-4B3C-9F73-61CBD458D536}">
      <dsp:nvSpPr>
        <dsp:cNvPr id="0" name=""/>
        <dsp:cNvSpPr/>
      </dsp:nvSpPr>
      <dsp:spPr>
        <a:xfrm>
          <a:off x="2097425" y="1280244"/>
          <a:ext cx="553804" cy="297294"/>
        </a:xfrm>
        <a:custGeom>
          <a:avLst/>
          <a:gdLst/>
          <a:ahLst/>
          <a:cxnLst/>
          <a:rect l="0" t="0" r="0" b="0"/>
          <a:pathLst>
            <a:path>
              <a:moveTo>
                <a:pt x="866970" y="0"/>
              </a:moveTo>
              <a:lnTo>
                <a:pt x="866970" y="134427"/>
              </a:lnTo>
              <a:lnTo>
                <a:pt x="0" y="134427"/>
              </a:lnTo>
              <a:lnTo>
                <a:pt x="0" y="26885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4FB1158-FE70-42B2-9998-A1362843A03A}">
      <dsp:nvSpPr>
        <dsp:cNvPr id="0" name=""/>
        <dsp:cNvSpPr/>
      </dsp:nvSpPr>
      <dsp:spPr>
        <a:xfrm>
          <a:off x="793174" y="1157118"/>
          <a:ext cx="91440" cy="313561"/>
        </a:xfrm>
        <a:custGeom>
          <a:avLst/>
          <a:gdLst/>
          <a:ahLst/>
          <a:cxnLst/>
          <a:rect l="0" t="0" r="0" b="0"/>
          <a:pathLst>
            <a:path>
              <a:moveTo>
                <a:pt x="45720" y="0"/>
              </a:moveTo>
              <a:lnTo>
                <a:pt x="45720" y="562811"/>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5F7801E-42E3-479B-8747-7AE16D52C260}">
      <dsp:nvSpPr>
        <dsp:cNvPr id="0" name=""/>
        <dsp:cNvSpPr/>
      </dsp:nvSpPr>
      <dsp:spPr>
        <a:xfrm>
          <a:off x="358165" y="679920"/>
          <a:ext cx="961457" cy="477197"/>
        </a:xfrm>
        <a:prstGeom prst="rect">
          <a:avLst/>
        </a:prstGeom>
        <a:solidFill>
          <a:srgbClr val="00206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ysClr val="window" lastClr="FFFFFF"/>
              </a:solidFill>
              <a:latin typeface="Arial" panose="020B0604020202020204" pitchFamily="34" charset="0"/>
              <a:ea typeface="+mn-ea"/>
              <a:cs typeface="Arial" panose="020B0604020202020204" pitchFamily="34" charset="0"/>
            </a:rPr>
            <a:t>MINISTRY OF FINANCE</a:t>
          </a:r>
          <a:endParaRPr lang="en-NA" sz="1000" kern="1200" dirty="0">
            <a:solidFill>
              <a:sysClr val="window" lastClr="FFFFFF"/>
            </a:solidFill>
            <a:latin typeface="Arial" panose="020B0604020202020204" pitchFamily="34" charset="0"/>
            <a:ea typeface="+mn-ea"/>
            <a:cs typeface="Arial" panose="020B0604020202020204" pitchFamily="34" charset="0"/>
          </a:endParaRPr>
        </a:p>
      </dsp:txBody>
      <dsp:txXfrm>
        <a:off x="358165" y="679920"/>
        <a:ext cx="961457" cy="477197"/>
      </dsp:txXfrm>
    </dsp:sp>
    <dsp:sp modelId="{BAD7A43F-1D9E-4A7F-83D1-16F47E7044E2}">
      <dsp:nvSpPr>
        <dsp:cNvPr id="0" name=""/>
        <dsp:cNvSpPr/>
      </dsp:nvSpPr>
      <dsp:spPr>
        <a:xfrm>
          <a:off x="224479" y="1470679"/>
          <a:ext cx="1228830" cy="461527"/>
        </a:xfrm>
        <a:prstGeom prst="rect">
          <a:avLst/>
        </a:prstGeom>
        <a:solidFill>
          <a:srgbClr val="00206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ysClr val="window" lastClr="FFFFFF"/>
              </a:solidFill>
              <a:latin typeface="Arial" panose="020B0604020202020204" pitchFamily="34" charset="0"/>
              <a:ea typeface="+mn-ea"/>
              <a:cs typeface="Arial" panose="020B0604020202020204" pitchFamily="34" charset="0"/>
            </a:rPr>
            <a:t>ROAD FUND ADMINSTRATION</a:t>
          </a:r>
          <a:endParaRPr lang="en-NA" sz="1000" kern="1200" dirty="0">
            <a:solidFill>
              <a:sysClr val="window" lastClr="FFFFFF"/>
            </a:solidFill>
            <a:latin typeface="Arial" panose="020B0604020202020204" pitchFamily="34" charset="0"/>
            <a:ea typeface="+mn-ea"/>
            <a:cs typeface="Arial" panose="020B0604020202020204" pitchFamily="34" charset="0"/>
          </a:endParaRPr>
        </a:p>
      </dsp:txBody>
      <dsp:txXfrm>
        <a:off x="224479" y="1470679"/>
        <a:ext cx="1228830" cy="461527"/>
      </dsp:txXfrm>
    </dsp:sp>
    <dsp:sp modelId="{0D5DFD22-00E7-4499-9BB0-75A690527D6A}">
      <dsp:nvSpPr>
        <dsp:cNvPr id="0" name=""/>
        <dsp:cNvSpPr/>
      </dsp:nvSpPr>
      <dsp:spPr>
        <a:xfrm>
          <a:off x="2075056" y="667634"/>
          <a:ext cx="1152345" cy="612610"/>
        </a:xfrm>
        <a:prstGeom prst="rect">
          <a:avLst/>
        </a:prstGeom>
        <a:solidFill>
          <a:srgbClr val="00206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ysClr val="window" lastClr="FFFFFF"/>
              </a:solidFill>
              <a:latin typeface="Arial" panose="020B0604020202020204" pitchFamily="34" charset="0"/>
              <a:ea typeface="+mn-ea"/>
              <a:cs typeface="Arial" panose="020B0604020202020204" pitchFamily="34" charset="0"/>
            </a:rPr>
            <a:t>MINSTRY OF WORKS AND TRANSPORT</a:t>
          </a:r>
          <a:endParaRPr lang="en-NA" sz="1000" kern="1200" dirty="0">
            <a:solidFill>
              <a:sysClr val="window" lastClr="FFFFFF"/>
            </a:solidFill>
            <a:latin typeface="Arial" panose="020B0604020202020204" pitchFamily="34" charset="0"/>
            <a:ea typeface="+mn-ea"/>
            <a:cs typeface="Arial" panose="020B0604020202020204" pitchFamily="34" charset="0"/>
          </a:endParaRPr>
        </a:p>
      </dsp:txBody>
      <dsp:txXfrm>
        <a:off x="2075056" y="667634"/>
        <a:ext cx="1152345" cy="612610"/>
      </dsp:txXfrm>
    </dsp:sp>
    <dsp:sp modelId="{12BCB9CD-DAB4-49DF-A675-489F1191B745}">
      <dsp:nvSpPr>
        <dsp:cNvPr id="0" name=""/>
        <dsp:cNvSpPr/>
      </dsp:nvSpPr>
      <dsp:spPr>
        <a:xfrm>
          <a:off x="1569837" y="1577539"/>
          <a:ext cx="1055175" cy="356639"/>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ysClr val="window" lastClr="FFFFFF"/>
              </a:solidFill>
              <a:latin typeface="Arial" panose="020B0604020202020204" pitchFamily="34" charset="0"/>
              <a:ea typeface="+mn-ea"/>
              <a:cs typeface="Arial" panose="020B0604020202020204" pitchFamily="34" charset="0"/>
            </a:rPr>
            <a:t>ROADS AUTHORITY </a:t>
          </a:r>
          <a:endParaRPr lang="en-NA" sz="1000" kern="1200" dirty="0">
            <a:solidFill>
              <a:sysClr val="window" lastClr="FFFFFF"/>
            </a:solidFill>
            <a:latin typeface="Arial" panose="020B0604020202020204" pitchFamily="34" charset="0"/>
            <a:ea typeface="+mn-ea"/>
            <a:cs typeface="Arial" panose="020B0604020202020204" pitchFamily="34" charset="0"/>
          </a:endParaRPr>
        </a:p>
      </dsp:txBody>
      <dsp:txXfrm>
        <a:off x="1569837" y="1577539"/>
        <a:ext cx="1055175" cy="356639"/>
      </dsp:txXfrm>
    </dsp:sp>
    <dsp:sp modelId="{B504CAB7-C505-4BFA-BFBA-F5D60B87C07D}">
      <dsp:nvSpPr>
        <dsp:cNvPr id="0" name=""/>
        <dsp:cNvSpPr/>
      </dsp:nvSpPr>
      <dsp:spPr>
        <a:xfrm>
          <a:off x="2693672" y="1577539"/>
          <a:ext cx="957819" cy="835231"/>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ysClr val="window" lastClr="FFFFFF"/>
              </a:solidFill>
              <a:latin typeface="Arial" panose="020B0604020202020204" pitchFamily="34" charset="0"/>
              <a:ea typeface="+mn-ea"/>
              <a:cs typeface="Arial" panose="020B0604020202020204" pitchFamily="34" charset="0"/>
            </a:rPr>
            <a:t>ROADS CONTRACTOR COMPANY</a:t>
          </a:r>
          <a:endParaRPr lang="en-NA" sz="1000" kern="1200" dirty="0">
            <a:solidFill>
              <a:sysClr val="window" lastClr="FFFFFF"/>
            </a:solidFill>
            <a:latin typeface="Arial" panose="020B0604020202020204" pitchFamily="34" charset="0"/>
            <a:ea typeface="+mn-ea"/>
            <a:cs typeface="Arial" panose="020B0604020202020204" pitchFamily="34" charset="0"/>
          </a:endParaRPr>
        </a:p>
      </dsp:txBody>
      <dsp:txXfrm>
        <a:off x="2693672" y="1577539"/>
        <a:ext cx="957819" cy="835231"/>
      </dsp:txXfrm>
    </dsp:sp>
    <dsp:sp modelId="{DA3C104F-CCAA-4843-9E8C-7459DD7D7608}">
      <dsp:nvSpPr>
        <dsp:cNvPr id="0" name=""/>
        <dsp:cNvSpPr/>
      </dsp:nvSpPr>
      <dsp:spPr>
        <a:xfrm>
          <a:off x="3716058" y="667634"/>
          <a:ext cx="1136160" cy="622646"/>
        </a:xfrm>
        <a:prstGeom prst="rect">
          <a:avLst/>
        </a:prstGeom>
        <a:solidFill>
          <a:srgbClr val="00B0F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latin typeface="Arial" panose="020B0604020202020204" pitchFamily="34" charset="0"/>
              <a:ea typeface="+mn-ea"/>
              <a:cs typeface="Arial" panose="020B0604020202020204" pitchFamily="34" charset="0"/>
            </a:rPr>
            <a:t>MINISTRY OF URBAN AND RURAL DEVELOPMENT</a:t>
          </a:r>
          <a:endParaRPr lang="en-NA" sz="1000" kern="1200" dirty="0">
            <a:solidFill>
              <a:srgbClr val="FFFF00"/>
            </a:solidFill>
            <a:latin typeface="Arial" panose="020B0604020202020204" pitchFamily="34" charset="0"/>
            <a:ea typeface="+mn-ea"/>
            <a:cs typeface="Arial" panose="020B0604020202020204" pitchFamily="34" charset="0"/>
          </a:endParaRPr>
        </a:p>
      </dsp:txBody>
      <dsp:txXfrm>
        <a:off x="3716058" y="667634"/>
        <a:ext cx="1136160" cy="622646"/>
      </dsp:txXfrm>
    </dsp:sp>
    <dsp:sp modelId="{53FB0D10-4A6D-40A7-A397-946D87F6BF42}">
      <dsp:nvSpPr>
        <dsp:cNvPr id="0" name=""/>
        <dsp:cNvSpPr/>
      </dsp:nvSpPr>
      <dsp:spPr>
        <a:xfrm>
          <a:off x="3692905" y="1440069"/>
          <a:ext cx="1182466" cy="356639"/>
        </a:xfrm>
        <a:prstGeom prst="rect">
          <a:avLst/>
        </a:prstGeom>
        <a:solidFill>
          <a:srgbClr val="00B0F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latin typeface="Arial" panose="020B0604020202020204" pitchFamily="34" charset="0"/>
              <a:ea typeface="+mn-ea"/>
              <a:cs typeface="Arial" panose="020B0604020202020204" pitchFamily="34" charset="0"/>
            </a:rPr>
            <a:t>LOCAL AUTHORITIES</a:t>
          </a:r>
          <a:endParaRPr lang="en-NA" sz="1000" kern="1200" dirty="0">
            <a:solidFill>
              <a:srgbClr val="FFFF00"/>
            </a:solidFill>
            <a:latin typeface="Arial" panose="020B0604020202020204" pitchFamily="34" charset="0"/>
            <a:ea typeface="+mn-ea"/>
            <a:cs typeface="Arial" panose="020B0604020202020204" pitchFamily="34" charset="0"/>
          </a:endParaRPr>
        </a:p>
      </dsp:txBody>
      <dsp:txXfrm>
        <a:off x="3692905" y="1440069"/>
        <a:ext cx="1182466" cy="356639"/>
      </dsp:txXfrm>
    </dsp:sp>
    <dsp:sp modelId="{62885E5A-5C35-4925-84F1-80674138C058}">
      <dsp:nvSpPr>
        <dsp:cNvPr id="0" name=""/>
        <dsp:cNvSpPr/>
      </dsp:nvSpPr>
      <dsp:spPr>
        <a:xfrm>
          <a:off x="3988522" y="1946497"/>
          <a:ext cx="1186446" cy="356639"/>
        </a:xfrm>
        <a:prstGeom prst="rect">
          <a:avLst/>
        </a:prstGeom>
        <a:solidFill>
          <a:srgbClr val="00B0F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latin typeface="Arial" panose="020B0604020202020204" pitchFamily="34" charset="0"/>
              <a:ea typeface="+mn-ea"/>
              <a:cs typeface="Arial" panose="020B0604020202020204" pitchFamily="34" charset="0"/>
            </a:rPr>
            <a:t>MUNICIPALITIES</a:t>
          </a:r>
          <a:endParaRPr lang="en-NA" sz="1000" kern="1200" dirty="0">
            <a:solidFill>
              <a:srgbClr val="FFFF00"/>
            </a:solidFill>
            <a:latin typeface="Arial" panose="020B0604020202020204" pitchFamily="34" charset="0"/>
            <a:ea typeface="+mn-ea"/>
            <a:cs typeface="Arial" panose="020B0604020202020204" pitchFamily="34" charset="0"/>
          </a:endParaRPr>
        </a:p>
      </dsp:txBody>
      <dsp:txXfrm>
        <a:off x="3988522" y="1946497"/>
        <a:ext cx="1186446" cy="356639"/>
      </dsp:txXfrm>
    </dsp:sp>
    <dsp:sp modelId="{10623BDF-D777-4D5B-8246-DFC43EB7A6A7}">
      <dsp:nvSpPr>
        <dsp:cNvPr id="0" name=""/>
        <dsp:cNvSpPr/>
      </dsp:nvSpPr>
      <dsp:spPr>
        <a:xfrm>
          <a:off x="3988522" y="2452925"/>
          <a:ext cx="713279" cy="356639"/>
        </a:xfrm>
        <a:prstGeom prst="rect">
          <a:avLst/>
        </a:prstGeom>
        <a:solidFill>
          <a:srgbClr val="00B0F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latin typeface="Arial" panose="020B0604020202020204" pitchFamily="34" charset="0"/>
              <a:ea typeface="+mn-ea"/>
              <a:cs typeface="Arial" panose="020B0604020202020204" pitchFamily="34" charset="0"/>
            </a:rPr>
            <a:t>TOWN COUNCILS</a:t>
          </a:r>
          <a:endParaRPr lang="en-NA" sz="1000" kern="1200" dirty="0">
            <a:solidFill>
              <a:srgbClr val="FFFF00"/>
            </a:solidFill>
            <a:latin typeface="Arial" panose="020B0604020202020204" pitchFamily="34" charset="0"/>
            <a:ea typeface="+mn-ea"/>
            <a:cs typeface="Arial" panose="020B0604020202020204" pitchFamily="34" charset="0"/>
          </a:endParaRPr>
        </a:p>
      </dsp:txBody>
      <dsp:txXfrm>
        <a:off x="3988522" y="2452925"/>
        <a:ext cx="713279" cy="3566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F3E12-1480-4350-BF4F-2E5F1E023954}">
      <dsp:nvSpPr>
        <dsp:cNvPr id="0" name=""/>
        <dsp:cNvSpPr/>
      </dsp:nvSpPr>
      <dsp:spPr>
        <a:xfrm>
          <a:off x="0" y="0"/>
          <a:ext cx="1540279" cy="393731"/>
        </a:xfrm>
        <a:prstGeom prst="rect">
          <a:avLst/>
        </a:prstGeom>
        <a:solidFill>
          <a:srgbClr val="156082">
            <a:shade val="8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TOTAL (km) = 49,578</a:t>
          </a:r>
          <a:endParaRPr lang="en-NA" sz="11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endParaRPr>
        </a:p>
      </dsp:txBody>
      <dsp:txXfrm>
        <a:off x="0" y="0"/>
        <a:ext cx="1540279" cy="393731"/>
      </dsp:txXfrm>
    </dsp:sp>
    <dsp:sp modelId="{84C5723A-CC17-46C2-B4FD-2AEB9BAD7F58}">
      <dsp:nvSpPr>
        <dsp:cNvPr id="0" name=""/>
        <dsp:cNvSpPr/>
      </dsp:nvSpPr>
      <dsp:spPr>
        <a:xfrm>
          <a:off x="752" y="393731"/>
          <a:ext cx="512924" cy="82683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 lastClr="FFFFFF"/>
              </a:solidFill>
              <a:latin typeface="Arial" panose="020B0604020202020204" pitchFamily="34" charset="0"/>
              <a:ea typeface="+mn-ea"/>
              <a:cs typeface="Arial" panose="020B0604020202020204" pitchFamily="34" charset="0"/>
            </a:rPr>
            <a:t>Bitumen surfaced 8,715 km</a:t>
          </a:r>
          <a:endParaRPr lang="en-NA" sz="900" kern="1200" dirty="0">
            <a:solidFill>
              <a:sysClr val="window" lastClr="FFFFFF"/>
            </a:solidFill>
            <a:latin typeface="Arial" panose="020B0604020202020204" pitchFamily="34" charset="0"/>
            <a:ea typeface="+mn-ea"/>
            <a:cs typeface="Arial" panose="020B0604020202020204" pitchFamily="34" charset="0"/>
          </a:endParaRPr>
        </a:p>
      </dsp:txBody>
      <dsp:txXfrm>
        <a:off x="752" y="393731"/>
        <a:ext cx="512924" cy="826836"/>
      </dsp:txXfrm>
    </dsp:sp>
    <dsp:sp modelId="{2577BF00-A89C-45E7-A813-5FFA1D2546E9}">
      <dsp:nvSpPr>
        <dsp:cNvPr id="0" name=""/>
        <dsp:cNvSpPr/>
      </dsp:nvSpPr>
      <dsp:spPr>
        <a:xfrm>
          <a:off x="513677" y="393731"/>
          <a:ext cx="512924" cy="82683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 lastClr="FFFFFF"/>
              </a:solidFill>
              <a:latin typeface="Arial" panose="020B0604020202020204" pitchFamily="34" charset="0"/>
              <a:ea typeface="+mn-ea"/>
              <a:cs typeface="Arial" panose="020B0604020202020204" pitchFamily="34" charset="0"/>
            </a:rPr>
            <a:t>Gravel roads 39,713 km</a:t>
          </a:r>
          <a:endParaRPr lang="en-NA" sz="900" kern="1200" dirty="0">
            <a:solidFill>
              <a:sysClr val="window" lastClr="FFFFFF"/>
            </a:solidFill>
            <a:latin typeface="Arial" panose="020B0604020202020204" pitchFamily="34" charset="0"/>
            <a:ea typeface="+mn-ea"/>
            <a:cs typeface="Arial" panose="020B0604020202020204" pitchFamily="34" charset="0"/>
          </a:endParaRPr>
        </a:p>
      </dsp:txBody>
      <dsp:txXfrm>
        <a:off x="513677" y="393731"/>
        <a:ext cx="512924" cy="826836"/>
      </dsp:txXfrm>
    </dsp:sp>
    <dsp:sp modelId="{14601B0F-D25D-4768-9F12-57AF14CDB617}">
      <dsp:nvSpPr>
        <dsp:cNvPr id="0" name=""/>
        <dsp:cNvSpPr/>
      </dsp:nvSpPr>
      <dsp:spPr>
        <a:xfrm>
          <a:off x="1026601" y="393731"/>
          <a:ext cx="512924" cy="82683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 lastClr="FFFFFF"/>
              </a:solidFill>
              <a:latin typeface="Arial" panose="020B0604020202020204" pitchFamily="34" charset="0"/>
              <a:ea typeface="+mn-ea"/>
              <a:cs typeface="Arial" panose="020B0604020202020204" pitchFamily="34" charset="0"/>
            </a:rPr>
            <a:t>Salt roads      326    km</a:t>
          </a:r>
          <a:endParaRPr lang="en-NA" sz="900" kern="1200" dirty="0">
            <a:solidFill>
              <a:sysClr val="window" lastClr="FFFFFF"/>
            </a:solidFill>
            <a:latin typeface="Arial" panose="020B0604020202020204" pitchFamily="34" charset="0"/>
            <a:ea typeface="+mn-ea"/>
            <a:cs typeface="Arial" panose="020B0604020202020204" pitchFamily="34" charset="0"/>
          </a:endParaRPr>
        </a:p>
      </dsp:txBody>
      <dsp:txXfrm>
        <a:off x="1026601" y="393731"/>
        <a:ext cx="512924" cy="826836"/>
      </dsp:txXfrm>
    </dsp:sp>
    <dsp:sp modelId="{936718D2-C582-4B49-BD73-34CB89ADA149}">
      <dsp:nvSpPr>
        <dsp:cNvPr id="0" name=""/>
        <dsp:cNvSpPr/>
      </dsp:nvSpPr>
      <dsp:spPr>
        <a:xfrm>
          <a:off x="0" y="1220568"/>
          <a:ext cx="1540279" cy="91870"/>
        </a:xfrm>
        <a:prstGeom prst="rect">
          <a:avLst/>
        </a:prstGeom>
        <a:solidFill>
          <a:srgbClr val="156082">
            <a:shade val="8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ECD25B-EE4D-7048-FDB9-5ABCB72D23CA}"/>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066CBA-3711-9DDF-89AD-68D2FCE8135A}"/>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25C07158-1DAC-440D-BD58-74803B14E98A}" type="datetimeFigureOut">
              <a:rPr lang="en-US" smtClean="0"/>
              <a:t>13-Apr-26</a:t>
            </a:fld>
            <a:endParaRPr lang="en-US"/>
          </a:p>
        </p:txBody>
      </p:sp>
      <p:sp>
        <p:nvSpPr>
          <p:cNvPr id="4" name="Footer Placeholder 3">
            <a:extLst>
              <a:ext uri="{FF2B5EF4-FFF2-40B4-BE49-F238E27FC236}">
                <a16:creationId xmlns:a16="http://schemas.microsoft.com/office/drawing/2014/main" id="{08C8D388-0F89-838A-ADFC-385116391404}"/>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1C1085-F075-1689-1EDE-A0AB829F3D27}"/>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A96D1E20-33AC-4A52-98F7-C85534A992C6}" type="slidenum">
              <a:rPr lang="en-US" smtClean="0"/>
              <a:t>‹#›</a:t>
            </a:fld>
            <a:endParaRPr lang="en-US"/>
          </a:p>
        </p:txBody>
      </p:sp>
    </p:spTree>
    <p:extLst>
      <p:ext uri="{BB962C8B-B14F-4D97-AF65-F5344CB8AC3E}">
        <p14:creationId xmlns:p14="http://schemas.microsoft.com/office/powerpoint/2010/main" val="814294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NA"/>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2D17E15-AEF7-4E30-802C-25E5E96BC392}" type="datetimeFigureOut">
              <a:rPr lang="en-NA" smtClean="0"/>
              <a:t>04/13/2026</a:t>
            </a:fld>
            <a:endParaRPr lang="en-N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A"/>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NA"/>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5BA6BF8-4266-4D15-AA1F-0B87B39212CD}" type="slidenum">
              <a:rPr lang="en-NA" smtClean="0"/>
              <a:t>‹#›</a:t>
            </a:fld>
            <a:endParaRPr lang="en-NA"/>
          </a:p>
        </p:txBody>
      </p:sp>
    </p:spTree>
    <p:extLst>
      <p:ext uri="{BB962C8B-B14F-4D97-AF65-F5344CB8AC3E}">
        <p14:creationId xmlns:p14="http://schemas.microsoft.com/office/powerpoint/2010/main" val="343336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BA6BF8-4266-4D15-AA1F-0B87B39212CD}" type="slidenum">
              <a:rPr lang="en-NA" smtClean="0"/>
              <a:t>1</a:t>
            </a:fld>
            <a:endParaRPr lang="en-NA"/>
          </a:p>
        </p:txBody>
      </p:sp>
    </p:spTree>
    <p:extLst>
      <p:ext uri="{BB962C8B-B14F-4D97-AF65-F5344CB8AC3E}">
        <p14:creationId xmlns:p14="http://schemas.microsoft.com/office/powerpoint/2010/main" val="113101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5"/>
          </p:nvPr>
        </p:nvSpPr>
        <p:spPr/>
        <p:txBody>
          <a:bodyPr/>
          <a:lstStyle/>
          <a:p>
            <a:fld id="{5F8AA538-891D-1F4E-8E1B-A9CF6586217F}" type="slidenum">
              <a:rPr lang="en-NA" smtClean="0"/>
              <a:t>2</a:t>
            </a:fld>
            <a:endParaRPr lang="en-NA"/>
          </a:p>
        </p:txBody>
      </p:sp>
    </p:spTree>
    <p:extLst>
      <p:ext uri="{BB962C8B-B14F-4D97-AF65-F5344CB8AC3E}">
        <p14:creationId xmlns:p14="http://schemas.microsoft.com/office/powerpoint/2010/main" val="228136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A6BF8-4266-4D15-AA1F-0B87B39212CD}" type="slidenum">
              <a:rPr lang="en-NA" smtClean="0"/>
              <a:t>9</a:t>
            </a:fld>
            <a:endParaRPr lang="en-NA"/>
          </a:p>
        </p:txBody>
      </p:sp>
    </p:spTree>
    <p:extLst>
      <p:ext uri="{BB962C8B-B14F-4D97-AF65-F5344CB8AC3E}">
        <p14:creationId xmlns:p14="http://schemas.microsoft.com/office/powerpoint/2010/main" val="307486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x-non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9C25654D-6603-E342-B437-316DD57A6C94}" type="datetimeFigureOut">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4091002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9C25654D-6603-E342-B437-316DD57A6C94}" type="datetimeFigureOut">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2724188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9C25654D-6603-E342-B437-316DD57A6C94}" type="datetimeFigureOut">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039337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x-non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5F05D169-B4F8-0944-914E-378F9ADA1A1E}" type="datetime1">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80109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985F18AA-B3CC-8F4B-B7FF-C86482691CBA}" type="datetime1">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2566201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7AFCEB76-E520-6B48-8A1E-131152143209}" type="datetime1">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313481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602E96B5-1292-F043-AF0B-A2382FAB09AB}" type="datetime1">
              <a:rPr lang="en-US" smtClean="0"/>
              <a:t>13-Apr-26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216279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E07FFFE5-394A-EE40-88BE-8212E655D371}" type="datetime1">
              <a:rPr lang="en-US" smtClean="0"/>
              <a:t>13-Apr-26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2243682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8C40E402-2362-994D-B66E-755EDF1917C4}" type="datetime1">
              <a:rPr lang="en-US" smtClean="0"/>
              <a:t>13-Apr-26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542858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BC4B3-936A-3249-BA2A-DC6FCA38DEB2}" type="datetime1">
              <a:rPr lang="en-US" smtClean="0"/>
              <a:t>13-Apr-26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87089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C975A191-9CB1-AC48-9218-2CB1CAC9EC74}" type="datetime1">
              <a:rPr lang="en-US" smtClean="0"/>
              <a:t>13-Apr-26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317762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9C25654D-6603-E342-B437-316DD57A6C94}" type="datetimeFigureOut">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587608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D133C986-EBD8-0343-B1E6-6FCD2A2288D4}" type="datetime1">
              <a:rPr lang="en-US" smtClean="0"/>
              <a:t>13-Apr-26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29593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ACB7CBD0-A03B-464A-AF62-2D72E071252B}" type="datetime1">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94109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69F43C5-2AA8-F344-A27E-4ED2F9BE89BE}" type="datetime1">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397143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9C25654D-6603-E342-B437-316DD57A6C94}" type="datetimeFigureOut">
              <a:rPr lang="en-US" smtClean="0"/>
              <a:t>13-Apr-26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92150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9C25654D-6603-E342-B437-316DD57A6C94}" type="datetimeFigureOut">
              <a:rPr lang="en-US" smtClean="0"/>
              <a:t>13-Apr-26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52195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9C25654D-6603-E342-B437-316DD57A6C94}" type="datetimeFigureOut">
              <a:rPr lang="en-US" smtClean="0"/>
              <a:t>13-Apr-26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369644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9C25654D-6603-E342-B437-316DD57A6C94}" type="datetimeFigureOut">
              <a:rPr lang="en-US" smtClean="0"/>
              <a:t>13-Apr-26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1238298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5654D-6603-E342-B437-316DD57A6C94}" type="datetimeFigureOut">
              <a:rPr lang="en-US" smtClean="0"/>
              <a:t>13-Apr-26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319728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9C25654D-6603-E342-B437-316DD57A6C94}" type="datetimeFigureOut">
              <a:rPr lang="en-US" smtClean="0"/>
              <a:t>13-Apr-26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286308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9C25654D-6603-E342-B437-316DD57A6C94}" type="datetimeFigureOut">
              <a:rPr lang="en-US" smtClean="0"/>
              <a:t>13-Apr-26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13AB-71AB-394B-8B41-2B65E9EC791E}" type="slidenum">
              <a:rPr lang="en-US" smtClean="0"/>
              <a:t>‹#›</a:t>
            </a:fld>
            <a:endParaRPr lang="en-US"/>
          </a:p>
        </p:txBody>
      </p:sp>
    </p:spTree>
    <p:extLst>
      <p:ext uri="{BB962C8B-B14F-4D97-AF65-F5344CB8AC3E}">
        <p14:creationId xmlns:p14="http://schemas.microsoft.com/office/powerpoint/2010/main" val="44937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C25654D-6603-E342-B437-316DD57A6C94}" type="datetimeFigureOut">
              <a:rPr lang="en-US" smtClean="0"/>
              <a:t>13-Apr-26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7AE13AB-71AB-394B-8B41-2B65E9EC791E}" type="slidenum">
              <a:rPr lang="en-US" smtClean="0"/>
              <a:t>‹#›</a:t>
            </a:fld>
            <a:endParaRPr lang="en-US"/>
          </a:p>
        </p:txBody>
      </p:sp>
    </p:spTree>
    <p:extLst>
      <p:ext uri="{BB962C8B-B14F-4D97-AF65-F5344CB8AC3E}">
        <p14:creationId xmlns:p14="http://schemas.microsoft.com/office/powerpoint/2010/main" val="163639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6189C9-6483-C64F-BBFF-756D929244F5}" type="datetime1">
              <a:rPr lang="en-US" smtClean="0"/>
              <a:t>13-Apr-26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7AE13AB-71AB-394B-8B41-2B65E9EC791E}" type="slidenum">
              <a:rPr lang="en-US" smtClean="0"/>
              <a:t>‹#›</a:t>
            </a:fld>
            <a:endParaRPr lang="en-US"/>
          </a:p>
        </p:txBody>
      </p:sp>
    </p:spTree>
    <p:extLst>
      <p:ext uri="{BB962C8B-B14F-4D97-AF65-F5344CB8AC3E}">
        <p14:creationId xmlns:p14="http://schemas.microsoft.com/office/powerpoint/2010/main" val="350544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jpeg"/><Relationship Id="rId18" Type="http://schemas.openxmlformats.org/officeDocument/2006/relationships/diagramQuickStyle" Target="../diagrams/quickStyle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diagramLayout" Target="../diagrams/layout4.xml"/><Relationship Id="rId2" Type="http://schemas.openxmlformats.org/officeDocument/2006/relationships/image" Target="../media/image4.png"/><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cid:image001.png@01D1A06E.9C8825B0" TargetMode="External"/><Relationship Id="rId10" Type="http://schemas.openxmlformats.org/officeDocument/2006/relationships/diagramQuickStyle" Target="../diagrams/quickStyle3.xml"/><Relationship Id="rId19" Type="http://schemas.openxmlformats.org/officeDocument/2006/relationships/diagramColors" Target="../diagrams/colors4.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B4A7-3151-C49F-B19A-E2D8F4C64F22}"/>
              </a:ext>
            </a:extLst>
          </p:cNvPr>
          <p:cNvSpPr>
            <a:spLocks noGrp="1"/>
          </p:cNvSpPr>
          <p:nvPr>
            <p:ph type="ctrTitle"/>
          </p:nvPr>
        </p:nvSpPr>
        <p:spPr>
          <a:xfrm>
            <a:off x="453572" y="22113"/>
            <a:ext cx="7772400" cy="1102519"/>
          </a:xfrm>
        </p:spPr>
        <p:txBody>
          <a:bodyPr>
            <a:noAutofit/>
          </a:bodyPr>
          <a:lstStyle/>
          <a:p>
            <a:r>
              <a:rPr lang="en-US" sz="2000" b="1" dirty="0">
                <a:solidFill>
                  <a:prstClr val="white"/>
                </a:solidFill>
                <a:latin typeface="Proxima Nova Rg" panose="02000506030000020004" pitchFamily="50" charset="0"/>
                <a:ea typeface="+mn-ea"/>
                <a:cs typeface="+mn-cs"/>
              </a:rPr>
              <a:t>Sustainable Financing Mechanisms for Road</a:t>
            </a:r>
            <a:br>
              <a:rPr lang="en-US" sz="2000" b="1" dirty="0">
                <a:solidFill>
                  <a:prstClr val="white"/>
                </a:solidFill>
                <a:latin typeface="Proxima Nova Rg" panose="02000506030000020004" pitchFamily="50" charset="0"/>
                <a:ea typeface="+mn-ea"/>
                <a:cs typeface="+mn-cs"/>
              </a:rPr>
            </a:br>
            <a:r>
              <a:rPr lang="en-US" sz="2000" b="1" dirty="0">
                <a:solidFill>
                  <a:prstClr val="white"/>
                </a:solidFill>
                <a:latin typeface="Proxima Nova Rg" panose="02000506030000020004" pitchFamily="50" charset="0"/>
                <a:ea typeface="+mn-ea"/>
                <a:cs typeface="+mn-cs"/>
              </a:rPr>
              <a:t>Infrastructures– Namibia Perspective</a:t>
            </a:r>
            <a:endParaRPr lang="en-GB" sz="2000" b="1" dirty="0">
              <a:solidFill>
                <a:prstClr val="white"/>
              </a:solidFill>
              <a:latin typeface="Proxima Nova Rg" panose="02000506030000020004" pitchFamily="50" charset="0"/>
              <a:ea typeface="+mn-ea"/>
              <a:cs typeface="+mn-cs"/>
            </a:endParaRPr>
          </a:p>
        </p:txBody>
      </p:sp>
      <p:sp>
        <p:nvSpPr>
          <p:cNvPr id="5" name="Title 7">
            <a:extLst>
              <a:ext uri="{FF2B5EF4-FFF2-40B4-BE49-F238E27FC236}">
                <a16:creationId xmlns:a16="http://schemas.microsoft.com/office/drawing/2014/main" id="{B746F04B-402A-BAD2-4A75-D2E87A41C66B}"/>
              </a:ext>
            </a:extLst>
          </p:cNvPr>
          <p:cNvSpPr txBox="1">
            <a:spLocks/>
          </p:cNvSpPr>
          <p:nvPr/>
        </p:nvSpPr>
        <p:spPr>
          <a:xfrm>
            <a:off x="-153646" y="3122273"/>
            <a:ext cx="4493418" cy="1193800"/>
          </a:xfrm>
          <a:prstGeom prst="rect">
            <a:avLst/>
          </a:prstGeom>
        </p:spPr>
        <p:txBody>
          <a:bodyPr vert="horz" lIns="91440" tIns="45720" rIns="91440" bIns="45720" rtlCol="0" anchor="ctr">
            <a:noAutofit/>
          </a:bodyPr>
          <a:lstStyle>
            <a:lvl1pPr algn="ctr" defTabSz="609570" rtl="0" eaLnBrk="1" latinLnBrk="0" hangingPunct="1">
              <a:spcBef>
                <a:spcPct val="0"/>
              </a:spcBef>
              <a:buNone/>
              <a:defRPr sz="5867" kern="1200">
                <a:solidFill>
                  <a:schemeClr val="tx1"/>
                </a:solidFill>
                <a:latin typeface="+mj-lt"/>
                <a:ea typeface="+mj-ea"/>
                <a:cs typeface="+mj-cs"/>
              </a:defRPr>
            </a:lvl1pPr>
          </a:lstStyle>
          <a:p>
            <a:r>
              <a:rPr lang="en-GB" sz="2400" b="1" dirty="0">
                <a:solidFill>
                  <a:srgbClr val="66FF99"/>
                </a:solidFill>
                <a:latin typeface="Proxima Nova Rg" panose="02000506030000020004" pitchFamily="50" charset="0"/>
              </a:rPr>
              <a:t>ASAFG-MOZAMBIQUE</a:t>
            </a:r>
          </a:p>
          <a:p>
            <a:r>
              <a:rPr lang="en-GB" sz="2400" b="1" dirty="0">
                <a:solidFill>
                  <a:srgbClr val="66FF99"/>
                </a:solidFill>
                <a:latin typeface="Proxima Nova Rg" panose="02000506030000020004" pitchFamily="50" charset="0"/>
              </a:rPr>
              <a:t>APRIL 2026</a:t>
            </a:r>
          </a:p>
          <a:p>
            <a:endParaRPr lang="en-GB" sz="2400" b="1" dirty="0">
              <a:solidFill>
                <a:srgbClr val="66FF99"/>
              </a:solidFill>
              <a:latin typeface="Proxima Nova Rg" panose="02000506030000020004" pitchFamily="50" charset="0"/>
            </a:endParaRPr>
          </a:p>
          <a:p>
            <a:endParaRPr lang="en-GB" sz="2400" b="1" dirty="0">
              <a:solidFill>
                <a:schemeClr val="bg1"/>
              </a:solidFill>
              <a:latin typeface="Proxima Nova Rg" panose="02000506030000020004" pitchFamily="50" charset="0"/>
            </a:endParaRPr>
          </a:p>
          <a:p>
            <a:endParaRPr lang="en-GB" sz="2400" b="1" dirty="0">
              <a:solidFill>
                <a:schemeClr val="bg1"/>
              </a:solidFill>
              <a:latin typeface="Proxima Nova Rg" panose="02000506030000020004" pitchFamily="50" charset="0"/>
            </a:endParaRPr>
          </a:p>
          <a:p>
            <a:r>
              <a:rPr lang="en-GB" sz="2400" b="1" dirty="0">
                <a:solidFill>
                  <a:schemeClr val="bg1"/>
                </a:solidFill>
                <a:latin typeface="Proxima Nova Rg" panose="02000506030000020004" pitchFamily="50" charset="0"/>
              </a:rPr>
              <a:t>Elton !Gaoseb</a:t>
            </a:r>
          </a:p>
          <a:p>
            <a:r>
              <a:rPr lang="en-GB" sz="2400" b="1" dirty="0">
                <a:solidFill>
                  <a:schemeClr val="bg1"/>
                </a:solidFill>
                <a:latin typeface="Proxima Nova Rg" panose="02000506030000020004" pitchFamily="50" charset="0"/>
              </a:rPr>
              <a:t>Executive: Programme Management Policy &amp; Advice</a:t>
            </a:r>
            <a:endParaRPr lang="en-ZA" sz="2400" b="1" dirty="0">
              <a:solidFill>
                <a:schemeClr val="bg1"/>
              </a:solidFill>
              <a:latin typeface="Proxima Nova Rg" panose="02000506030000020004" pitchFamily="50" charset="0"/>
            </a:endParaRPr>
          </a:p>
        </p:txBody>
      </p:sp>
    </p:spTree>
    <p:extLst>
      <p:ext uri="{BB962C8B-B14F-4D97-AF65-F5344CB8AC3E}">
        <p14:creationId xmlns:p14="http://schemas.microsoft.com/office/powerpoint/2010/main" val="258794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D4957-F8C4-AB9C-7D5D-A53871AA6CE3}"/>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88E8C14-1367-621F-9999-12DBEB48083C}"/>
              </a:ext>
            </a:extLst>
          </p:cNvPr>
          <p:cNvGraphicFramePr/>
          <p:nvPr>
            <p:extLst>
              <p:ext uri="{D42A27DB-BD31-4B8C-83A1-F6EECF244321}">
                <p14:modId xmlns:p14="http://schemas.microsoft.com/office/powerpoint/2010/main" val="4275673874"/>
              </p:ext>
            </p:extLst>
          </p:nvPr>
        </p:nvGraphicFramePr>
        <p:xfrm>
          <a:off x="543532" y="1005492"/>
          <a:ext cx="8379164" cy="3335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92944CF-71F4-C931-1C39-FE053317AD5C}"/>
              </a:ext>
            </a:extLst>
          </p:cNvPr>
          <p:cNvSpPr txBox="1">
            <a:spLocks/>
          </p:cNvSpPr>
          <p:nvPr/>
        </p:nvSpPr>
        <p:spPr>
          <a:xfrm>
            <a:off x="457200" y="205979"/>
            <a:ext cx="8229600" cy="857250"/>
          </a:xfrm>
          <a:prstGeom prst="rect">
            <a:avLst/>
          </a:prstGeom>
        </p:spPr>
        <p:txBody>
          <a:bodyPr vert="horz" lIns="68580" tIns="34290" rIns="68580" bIns="34290" rtlCol="0" anchor="ctr">
            <a:normAutofit/>
          </a:bodyPr>
          <a:lstStyle>
            <a:lvl1pPr algn="ctr" defTabSz="609570" rtl="0" eaLnBrk="1" latinLnBrk="0" hangingPunct="1">
              <a:spcBef>
                <a:spcPct val="0"/>
              </a:spcBef>
              <a:buNone/>
              <a:defRPr sz="5867" kern="1200">
                <a:solidFill>
                  <a:schemeClr val="tx1"/>
                </a:solidFill>
                <a:latin typeface="+mj-lt"/>
                <a:ea typeface="+mj-ea"/>
                <a:cs typeface="+mj-cs"/>
              </a:defRPr>
            </a:lvl1pPr>
          </a:lstStyle>
          <a:p>
            <a:r>
              <a:rPr lang="en-US" sz="3150" b="1" dirty="0">
                <a:solidFill>
                  <a:srgbClr val="0FB46F"/>
                </a:solidFill>
                <a:latin typeface="Arial" panose="020B0604020202020204" pitchFamily="34" charset="0"/>
                <a:cs typeface="Arial" panose="020B0604020202020204" pitchFamily="34" charset="0"/>
              </a:rPr>
              <a:t>PRESENTATION OUTLINE</a:t>
            </a:r>
          </a:p>
        </p:txBody>
      </p:sp>
      <p:pic>
        <p:nvPicPr>
          <p:cNvPr id="4" name="Picture 3">
            <a:extLst>
              <a:ext uri="{FF2B5EF4-FFF2-40B4-BE49-F238E27FC236}">
                <a16:creationId xmlns:a16="http://schemas.microsoft.com/office/drawing/2014/main" id="{E0024FB2-C6B0-A974-A0BA-9BA31E7DEEB1}"/>
              </a:ext>
            </a:extLst>
          </p:cNvPr>
          <p:cNvPicPr>
            <a:picLocks noChangeAspect="1"/>
          </p:cNvPicPr>
          <p:nvPr/>
        </p:nvPicPr>
        <p:blipFill>
          <a:blip r:embed="rId8"/>
          <a:stretch>
            <a:fillRect/>
          </a:stretch>
        </p:blipFill>
        <p:spPr>
          <a:xfrm>
            <a:off x="6774015" y="1061719"/>
            <a:ext cx="2148681" cy="3223021"/>
          </a:xfrm>
          <a:prstGeom prst="rect">
            <a:avLst/>
          </a:prstGeom>
        </p:spPr>
      </p:pic>
    </p:spTree>
    <p:extLst>
      <p:ext uri="{BB962C8B-B14F-4D97-AF65-F5344CB8AC3E}">
        <p14:creationId xmlns:p14="http://schemas.microsoft.com/office/powerpoint/2010/main" val="178244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21317-D66B-72C6-3277-B5738AC22BEA}"/>
              </a:ext>
            </a:extLst>
          </p:cNvPr>
          <p:cNvSpPr>
            <a:spLocks noGrp="1"/>
          </p:cNvSpPr>
          <p:nvPr>
            <p:ph type="title"/>
          </p:nvPr>
        </p:nvSpPr>
        <p:spPr>
          <a:xfrm>
            <a:off x="-150019" y="37292"/>
            <a:ext cx="8229600" cy="529208"/>
          </a:xfrm>
        </p:spPr>
        <p:txBody>
          <a:bodyPr>
            <a:noAutofit/>
          </a:bodyPr>
          <a:lstStyle/>
          <a:p>
            <a:r>
              <a:rPr lang="en-US" sz="3150" b="1" dirty="0">
                <a:solidFill>
                  <a:srgbClr val="0FB46F"/>
                </a:solidFill>
                <a:latin typeface="Arial" panose="020B0604020202020204" pitchFamily="34" charset="0"/>
                <a:cs typeface="Arial" panose="020B0604020202020204" pitchFamily="34" charset="0"/>
              </a:rPr>
              <a:t>CONTEXT &amp; MANDATE</a:t>
            </a:r>
            <a:endParaRPr lang="en-US" sz="3150" dirty="0"/>
          </a:p>
        </p:txBody>
      </p:sp>
      <p:pic>
        <p:nvPicPr>
          <p:cNvPr id="8" name="Content Placeholder 7">
            <a:extLst>
              <a:ext uri="{FF2B5EF4-FFF2-40B4-BE49-F238E27FC236}">
                <a16:creationId xmlns:a16="http://schemas.microsoft.com/office/drawing/2014/main" id="{23728B7C-22D0-82AA-A955-89034BFA313E}"/>
              </a:ext>
            </a:extLst>
          </p:cNvPr>
          <p:cNvPicPr>
            <a:picLocks noGrp="1" noChangeAspect="1"/>
          </p:cNvPicPr>
          <p:nvPr>
            <p:ph idx="1"/>
          </p:nvPr>
        </p:nvPicPr>
        <p:blipFill>
          <a:blip r:embed="rId2"/>
          <a:stretch>
            <a:fillRect/>
          </a:stretch>
        </p:blipFill>
        <p:spPr>
          <a:xfrm>
            <a:off x="404900" y="842400"/>
            <a:ext cx="3653406" cy="1381589"/>
          </a:xfrm>
          <a:prstGeom prst="rect">
            <a:avLst/>
          </a:prstGeom>
        </p:spPr>
      </p:pic>
      <p:sp>
        <p:nvSpPr>
          <p:cNvPr id="9" name="Rectangle 8">
            <a:extLst>
              <a:ext uri="{FF2B5EF4-FFF2-40B4-BE49-F238E27FC236}">
                <a16:creationId xmlns:a16="http://schemas.microsoft.com/office/drawing/2014/main" id="{6469C60A-2D9A-EDCF-9E5D-2E3321DD3D8A}"/>
              </a:ext>
            </a:extLst>
          </p:cNvPr>
          <p:cNvSpPr/>
          <p:nvPr/>
        </p:nvSpPr>
        <p:spPr>
          <a:xfrm rot="16200000">
            <a:off x="-450846" y="1363918"/>
            <a:ext cx="1477539" cy="338554"/>
          </a:xfrm>
          <a:prstGeom prst="rect">
            <a:avLst/>
          </a:prstGeom>
          <a:solidFill>
            <a:sysClr val="windowText" lastClr="000000"/>
          </a:solidFill>
        </p:spPr>
        <p:txBody>
          <a:bodyPr wrap="square">
            <a:spAutoFit/>
          </a:bodyPr>
          <a:lstStyle/>
          <a:p>
            <a:pPr algn="ctr" defTabSz="1219170">
              <a:spcAft>
                <a:spcPts val="800"/>
              </a:spcAft>
              <a:buSzPct val="100000"/>
              <a:defRPr/>
            </a:pPr>
            <a:r>
              <a:rPr lang="en-US" sz="800" b="1" kern="0" dirty="0">
                <a:solidFill>
                  <a:srgbClr val="FFFF00"/>
                </a:solidFill>
                <a:latin typeface="Arial" panose="020B0604020202020204" pitchFamily="34" charset="0"/>
                <a:cs typeface="Arial" panose="020B0604020202020204" pitchFamily="34" charset="0"/>
              </a:rPr>
              <a:t>The reform agenda developed over 2 Phases</a:t>
            </a:r>
          </a:p>
        </p:txBody>
      </p:sp>
      <p:sp>
        <p:nvSpPr>
          <p:cNvPr id="10" name="Rectangle 9">
            <a:extLst>
              <a:ext uri="{FF2B5EF4-FFF2-40B4-BE49-F238E27FC236}">
                <a16:creationId xmlns:a16="http://schemas.microsoft.com/office/drawing/2014/main" id="{EC7BED2A-1527-009F-3559-59F333906889}"/>
              </a:ext>
            </a:extLst>
          </p:cNvPr>
          <p:cNvSpPr/>
          <p:nvPr/>
        </p:nvSpPr>
        <p:spPr>
          <a:xfrm rot="16200000">
            <a:off x="-718962" y="3248281"/>
            <a:ext cx="2013770" cy="338554"/>
          </a:xfrm>
          <a:prstGeom prst="rect">
            <a:avLst/>
          </a:prstGeom>
          <a:solidFill>
            <a:sysClr val="windowText" lastClr="000000"/>
          </a:solidFill>
        </p:spPr>
        <p:txBody>
          <a:bodyPr wrap="square">
            <a:spAutoFit/>
          </a:bodyPr>
          <a:lstStyle/>
          <a:p>
            <a:pPr algn="ctr" defTabSz="1219170">
              <a:spcAft>
                <a:spcPts val="800"/>
              </a:spcAft>
              <a:buSzPct val="100000"/>
              <a:defRPr/>
            </a:pPr>
            <a:r>
              <a:rPr lang="en-US" sz="800" b="1" kern="0" dirty="0">
                <a:solidFill>
                  <a:srgbClr val="FFFF00"/>
                </a:solidFill>
                <a:latin typeface="Arial" panose="020B0604020202020204" pitchFamily="34" charset="0"/>
                <a:cs typeface="Arial" panose="020B0604020202020204" pitchFamily="34" charset="0"/>
              </a:rPr>
              <a:t>Objectives of the Namibian transformation </a:t>
            </a:r>
            <a:r>
              <a:rPr lang="en-US" sz="800" b="1" kern="0" dirty="0" err="1">
                <a:solidFill>
                  <a:srgbClr val="FFFF00"/>
                </a:solidFill>
                <a:latin typeface="Arial" panose="020B0604020202020204" pitchFamily="34" charset="0"/>
                <a:cs typeface="Arial" panose="020B0604020202020204" pitchFamily="34" charset="0"/>
              </a:rPr>
              <a:t>programme</a:t>
            </a:r>
            <a:endParaRPr lang="en-US" sz="800" b="1" kern="0" dirty="0">
              <a:solidFill>
                <a:srgbClr val="FFFF00"/>
              </a:solidFill>
              <a:latin typeface="Arial" panose="020B0604020202020204" pitchFamily="34" charset="0"/>
              <a:cs typeface="Arial" panose="020B0604020202020204" pitchFamily="34" charset="0"/>
            </a:endParaRPr>
          </a:p>
        </p:txBody>
      </p:sp>
      <p:graphicFrame>
        <p:nvGraphicFramePr>
          <p:cNvPr id="11" name="Text Placeholder 2">
            <a:extLst>
              <a:ext uri="{FF2B5EF4-FFF2-40B4-BE49-F238E27FC236}">
                <a16:creationId xmlns:a16="http://schemas.microsoft.com/office/drawing/2014/main" id="{9E3CFED0-6F6A-136B-6E86-E97B27EBB35F}"/>
              </a:ext>
            </a:extLst>
          </p:cNvPr>
          <p:cNvGraphicFramePr/>
          <p:nvPr>
            <p:extLst>
              <p:ext uri="{D42A27DB-BD31-4B8C-83A1-F6EECF244321}">
                <p14:modId xmlns:p14="http://schemas.microsoft.com/office/powerpoint/2010/main" val="2259272078"/>
              </p:ext>
            </p:extLst>
          </p:nvPr>
        </p:nvGraphicFramePr>
        <p:xfrm>
          <a:off x="457200" y="2410673"/>
          <a:ext cx="3507581" cy="2165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533331B1-BC4E-C0D8-A05E-B44CC828F294}"/>
              </a:ext>
            </a:extLst>
          </p:cNvPr>
          <p:cNvSpPr/>
          <p:nvPr/>
        </p:nvSpPr>
        <p:spPr>
          <a:xfrm>
            <a:off x="5264214" y="651047"/>
            <a:ext cx="2216307" cy="215444"/>
          </a:xfrm>
          <a:prstGeom prst="rect">
            <a:avLst/>
          </a:prstGeom>
          <a:solidFill>
            <a:sysClr val="windowText" lastClr="000000"/>
          </a:solidFill>
        </p:spPr>
        <p:txBody>
          <a:bodyPr wrap="square">
            <a:spAutoFit/>
          </a:bodyPr>
          <a:lstStyle/>
          <a:p>
            <a:pPr marL="0" marR="0" lvl="0" indent="0" defTabSz="914400" eaLnBrk="1" fontAlgn="auto" latinLnBrk="0" hangingPunct="1">
              <a:lnSpc>
                <a:spcPct val="100000"/>
              </a:lnSpc>
              <a:spcBef>
                <a:spcPts val="0"/>
              </a:spcBef>
              <a:spcAft>
                <a:spcPts val="600"/>
              </a:spcAft>
              <a:buClrTx/>
              <a:buSzPct val="100000"/>
              <a:buFontTx/>
              <a:buNone/>
              <a:tabLst/>
              <a:defRPr/>
            </a:pPr>
            <a:r>
              <a:rPr kumimoji="0" lang="en-US" sz="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HIGH-LEVEL GOVERNANCE STRUCTURE</a:t>
            </a:r>
          </a:p>
        </p:txBody>
      </p:sp>
      <p:graphicFrame>
        <p:nvGraphicFramePr>
          <p:cNvPr id="13" name="Diagram 12">
            <a:extLst>
              <a:ext uri="{FF2B5EF4-FFF2-40B4-BE49-F238E27FC236}">
                <a16:creationId xmlns:a16="http://schemas.microsoft.com/office/drawing/2014/main" id="{A082438B-675C-E72E-B330-7114C924A412}"/>
              </a:ext>
            </a:extLst>
          </p:cNvPr>
          <p:cNvGraphicFramePr/>
          <p:nvPr>
            <p:extLst>
              <p:ext uri="{D42A27DB-BD31-4B8C-83A1-F6EECF244321}">
                <p14:modId xmlns:p14="http://schemas.microsoft.com/office/powerpoint/2010/main" val="3486108356"/>
              </p:ext>
            </p:extLst>
          </p:nvPr>
        </p:nvGraphicFramePr>
        <p:xfrm>
          <a:off x="3848670" y="890582"/>
          <a:ext cx="5176684" cy="34771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12" descr="Ministry of Public Enterprises | Windhoek">
            <a:extLst>
              <a:ext uri="{FF2B5EF4-FFF2-40B4-BE49-F238E27FC236}">
                <a16:creationId xmlns:a16="http://schemas.microsoft.com/office/drawing/2014/main" id="{25756606-FEE1-013C-307F-F1365FC622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2678"/>
          <a:stretch/>
        </p:blipFill>
        <p:spPr bwMode="auto">
          <a:xfrm>
            <a:off x="6125450" y="890582"/>
            <a:ext cx="623124" cy="640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1EFA7B6-390D-C1BD-1D65-327E9AFA3ED5}"/>
              </a:ext>
            </a:extLst>
          </p:cNvPr>
          <p:cNvPicPr>
            <a:picLocks noChangeAspect="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3910081" y="2936140"/>
            <a:ext cx="2040457" cy="2090225"/>
          </a:xfrm>
          <a:prstGeom prst="rect">
            <a:avLst/>
          </a:prstGeom>
          <a:ln>
            <a:noFill/>
          </a:ln>
          <a:effectLst>
            <a:outerShdw blurRad="292100" dist="139700" dir="2700000" algn="tl" rotWithShape="0">
              <a:srgbClr val="333333">
                <a:alpha val="65000"/>
              </a:srgbClr>
            </a:outerShdw>
          </a:effectLst>
        </p:spPr>
      </p:pic>
      <p:graphicFrame>
        <p:nvGraphicFramePr>
          <p:cNvPr id="19" name="Diagram 18">
            <a:extLst>
              <a:ext uri="{FF2B5EF4-FFF2-40B4-BE49-F238E27FC236}">
                <a16:creationId xmlns:a16="http://schemas.microsoft.com/office/drawing/2014/main" id="{55A2F8D7-E6D2-4395-4959-B62F534C01A5}"/>
              </a:ext>
            </a:extLst>
          </p:cNvPr>
          <p:cNvGraphicFramePr/>
          <p:nvPr>
            <p:extLst>
              <p:ext uri="{D42A27DB-BD31-4B8C-83A1-F6EECF244321}">
                <p14:modId xmlns:p14="http://schemas.microsoft.com/office/powerpoint/2010/main" val="1084379022"/>
              </p:ext>
            </p:extLst>
          </p:nvPr>
        </p:nvGraphicFramePr>
        <p:xfrm>
          <a:off x="5940242" y="3812475"/>
          <a:ext cx="1540279" cy="131243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412088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BE779-5178-A21D-E8CC-2CCE2939F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B7CB0-D39D-AF66-8B50-8083246200EF}"/>
              </a:ext>
            </a:extLst>
          </p:cNvPr>
          <p:cNvSpPr>
            <a:spLocks noGrp="1"/>
          </p:cNvSpPr>
          <p:nvPr>
            <p:ph type="title"/>
          </p:nvPr>
        </p:nvSpPr>
        <p:spPr>
          <a:xfrm>
            <a:off x="138764" y="47725"/>
            <a:ext cx="8229600" cy="591284"/>
          </a:xfrm>
        </p:spPr>
        <p:txBody>
          <a:bodyPr>
            <a:normAutofit/>
          </a:bodyPr>
          <a:lstStyle/>
          <a:p>
            <a:r>
              <a:rPr lang="en-US" sz="3150" b="1" dirty="0">
                <a:solidFill>
                  <a:srgbClr val="0FB46F"/>
                </a:solidFill>
                <a:latin typeface="Arial" panose="020B0604020202020204" pitchFamily="34" charset="0"/>
                <a:cs typeface="Arial" panose="020B0604020202020204" pitchFamily="34" charset="0"/>
              </a:rPr>
              <a:t>CURRENT FINANCIAL MODEL</a:t>
            </a:r>
            <a:endParaRPr lang="en-US" sz="3150" dirty="0"/>
          </a:p>
        </p:txBody>
      </p:sp>
      <p:pic>
        <p:nvPicPr>
          <p:cNvPr id="4" name="Content Placeholder 3">
            <a:extLst>
              <a:ext uri="{FF2B5EF4-FFF2-40B4-BE49-F238E27FC236}">
                <a16:creationId xmlns:a16="http://schemas.microsoft.com/office/drawing/2014/main" id="{FE47EE49-1FC4-BAB0-80FC-565DFE289A94}"/>
              </a:ext>
            </a:extLst>
          </p:cNvPr>
          <p:cNvPicPr>
            <a:picLocks noGrp="1" noChangeAspect="1"/>
          </p:cNvPicPr>
          <p:nvPr>
            <p:ph idx="1"/>
          </p:nvPr>
        </p:nvPicPr>
        <p:blipFill>
          <a:blip r:embed="rId2"/>
          <a:stretch>
            <a:fillRect/>
          </a:stretch>
        </p:blipFill>
        <p:spPr>
          <a:xfrm>
            <a:off x="-255428" y="2342144"/>
            <a:ext cx="2616106" cy="1723552"/>
          </a:xfrm>
          <a:prstGeom prst="rect">
            <a:avLst/>
          </a:prstGeom>
        </p:spPr>
      </p:pic>
      <p:sp>
        <p:nvSpPr>
          <p:cNvPr id="6" name="TextBox 5">
            <a:extLst>
              <a:ext uri="{FF2B5EF4-FFF2-40B4-BE49-F238E27FC236}">
                <a16:creationId xmlns:a16="http://schemas.microsoft.com/office/drawing/2014/main" id="{DD69580B-C228-77AE-F3FD-67095D0C9915}"/>
              </a:ext>
            </a:extLst>
          </p:cNvPr>
          <p:cNvSpPr txBox="1"/>
          <p:nvPr/>
        </p:nvSpPr>
        <p:spPr>
          <a:xfrm>
            <a:off x="-270083" y="708475"/>
            <a:ext cx="4997613" cy="1231106"/>
          </a:xfrm>
          <a:prstGeom prst="rect">
            <a:avLst/>
          </a:prstGeom>
          <a:noFill/>
        </p:spPr>
        <p:txBody>
          <a:bodyPr wrap="square" lIns="0" tIns="0" rIns="182880" bIns="0">
            <a:spAutoFit/>
          </a:bodyPr>
          <a:lstStyle/>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Fuel Levies (FL)</a:t>
            </a:r>
          </a:p>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Annual Motor Vehicles licence and Registration Fees (AVL &amp; RF)</a:t>
            </a:r>
          </a:p>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Cross Borders Charges (CBC)</a:t>
            </a:r>
          </a:p>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Mass Distance Charges (MDC)</a:t>
            </a:r>
          </a:p>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Abnormal Load Fees (ABLF)</a:t>
            </a:r>
          </a:p>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Cross Border Carrier Permit (CBCP)</a:t>
            </a:r>
          </a:p>
          <a:p>
            <a:pPr marL="914377" lvl="1" indent="-304792">
              <a:spcBef>
                <a:spcPts val="0"/>
              </a:spcBef>
              <a:buFont typeface="+mj-lt"/>
              <a:buAutoNum type="arabicPeriod"/>
              <a:defRPr/>
            </a:pPr>
            <a:r>
              <a:rPr lang="en-GB" sz="1000" dirty="0">
                <a:solidFill>
                  <a:prstClr val="black"/>
                </a:solidFill>
                <a:latin typeface="Arial" panose="020B0604020202020204" pitchFamily="34" charset="0"/>
                <a:cs typeface="Arial" panose="020B0604020202020204" pitchFamily="34" charset="0"/>
              </a:rPr>
              <a:t>Domestic Road Carrier Permit (Taxi and local long-distance transport) (RCP)</a:t>
            </a:r>
          </a:p>
        </p:txBody>
      </p:sp>
      <p:sp>
        <p:nvSpPr>
          <p:cNvPr id="7" name="Text Placeholder 2">
            <a:extLst>
              <a:ext uri="{FF2B5EF4-FFF2-40B4-BE49-F238E27FC236}">
                <a16:creationId xmlns:a16="http://schemas.microsoft.com/office/drawing/2014/main" id="{F1128AFB-ABAD-D234-F5A6-B47EA0AD7460}"/>
              </a:ext>
            </a:extLst>
          </p:cNvPr>
          <p:cNvSpPr txBox="1">
            <a:spLocks/>
          </p:cNvSpPr>
          <p:nvPr/>
        </p:nvSpPr>
        <p:spPr>
          <a:xfrm>
            <a:off x="53211" y="4176005"/>
            <a:ext cx="1862279" cy="584507"/>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800" kern="1200">
                <a:solidFill>
                  <a:srgbClr val="15395D"/>
                </a:solidFill>
                <a:latin typeface="GOTHAM-BOOK" panose="02000504050000020004" pitchFamily="2" charset="0"/>
                <a:ea typeface="Source Sans Pro" panose="020B0503030403020204" pitchFamily="34" charset="0"/>
                <a:cs typeface="+mn-cs"/>
              </a:defRPr>
            </a:lvl1pPr>
            <a:lvl2pPr marL="685783" indent="-228594" algn="l" defTabSz="914377" rtl="0" eaLnBrk="1" latinLnBrk="0" hangingPunct="1">
              <a:lnSpc>
                <a:spcPct val="90000"/>
              </a:lnSpc>
              <a:spcBef>
                <a:spcPts val="500"/>
              </a:spcBef>
              <a:buClr>
                <a:srgbClr val="3B9F9F"/>
              </a:buClr>
              <a:buFont typeface="Arial" panose="020B0604020202020204" pitchFamily="34" charset="0"/>
              <a:buChar char="•"/>
              <a:defRPr sz="2400" kern="1200">
                <a:solidFill>
                  <a:srgbClr val="15395D"/>
                </a:solidFill>
                <a:latin typeface="GOTHAM-BOOK" panose="02000504050000020004" pitchFamily="2" charset="0"/>
                <a:ea typeface="Source Sans Pro" panose="020B0503030403020204" pitchFamily="34" charset="0"/>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rgbClr val="15395D"/>
                </a:solidFill>
                <a:latin typeface="GOTHAM-BOOK" panose="02000504050000020004" pitchFamily="2" charset="0"/>
                <a:ea typeface="Source Sans Pro" panose="020B0503030403020204" pitchFamily="34"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15395D"/>
                </a:solidFill>
                <a:latin typeface="GOTHAM-BOOK" panose="02000504050000020004" pitchFamily="2" charset="0"/>
                <a:ea typeface="Source Sans Pro" panose="020B0503030403020204" pitchFamily="34"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15395D"/>
                </a:solidFill>
                <a:latin typeface="GOTHAM-BOOK" panose="02000504050000020004" pitchFamily="2" charset="0"/>
                <a:ea typeface="Source Sans Pro" panose="020B0503030403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solidFill>
                  <a:schemeClr val="tx1"/>
                </a:solidFill>
                <a:latin typeface="Arial" panose="020B0604020202020204" pitchFamily="34" charset="0"/>
                <a:cs typeface="Arial" panose="020B0604020202020204" pitchFamily="34" charset="0"/>
              </a:rPr>
              <a:t>In FY2025 N$4.06 billion was collected from the RUCS (funding gap remains N$5 billion)</a:t>
            </a:r>
          </a:p>
        </p:txBody>
      </p:sp>
      <p:pic>
        <p:nvPicPr>
          <p:cNvPr id="8" name="Picture 7">
            <a:extLst>
              <a:ext uri="{FF2B5EF4-FFF2-40B4-BE49-F238E27FC236}">
                <a16:creationId xmlns:a16="http://schemas.microsoft.com/office/drawing/2014/main" id="{2B7A9155-2D1D-6986-D05E-68DD47E51F47}"/>
              </a:ext>
            </a:extLst>
          </p:cNvPr>
          <p:cNvPicPr>
            <a:picLocks noChangeAspect="1"/>
          </p:cNvPicPr>
          <p:nvPr/>
        </p:nvPicPr>
        <p:blipFill>
          <a:blip r:embed="rId3"/>
          <a:stretch>
            <a:fillRect/>
          </a:stretch>
        </p:blipFill>
        <p:spPr>
          <a:xfrm>
            <a:off x="4727530" y="469116"/>
            <a:ext cx="4277706" cy="2318726"/>
          </a:xfrm>
          <a:prstGeom prst="rect">
            <a:avLst/>
          </a:prstGeom>
        </p:spPr>
      </p:pic>
      <p:sp>
        <p:nvSpPr>
          <p:cNvPr id="9" name="TextBox 8">
            <a:extLst>
              <a:ext uri="{FF2B5EF4-FFF2-40B4-BE49-F238E27FC236}">
                <a16:creationId xmlns:a16="http://schemas.microsoft.com/office/drawing/2014/main" id="{43C6DDED-D95B-8FC8-7FD7-F25CCDF02DB1}"/>
              </a:ext>
            </a:extLst>
          </p:cNvPr>
          <p:cNvSpPr txBox="1"/>
          <p:nvPr/>
        </p:nvSpPr>
        <p:spPr>
          <a:xfrm>
            <a:off x="4866984" y="2188404"/>
            <a:ext cx="584582" cy="246221"/>
          </a:xfrm>
          <a:prstGeom prst="rect">
            <a:avLst/>
          </a:prstGeom>
          <a:solidFill>
            <a:srgbClr val="002060"/>
          </a:solidFill>
        </p:spPr>
        <p:txBody>
          <a:bodyPr wrap="square" rtlCol="0">
            <a:spAutoFit/>
          </a:bodyPr>
          <a:lstStyle/>
          <a:p>
            <a:pPr algn="ctr" defTabSz="609585">
              <a:defRPr/>
            </a:pPr>
            <a:r>
              <a:rPr lang="en-GB" sz="1000" dirty="0">
                <a:solidFill>
                  <a:prstClr val="white"/>
                </a:solidFill>
                <a:latin typeface="Proxima Nova Alt Rg" panose="02000506030000020004" pitchFamily="50" charset="0"/>
              </a:rPr>
              <a:t>86.3%</a:t>
            </a:r>
          </a:p>
        </p:txBody>
      </p:sp>
      <p:sp>
        <p:nvSpPr>
          <p:cNvPr id="10" name="Google Shape;1247;p50">
            <a:extLst>
              <a:ext uri="{FF2B5EF4-FFF2-40B4-BE49-F238E27FC236}">
                <a16:creationId xmlns:a16="http://schemas.microsoft.com/office/drawing/2014/main" id="{52B743BD-0B9B-3399-BFA6-45F462A39CCA}"/>
              </a:ext>
            </a:extLst>
          </p:cNvPr>
          <p:cNvSpPr txBox="1"/>
          <p:nvPr/>
        </p:nvSpPr>
        <p:spPr>
          <a:xfrm>
            <a:off x="5550039" y="626305"/>
            <a:ext cx="2790219" cy="542602"/>
          </a:xfrm>
          <a:prstGeom prst="rect">
            <a:avLst/>
          </a:prstGeom>
          <a:noFill/>
          <a:ln>
            <a:noFill/>
          </a:ln>
        </p:spPr>
        <p:txBody>
          <a:bodyPr spcFirstLastPara="1" wrap="square" lIns="80175" tIns="40077" rIns="80175" bIns="40077" anchor="t" anchorCtr="0">
            <a:spAutoFit/>
          </a:bodyPr>
          <a:lstStyle/>
          <a:p>
            <a:pPr>
              <a:buClr>
                <a:srgbClr val="199956"/>
              </a:buClr>
              <a:buSzPts val="1300"/>
            </a:pPr>
            <a:r>
              <a:rPr lang="en-US" sz="1000" b="1" dirty="0">
                <a:latin typeface="Arial"/>
                <a:ea typeface="Arial"/>
                <a:cs typeface="Arial"/>
                <a:sym typeface="Arial"/>
              </a:rPr>
              <a:t>Road funding is channeled through Recipients of the Fund as defined in the RFA Act</a:t>
            </a:r>
          </a:p>
        </p:txBody>
      </p:sp>
      <p:grpSp>
        <p:nvGrpSpPr>
          <p:cNvPr id="11" name="Google Shape;1233;p50">
            <a:extLst>
              <a:ext uri="{FF2B5EF4-FFF2-40B4-BE49-F238E27FC236}">
                <a16:creationId xmlns:a16="http://schemas.microsoft.com/office/drawing/2014/main" id="{9C7D465E-3539-A91D-6D9B-6F47657320AB}"/>
              </a:ext>
            </a:extLst>
          </p:cNvPr>
          <p:cNvGrpSpPr/>
          <p:nvPr/>
        </p:nvGrpSpPr>
        <p:grpSpPr>
          <a:xfrm>
            <a:off x="4265824" y="2992012"/>
            <a:ext cx="1347241" cy="1392891"/>
            <a:chOff x="864428" y="2517274"/>
            <a:chExt cx="3008467" cy="2709220"/>
          </a:xfrm>
        </p:grpSpPr>
        <p:sp>
          <p:nvSpPr>
            <p:cNvPr id="12" name="Google Shape;1234;p50">
              <a:extLst>
                <a:ext uri="{FF2B5EF4-FFF2-40B4-BE49-F238E27FC236}">
                  <a16:creationId xmlns:a16="http://schemas.microsoft.com/office/drawing/2014/main" id="{180B0558-5DE6-E95C-C025-A005A896AFF1}"/>
                </a:ext>
              </a:extLst>
            </p:cNvPr>
            <p:cNvSpPr/>
            <p:nvPr/>
          </p:nvSpPr>
          <p:spPr>
            <a:xfrm>
              <a:off x="864428" y="3276100"/>
              <a:ext cx="1472193" cy="1950394"/>
            </a:xfrm>
            <a:custGeom>
              <a:avLst/>
              <a:gdLst/>
              <a:ahLst/>
              <a:cxnLst/>
              <a:rect l="l" t="t" r="r" b="b"/>
              <a:pathLst>
                <a:path w="714" h="947" extrusionOk="0">
                  <a:moveTo>
                    <a:pt x="79" y="508"/>
                  </a:moveTo>
                  <a:cubicBezTo>
                    <a:pt x="11" y="626"/>
                    <a:pt x="0" y="737"/>
                    <a:pt x="47" y="819"/>
                  </a:cubicBezTo>
                  <a:cubicBezTo>
                    <a:pt x="95" y="902"/>
                    <a:pt x="196" y="947"/>
                    <a:pt x="333" y="947"/>
                  </a:cubicBezTo>
                  <a:cubicBezTo>
                    <a:pt x="567" y="947"/>
                    <a:pt x="567" y="947"/>
                    <a:pt x="567" y="947"/>
                  </a:cubicBezTo>
                  <a:cubicBezTo>
                    <a:pt x="522" y="925"/>
                    <a:pt x="474" y="890"/>
                    <a:pt x="444" y="830"/>
                  </a:cubicBezTo>
                  <a:cubicBezTo>
                    <a:pt x="383" y="712"/>
                    <a:pt x="445" y="605"/>
                    <a:pt x="448" y="601"/>
                  </a:cubicBezTo>
                  <a:cubicBezTo>
                    <a:pt x="468" y="568"/>
                    <a:pt x="468" y="568"/>
                    <a:pt x="468" y="568"/>
                  </a:cubicBezTo>
                  <a:cubicBezTo>
                    <a:pt x="714" y="140"/>
                    <a:pt x="714" y="140"/>
                    <a:pt x="714" y="140"/>
                  </a:cubicBezTo>
                  <a:cubicBezTo>
                    <a:pt x="700" y="116"/>
                    <a:pt x="700" y="116"/>
                    <a:pt x="700" y="116"/>
                  </a:cubicBezTo>
                  <a:cubicBezTo>
                    <a:pt x="694" y="107"/>
                    <a:pt x="615" y="0"/>
                    <a:pt x="503" y="0"/>
                  </a:cubicBezTo>
                  <a:cubicBezTo>
                    <a:pt x="392" y="0"/>
                    <a:pt x="335" y="69"/>
                    <a:pt x="315" y="100"/>
                  </a:cubicBezTo>
                  <a:lnTo>
                    <a:pt x="79" y="508"/>
                  </a:lnTo>
                  <a:close/>
                </a:path>
              </a:pathLst>
            </a:custGeom>
            <a:solidFill>
              <a:srgbClr val="199956"/>
            </a:solidFill>
            <a:ln>
              <a:noFill/>
            </a:ln>
          </p:spPr>
          <p:txBody>
            <a:bodyPr spcFirstLastPara="1" wrap="square" lIns="80175" tIns="40077" rIns="80175" bIns="40077" anchor="t" anchorCtr="0">
              <a:noAutofit/>
            </a:bodyPr>
            <a:lstStyle/>
            <a:p>
              <a:endParaRPr sz="1579" dirty="0">
                <a:solidFill>
                  <a:schemeClr val="dk1"/>
                </a:solidFill>
                <a:latin typeface="Arial"/>
                <a:ea typeface="Arial"/>
                <a:cs typeface="Arial"/>
                <a:sym typeface="Arial"/>
              </a:endParaRPr>
            </a:p>
          </p:txBody>
        </p:sp>
        <p:sp>
          <p:nvSpPr>
            <p:cNvPr id="13" name="Google Shape;1235;p50">
              <a:extLst>
                <a:ext uri="{FF2B5EF4-FFF2-40B4-BE49-F238E27FC236}">
                  <a16:creationId xmlns:a16="http://schemas.microsoft.com/office/drawing/2014/main" id="{E27F7FD9-159E-0FE3-49E7-BBF8120F2BD9}"/>
                </a:ext>
              </a:extLst>
            </p:cNvPr>
            <p:cNvSpPr/>
            <p:nvPr/>
          </p:nvSpPr>
          <p:spPr>
            <a:xfrm>
              <a:off x="1717059" y="3916907"/>
              <a:ext cx="2155836" cy="1309587"/>
            </a:xfrm>
            <a:custGeom>
              <a:avLst/>
              <a:gdLst/>
              <a:ahLst/>
              <a:cxnLst/>
              <a:rect l="l" t="t" r="r" b="b"/>
              <a:pathLst>
                <a:path w="1046" h="636" extrusionOk="0">
                  <a:moveTo>
                    <a:pt x="967" y="197"/>
                  </a:moveTo>
                  <a:cubicBezTo>
                    <a:pt x="853" y="0"/>
                    <a:pt x="853" y="0"/>
                    <a:pt x="853" y="0"/>
                  </a:cubicBezTo>
                  <a:cubicBezTo>
                    <a:pt x="858" y="51"/>
                    <a:pt x="853" y="111"/>
                    <a:pt x="822" y="166"/>
                  </a:cubicBezTo>
                  <a:cubicBezTo>
                    <a:pt x="757" y="278"/>
                    <a:pt x="620" y="281"/>
                    <a:pt x="604" y="281"/>
                  </a:cubicBezTo>
                  <a:cubicBezTo>
                    <a:pt x="604" y="281"/>
                    <a:pt x="604" y="281"/>
                    <a:pt x="604" y="281"/>
                  </a:cubicBezTo>
                  <a:cubicBezTo>
                    <a:pt x="565" y="281"/>
                    <a:pt x="565" y="281"/>
                    <a:pt x="565" y="281"/>
                  </a:cubicBezTo>
                  <a:cubicBezTo>
                    <a:pt x="71" y="281"/>
                    <a:pt x="71" y="281"/>
                    <a:pt x="71" y="281"/>
                  </a:cubicBezTo>
                  <a:cubicBezTo>
                    <a:pt x="56" y="306"/>
                    <a:pt x="56" y="306"/>
                    <a:pt x="56" y="306"/>
                  </a:cubicBezTo>
                  <a:cubicBezTo>
                    <a:pt x="54" y="310"/>
                    <a:pt x="0" y="402"/>
                    <a:pt x="53" y="504"/>
                  </a:cubicBezTo>
                  <a:cubicBezTo>
                    <a:pt x="115" y="625"/>
                    <a:pt x="264" y="636"/>
                    <a:pt x="271" y="636"/>
                  </a:cubicBezTo>
                  <a:cubicBezTo>
                    <a:pt x="714" y="636"/>
                    <a:pt x="714" y="636"/>
                    <a:pt x="714" y="636"/>
                  </a:cubicBezTo>
                  <a:cubicBezTo>
                    <a:pt x="850" y="636"/>
                    <a:pt x="951" y="591"/>
                    <a:pt x="999" y="508"/>
                  </a:cubicBezTo>
                  <a:cubicBezTo>
                    <a:pt x="1046" y="426"/>
                    <a:pt x="1035" y="315"/>
                    <a:pt x="967" y="197"/>
                  </a:cubicBezTo>
                  <a:close/>
                </a:path>
              </a:pathLst>
            </a:custGeom>
            <a:solidFill>
              <a:schemeClr val="bg1">
                <a:lumMod val="50000"/>
              </a:schemeClr>
            </a:solidFill>
            <a:ln>
              <a:noFill/>
            </a:ln>
          </p:spPr>
          <p:txBody>
            <a:bodyPr spcFirstLastPara="1" wrap="square" lIns="80175" tIns="40077" rIns="80175" bIns="40077" anchor="t" anchorCtr="0">
              <a:noAutofit/>
            </a:bodyPr>
            <a:lstStyle/>
            <a:p>
              <a:endParaRPr sz="1579">
                <a:solidFill>
                  <a:schemeClr val="dk1"/>
                </a:solidFill>
                <a:latin typeface="Arial"/>
                <a:ea typeface="Arial"/>
                <a:cs typeface="Arial"/>
                <a:sym typeface="Arial"/>
              </a:endParaRPr>
            </a:p>
          </p:txBody>
        </p:sp>
        <p:sp>
          <p:nvSpPr>
            <p:cNvPr id="14" name="Google Shape;1236;p50">
              <a:extLst>
                <a:ext uri="{FF2B5EF4-FFF2-40B4-BE49-F238E27FC236}">
                  <a16:creationId xmlns:a16="http://schemas.microsoft.com/office/drawing/2014/main" id="{FEB525CC-3274-A1AD-F0A4-8276979EC810}"/>
                </a:ext>
              </a:extLst>
            </p:cNvPr>
            <p:cNvSpPr/>
            <p:nvPr/>
          </p:nvSpPr>
          <p:spPr>
            <a:xfrm>
              <a:off x="1617398" y="2517274"/>
              <a:ext cx="1862097" cy="1911928"/>
            </a:xfrm>
            <a:custGeom>
              <a:avLst/>
              <a:gdLst/>
              <a:ahLst/>
              <a:cxnLst/>
              <a:rect l="l" t="t" r="r" b="b"/>
              <a:pathLst>
                <a:path w="903" h="928" extrusionOk="0">
                  <a:moveTo>
                    <a:pt x="614" y="183"/>
                  </a:moveTo>
                  <a:cubicBezTo>
                    <a:pt x="546" y="65"/>
                    <a:pt x="456" y="0"/>
                    <a:pt x="361" y="0"/>
                  </a:cubicBezTo>
                  <a:cubicBezTo>
                    <a:pt x="266" y="0"/>
                    <a:pt x="176" y="65"/>
                    <a:pt x="108" y="183"/>
                  </a:cubicBezTo>
                  <a:cubicBezTo>
                    <a:pt x="0" y="370"/>
                    <a:pt x="0" y="370"/>
                    <a:pt x="0" y="370"/>
                  </a:cubicBezTo>
                  <a:cubicBezTo>
                    <a:pt x="33" y="350"/>
                    <a:pt x="76" y="336"/>
                    <a:pt x="131" y="336"/>
                  </a:cubicBezTo>
                  <a:cubicBezTo>
                    <a:pt x="264" y="336"/>
                    <a:pt x="352" y="460"/>
                    <a:pt x="356" y="466"/>
                  </a:cubicBezTo>
                  <a:cubicBezTo>
                    <a:pt x="356" y="467"/>
                    <a:pt x="356" y="467"/>
                    <a:pt x="356" y="467"/>
                  </a:cubicBezTo>
                  <a:cubicBezTo>
                    <a:pt x="370" y="491"/>
                    <a:pt x="370" y="491"/>
                    <a:pt x="370" y="491"/>
                  </a:cubicBezTo>
                  <a:cubicBezTo>
                    <a:pt x="375" y="500"/>
                    <a:pt x="375" y="500"/>
                    <a:pt x="375" y="500"/>
                  </a:cubicBezTo>
                  <a:cubicBezTo>
                    <a:pt x="622" y="928"/>
                    <a:pt x="622" y="928"/>
                    <a:pt x="622" y="928"/>
                  </a:cubicBezTo>
                  <a:cubicBezTo>
                    <a:pt x="652" y="927"/>
                    <a:pt x="652" y="927"/>
                    <a:pt x="652" y="927"/>
                  </a:cubicBezTo>
                  <a:cubicBezTo>
                    <a:pt x="652" y="928"/>
                    <a:pt x="652" y="928"/>
                    <a:pt x="652" y="928"/>
                  </a:cubicBezTo>
                  <a:cubicBezTo>
                    <a:pt x="658" y="928"/>
                    <a:pt x="785" y="926"/>
                    <a:pt x="841" y="829"/>
                  </a:cubicBezTo>
                  <a:cubicBezTo>
                    <a:pt x="903" y="722"/>
                    <a:pt x="847" y="589"/>
                    <a:pt x="843" y="578"/>
                  </a:cubicBezTo>
                  <a:lnTo>
                    <a:pt x="614" y="183"/>
                  </a:lnTo>
                  <a:close/>
                </a:path>
              </a:pathLst>
            </a:custGeom>
            <a:solidFill>
              <a:schemeClr val="tx1"/>
            </a:solidFill>
            <a:ln>
              <a:noFill/>
            </a:ln>
          </p:spPr>
          <p:txBody>
            <a:bodyPr spcFirstLastPara="1" wrap="square" lIns="80175" tIns="40077" rIns="80175" bIns="40077" anchor="t" anchorCtr="0">
              <a:noAutofit/>
            </a:bodyPr>
            <a:lstStyle/>
            <a:p>
              <a:endParaRPr sz="1579">
                <a:solidFill>
                  <a:schemeClr val="dk1"/>
                </a:solidFill>
                <a:latin typeface="Arial"/>
                <a:ea typeface="Arial"/>
                <a:cs typeface="Arial"/>
                <a:sym typeface="Arial"/>
              </a:endParaRPr>
            </a:p>
          </p:txBody>
        </p:sp>
      </p:grpSp>
      <p:sp>
        <p:nvSpPr>
          <p:cNvPr id="15" name="Google Shape;1239;p50">
            <a:extLst>
              <a:ext uri="{FF2B5EF4-FFF2-40B4-BE49-F238E27FC236}">
                <a16:creationId xmlns:a16="http://schemas.microsoft.com/office/drawing/2014/main" id="{0D6142E3-D80E-4187-E125-B427CD8A2B13}"/>
              </a:ext>
            </a:extLst>
          </p:cNvPr>
          <p:cNvSpPr txBox="1"/>
          <p:nvPr/>
        </p:nvSpPr>
        <p:spPr>
          <a:xfrm>
            <a:off x="3701731" y="4384903"/>
            <a:ext cx="870270" cy="496435"/>
          </a:xfrm>
          <a:prstGeom prst="rect">
            <a:avLst/>
          </a:prstGeom>
          <a:noFill/>
          <a:ln>
            <a:noFill/>
          </a:ln>
        </p:spPr>
        <p:txBody>
          <a:bodyPr spcFirstLastPara="1" wrap="square" lIns="80175" tIns="40077" rIns="80175" bIns="40077" anchor="t" anchorCtr="0">
            <a:spAutoFit/>
          </a:bodyPr>
          <a:lstStyle/>
          <a:p>
            <a:pPr algn="r">
              <a:lnSpc>
                <a:spcPct val="90000"/>
              </a:lnSpc>
            </a:pPr>
            <a:r>
              <a:rPr lang="en-US" sz="1000" b="1" dirty="0">
                <a:solidFill>
                  <a:srgbClr val="199956"/>
                </a:solidFill>
                <a:latin typeface="Arial"/>
                <a:ea typeface="Arial"/>
                <a:cs typeface="Arial"/>
                <a:sym typeface="Arial"/>
              </a:rPr>
              <a:t>BUDGET REQUEST</a:t>
            </a:r>
          </a:p>
          <a:p>
            <a:pPr algn="ctr">
              <a:lnSpc>
                <a:spcPct val="90000"/>
              </a:lnSpc>
            </a:pPr>
            <a:r>
              <a:rPr lang="en-US" sz="1000" b="1" dirty="0">
                <a:solidFill>
                  <a:srgbClr val="199956"/>
                </a:solidFill>
                <a:latin typeface="Arial"/>
                <a:ea typeface="Arial"/>
                <a:cs typeface="Arial"/>
                <a:sym typeface="Arial"/>
              </a:rPr>
              <a:t>(N$8.4bn)</a:t>
            </a:r>
            <a:endParaRPr sz="1000" dirty="0">
              <a:solidFill>
                <a:srgbClr val="199956"/>
              </a:solidFill>
              <a:latin typeface="Arial"/>
              <a:ea typeface="Arial"/>
              <a:cs typeface="Arial"/>
              <a:sym typeface="Arial"/>
            </a:endParaRPr>
          </a:p>
        </p:txBody>
      </p:sp>
      <p:sp>
        <p:nvSpPr>
          <p:cNvPr id="16" name="Google Shape;1248;p50">
            <a:extLst>
              <a:ext uri="{FF2B5EF4-FFF2-40B4-BE49-F238E27FC236}">
                <a16:creationId xmlns:a16="http://schemas.microsoft.com/office/drawing/2014/main" id="{E2A4667F-DEE8-C7E6-BDBA-37AB8CE5D20C}"/>
              </a:ext>
            </a:extLst>
          </p:cNvPr>
          <p:cNvSpPr txBox="1"/>
          <p:nvPr/>
        </p:nvSpPr>
        <p:spPr>
          <a:xfrm>
            <a:off x="4035365" y="2539624"/>
            <a:ext cx="1779461" cy="496435"/>
          </a:xfrm>
          <a:prstGeom prst="rect">
            <a:avLst/>
          </a:prstGeom>
          <a:noFill/>
          <a:ln>
            <a:noFill/>
          </a:ln>
        </p:spPr>
        <p:txBody>
          <a:bodyPr spcFirstLastPara="1" wrap="square" lIns="80175" tIns="40077" rIns="80175" bIns="40077" anchor="t" anchorCtr="0">
            <a:spAutoFit/>
          </a:bodyPr>
          <a:lstStyle/>
          <a:p>
            <a:pPr algn="ctr">
              <a:lnSpc>
                <a:spcPct val="90000"/>
              </a:lnSpc>
            </a:pPr>
            <a:r>
              <a:rPr lang="en-US" sz="1000" b="1" dirty="0">
                <a:latin typeface="Arial"/>
                <a:ea typeface="Arial"/>
                <a:cs typeface="Arial"/>
                <a:sym typeface="Arial"/>
              </a:rPr>
              <a:t>FUNDING DETERMINATION</a:t>
            </a:r>
          </a:p>
          <a:p>
            <a:pPr algn="ctr">
              <a:lnSpc>
                <a:spcPct val="90000"/>
              </a:lnSpc>
            </a:pPr>
            <a:r>
              <a:rPr lang="en-US" sz="1000" b="1" dirty="0">
                <a:latin typeface="Arial"/>
                <a:cs typeface="Arial"/>
                <a:sym typeface="Arial"/>
              </a:rPr>
              <a:t>(N$8.2bn)</a:t>
            </a:r>
            <a:endParaRPr sz="1000" b="1" dirty="0"/>
          </a:p>
        </p:txBody>
      </p:sp>
      <p:sp>
        <p:nvSpPr>
          <p:cNvPr id="17" name="Google Shape;1249;p50">
            <a:extLst>
              <a:ext uri="{FF2B5EF4-FFF2-40B4-BE49-F238E27FC236}">
                <a16:creationId xmlns:a16="http://schemas.microsoft.com/office/drawing/2014/main" id="{52422F87-34B4-8C74-EBEF-F322841F8E4A}"/>
              </a:ext>
            </a:extLst>
          </p:cNvPr>
          <p:cNvSpPr txBox="1"/>
          <p:nvPr/>
        </p:nvSpPr>
        <p:spPr>
          <a:xfrm>
            <a:off x="5383404" y="4347944"/>
            <a:ext cx="1222965" cy="496435"/>
          </a:xfrm>
          <a:prstGeom prst="rect">
            <a:avLst/>
          </a:prstGeom>
          <a:noFill/>
          <a:ln>
            <a:noFill/>
          </a:ln>
        </p:spPr>
        <p:txBody>
          <a:bodyPr spcFirstLastPara="1" wrap="square" lIns="80175" tIns="40077" rIns="80175" bIns="40077" anchor="t" anchorCtr="0">
            <a:spAutoFit/>
          </a:bodyPr>
          <a:lstStyle/>
          <a:p>
            <a:pPr>
              <a:lnSpc>
                <a:spcPct val="90000"/>
              </a:lnSpc>
            </a:pPr>
            <a:r>
              <a:rPr lang="en-US" sz="1000" b="1" dirty="0">
                <a:solidFill>
                  <a:schemeClr val="bg1">
                    <a:lumMod val="50000"/>
                  </a:schemeClr>
                </a:solidFill>
                <a:latin typeface="Arial"/>
                <a:ea typeface="Arial"/>
                <a:cs typeface="Arial"/>
                <a:sym typeface="Arial"/>
              </a:rPr>
              <a:t>MANNER OF FUNDING</a:t>
            </a:r>
          </a:p>
          <a:p>
            <a:pPr>
              <a:lnSpc>
                <a:spcPct val="90000"/>
              </a:lnSpc>
            </a:pPr>
            <a:r>
              <a:rPr lang="en-US" sz="1000" b="1" dirty="0">
                <a:solidFill>
                  <a:schemeClr val="bg1">
                    <a:lumMod val="50000"/>
                  </a:schemeClr>
                </a:solidFill>
                <a:latin typeface="Arial"/>
                <a:cs typeface="Arial"/>
                <a:sym typeface="Arial"/>
              </a:rPr>
              <a:t>(N$3.7bn)</a:t>
            </a:r>
            <a:endParaRPr sz="1000" dirty="0">
              <a:solidFill>
                <a:schemeClr val="bg1">
                  <a:lumMod val="50000"/>
                </a:schemeClr>
              </a:solidFill>
            </a:endParaRPr>
          </a:p>
        </p:txBody>
      </p:sp>
      <p:sp>
        <p:nvSpPr>
          <p:cNvPr id="18" name="Google Shape;1253;p50">
            <a:extLst>
              <a:ext uri="{FF2B5EF4-FFF2-40B4-BE49-F238E27FC236}">
                <a16:creationId xmlns:a16="http://schemas.microsoft.com/office/drawing/2014/main" id="{3A199D56-D10F-1CE1-1D38-47CD3C141EEB}"/>
              </a:ext>
            </a:extLst>
          </p:cNvPr>
          <p:cNvSpPr txBox="1"/>
          <p:nvPr/>
        </p:nvSpPr>
        <p:spPr>
          <a:xfrm>
            <a:off x="2268585" y="1986567"/>
            <a:ext cx="1775382" cy="4147784"/>
          </a:xfrm>
          <a:prstGeom prst="rect">
            <a:avLst/>
          </a:prstGeom>
          <a:noFill/>
          <a:ln>
            <a:noFill/>
          </a:ln>
        </p:spPr>
        <p:txBody>
          <a:bodyPr spcFirstLastPara="1" wrap="square" lIns="0" tIns="0" rIns="0" bIns="0" anchor="t" anchorCtr="0">
            <a:noAutofit/>
          </a:bodyPr>
          <a:lstStyle/>
          <a:p>
            <a:pPr marL="200482" indent="-200482">
              <a:lnSpc>
                <a:spcPct val="120000"/>
              </a:lnSpc>
              <a:buClr>
                <a:schemeClr val="dk1"/>
              </a:buClr>
              <a:buSzPts val="1400"/>
              <a:buFont typeface="Arial"/>
              <a:buChar char="•"/>
            </a:pPr>
            <a:r>
              <a:rPr lang="en-US" sz="1000" b="1" dirty="0">
                <a:solidFill>
                  <a:srgbClr val="199956"/>
                </a:solidFill>
                <a:latin typeface="Arial"/>
                <a:ea typeface="Arial"/>
                <a:cs typeface="Arial"/>
                <a:sym typeface="Arial"/>
              </a:rPr>
              <a:t>Prepared in terms of Section 21 of the RFA Act (Act 18 of 1999)</a:t>
            </a:r>
          </a:p>
          <a:p>
            <a:pPr marL="200482" indent="-200482">
              <a:lnSpc>
                <a:spcPct val="120000"/>
              </a:lnSpc>
              <a:buClr>
                <a:schemeClr val="dk1"/>
              </a:buClr>
              <a:buSzPts val="1400"/>
              <a:buFont typeface="Arial"/>
              <a:buChar char="•"/>
            </a:pPr>
            <a:r>
              <a:rPr lang="en-US" sz="1000" b="1" dirty="0">
                <a:solidFill>
                  <a:srgbClr val="199956"/>
                </a:solidFill>
                <a:latin typeface="Arial"/>
                <a:ea typeface="Arial"/>
                <a:cs typeface="Arial"/>
                <a:sym typeface="Arial"/>
              </a:rPr>
              <a:t>To be adopted by the RFA Board and approved by Minister of Finance </a:t>
            </a:r>
          </a:p>
          <a:p>
            <a:pPr marL="200482" indent="-200482">
              <a:lnSpc>
                <a:spcPct val="120000"/>
              </a:lnSpc>
              <a:buClr>
                <a:schemeClr val="dk1"/>
              </a:buClr>
              <a:buSzPts val="1400"/>
              <a:buFont typeface="Arial"/>
              <a:buChar char="•"/>
            </a:pPr>
            <a:r>
              <a:rPr lang="en-US" sz="1000" b="1" dirty="0">
                <a:solidFill>
                  <a:srgbClr val="199956"/>
                </a:solidFill>
                <a:latin typeface="Arial"/>
                <a:ea typeface="Arial"/>
                <a:cs typeface="Arial"/>
                <a:sym typeface="Arial"/>
              </a:rPr>
              <a:t>After consideration and input from key stakeholders</a:t>
            </a:r>
          </a:p>
          <a:p>
            <a:pPr marL="200482" indent="-200482">
              <a:lnSpc>
                <a:spcPct val="120000"/>
              </a:lnSpc>
              <a:buClr>
                <a:schemeClr val="dk1"/>
              </a:buClr>
              <a:buSzPts val="1400"/>
              <a:buFont typeface="Arial"/>
              <a:buChar char="•"/>
            </a:pPr>
            <a:r>
              <a:rPr lang="en-US" sz="1000" b="1" dirty="0">
                <a:solidFill>
                  <a:srgbClr val="199956"/>
                </a:solidFill>
                <a:latin typeface="Arial"/>
                <a:ea typeface="Arial"/>
                <a:cs typeface="Arial"/>
                <a:sym typeface="Arial"/>
              </a:rPr>
              <a:t>Presented as a Five-Year Business Plan for balancing cash revenue, expenditure, assets and liabilities (including loans)</a:t>
            </a:r>
          </a:p>
          <a:p>
            <a:pPr marL="200482" indent="-200482">
              <a:lnSpc>
                <a:spcPct val="120000"/>
              </a:lnSpc>
              <a:buClr>
                <a:schemeClr val="dk1"/>
              </a:buClr>
              <a:buSzPts val="1400"/>
              <a:buFont typeface="Arial"/>
              <a:buChar char="•"/>
            </a:pPr>
            <a:endParaRPr lang="en-US" sz="1000" b="1" dirty="0" err="1">
              <a:solidFill>
                <a:srgbClr val="199956"/>
              </a:solidFill>
              <a:latin typeface="Arial"/>
              <a:ea typeface="Arial"/>
              <a:cs typeface="Arial"/>
              <a:sym typeface="Arial"/>
            </a:endParaRPr>
          </a:p>
        </p:txBody>
      </p:sp>
      <p:sp>
        <p:nvSpPr>
          <p:cNvPr id="5" name="TextBox 4">
            <a:extLst>
              <a:ext uri="{FF2B5EF4-FFF2-40B4-BE49-F238E27FC236}">
                <a16:creationId xmlns:a16="http://schemas.microsoft.com/office/drawing/2014/main" id="{3270F024-2F76-6BA6-3CE7-08897E3D7E7C}"/>
              </a:ext>
            </a:extLst>
          </p:cNvPr>
          <p:cNvSpPr txBox="1"/>
          <p:nvPr/>
        </p:nvSpPr>
        <p:spPr>
          <a:xfrm>
            <a:off x="6340387" y="2639351"/>
            <a:ext cx="2704875" cy="1569660"/>
          </a:xfrm>
          <a:prstGeom prst="rect">
            <a:avLst/>
          </a:prstGeom>
          <a:noFill/>
        </p:spPr>
        <p:txBody>
          <a:bodyPr wrap="square">
            <a:spAutoFit/>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The RFA’s sustainable road financing must ensure three things</a:t>
            </a:r>
          </a:p>
          <a:p>
            <a:r>
              <a:rPr lang="en-US" sz="1200" dirty="0">
                <a:effectLst/>
                <a:latin typeface="Aptos" panose="020B0004020202020204" pitchFamily="34" charset="0"/>
                <a:ea typeface="Aptos" panose="020B0004020202020204" pitchFamily="34" charset="0"/>
                <a:cs typeface="Times New Roman" panose="02020603050405020304" pitchFamily="18" charset="0"/>
              </a:rPr>
              <a:t> (1) </a:t>
            </a:r>
            <a:r>
              <a:rPr lang="en-US" sz="1200" b="1" dirty="0">
                <a:latin typeface="Aptos" panose="020B0004020202020204" pitchFamily="34" charset="0"/>
                <a:ea typeface="Aptos" panose="020B0004020202020204" pitchFamily="34" charset="0"/>
                <a:cs typeface="Times New Roman" panose="02020603050405020304" pitchFamily="18" charset="0"/>
              </a:rPr>
              <a:t>A</a:t>
            </a:r>
            <a:r>
              <a:rPr lang="en-US" sz="1200" b="1" dirty="0">
                <a:effectLst/>
                <a:latin typeface="Aptos" panose="020B0004020202020204" pitchFamily="34" charset="0"/>
                <a:ea typeface="Aptos" panose="020B0004020202020204" pitchFamily="34" charset="0"/>
                <a:cs typeface="Times New Roman" panose="02020603050405020304" pitchFamily="18" charset="0"/>
              </a:rPr>
              <a:t>dequacy of funding</a:t>
            </a:r>
            <a:r>
              <a:rPr lang="en-US" sz="1200" dirty="0">
                <a:effectLst/>
                <a:latin typeface="Aptos" panose="020B0004020202020204" pitchFamily="34" charset="0"/>
                <a:ea typeface="Aptos" panose="020B0004020202020204" pitchFamily="34" charset="0"/>
                <a:cs typeface="Times New Roman" panose="02020603050405020304" pitchFamily="18" charset="0"/>
              </a:rPr>
              <a:t>,</a:t>
            </a:r>
          </a:p>
          <a:p>
            <a:endParaRPr lang="en-US" sz="1200" dirty="0">
              <a:latin typeface="Aptos" panose="020B0004020202020204" pitchFamily="34" charset="0"/>
              <a:ea typeface="Aptos" panose="020B0004020202020204" pitchFamily="34" charset="0"/>
              <a:cs typeface="Times New Roman" panose="02020603050405020304" pitchFamily="18" charset="0"/>
            </a:endParaRPr>
          </a:p>
          <a:p>
            <a:r>
              <a:rPr lang="en-US" sz="1200" dirty="0">
                <a:effectLst/>
                <a:latin typeface="Aptos" panose="020B0004020202020204" pitchFamily="34" charset="0"/>
                <a:ea typeface="Aptos" panose="020B0004020202020204" pitchFamily="34" charset="0"/>
                <a:cs typeface="Times New Roman" panose="02020603050405020304" pitchFamily="18" charset="0"/>
              </a:rPr>
              <a:t>(2)</a:t>
            </a:r>
            <a:r>
              <a:rPr lang="en-US" sz="1200" b="1" dirty="0">
                <a:latin typeface="Aptos" panose="020B0004020202020204" pitchFamily="34" charset="0"/>
                <a:ea typeface="Aptos" panose="020B0004020202020204" pitchFamily="34" charset="0"/>
                <a:cs typeface="Times New Roman" panose="02020603050405020304" pitchFamily="18" charset="0"/>
              </a:rPr>
              <a:t>P</a:t>
            </a:r>
            <a:r>
              <a:rPr lang="en-US" sz="1200" b="1" dirty="0">
                <a:effectLst/>
                <a:latin typeface="Aptos" panose="020B0004020202020204" pitchFamily="34" charset="0"/>
                <a:ea typeface="Aptos" panose="020B0004020202020204" pitchFamily="34" charset="0"/>
                <a:cs typeface="Times New Roman" panose="02020603050405020304" pitchFamily="18" charset="0"/>
              </a:rPr>
              <a:t>redictability of funding</a:t>
            </a:r>
            <a:r>
              <a:rPr lang="en-US" sz="1200" dirty="0">
                <a:effectLst/>
                <a:latin typeface="Aptos" panose="020B0004020202020204" pitchFamily="34" charset="0"/>
                <a:ea typeface="Aptos" panose="020B0004020202020204" pitchFamily="34" charset="0"/>
                <a:cs typeface="Times New Roman" panose="02020603050405020304" pitchFamily="18" charset="0"/>
              </a:rPr>
              <a:t>, and</a:t>
            </a:r>
          </a:p>
          <a:p>
            <a:endParaRPr lang="en-US" sz="1200" dirty="0">
              <a:latin typeface="Aptos" panose="020B0004020202020204" pitchFamily="34" charset="0"/>
              <a:ea typeface="Aptos" panose="020B0004020202020204" pitchFamily="34" charset="0"/>
              <a:cs typeface="Times New Roman" panose="02020603050405020304" pitchFamily="18" charset="0"/>
            </a:endParaRPr>
          </a:p>
          <a:p>
            <a:r>
              <a:rPr lang="en-US" sz="1200" dirty="0">
                <a:effectLst/>
                <a:latin typeface="Aptos" panose="020B0004020202020204" pitchFamily="34" charset="0"/>
                <a:ea typeface="Aptos" panose="020B0004020202020204" pitchFamily="34" charset="0"/>
                <a:cs typeface="Times New Roman" panose="02020603050405020304" pitchFamily="18" charset="0"/>
              </a:rPr>
              <a:t>(3)</a:t>
            </a:r>
            <a:r>
              <a:rPr lang="en-US" sz="1200" b="1" dirty="0">
                <a:latin typeface="Aptos" panose="020B0004020202020204" pitchFamily="34" charset="0"/>
                <a:ea typeface="Aptos" panose="020B0004020202020204" pitchFamily="34" charset="0"/>
                <a:cs typeface="Times New Roman" panose="02020603050405020304" pitchFamily="18" charset="0"/>
              </a:rPr>
              <a:t>C</a:t>
            </a:r>
            <a:r>
              <a:rPr lang="en-US" sz="1200" b="1" dirty="0">
                <a:effectLst/>
                <a:latin typeface="Aptos" panose="020B0004020202020204" pitchFamily="34" charset="0"/>
                <a:ea typeface="Aptos" panose="020B0004020202020204" pitchFamily="34" charset="0"/>
                <a:cs typeface="Times New Roman" panose="02020603050405020304" pitchFamily="18" charset="0"/>
              </a:rPr>
              <a:t>redibility in how funds are collected and allocated</a:t>
            </a:r>
            <a:r>
              <a:rPr lang="en-US" sz="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82962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78DB-FF72-7480-63EF-F0CCF7140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37087-3832-26DB-1532-40C33DDE6436}"/>
              </a:ext>
            </a:extLst>
          </p:cNvPr>
          <p:cNvSpPr>
            <a:spLocks noGrp="1"/>
          </p:cNvSpPr>
          <p:nvPr>
            <p:ph type="title"/>
          </p:nvPr>
        </p:nvSpPr>
        <p:spPr>
          <a:xfrm>
            <a:off x="138545" y="-14720"/>
            <a:ext cx="8229600" cy="857250"/>
          </a:xfrm>
        </p:spPr>
        <p:txBody>
          <a:bodyPr>
            <a:normAutofit/>
          </a:bodyPr>
          <a:lstStyle/>
          <a:p>
            <a:r>
              <a:rPr lang="en-US" sz="3150" b="1" dirty="0">
                <a:solidFill>
                  <a:srgbClr val="0FB46F"/>
                </a:solidFill>
                <a:latin typeface="Arial" panose="020B0604020202020204" pitchFamily="34" charset="0"/>
                <a:cs typeface="Arial" panose="020B0604020202020204" pitchFamily="34" charset="0"/>
              </a:rPr>
              <a:t>KEY CHALLENGES</a:t>
            </a:r>
            <a:endParaRPr lang="en-US" sz="3150" dirty="0"/>
          </a:p>
        </p:txBody>
      </p:sp>
      <p:sp>
        <p:nvSpPr>
          <p:cNvPr id="3" name="Content Placeholder 2">
            <a:extLst>
              <a:ext uri="{FF2B5EF4-FFF2-40B4-BE49-F238E27FC236}">
                <a16:creationId xmlns:a16="http://schemas.microsoft.com/office/drawing/2014/main" id="{9A5BA539-6B15-B960-0EA4-8A54CCBC14FA}"/>
              </a:ext>
            </a:extLst>
          </p:cNvPr>
          <p:cNvSpPr>
            <a:spLocks noGrp="1"/>
          </p:cNvSpPr>
          <p:nvPr>
            <p:ph idx="1"/>
          </p:nvPr>
        </p:nvSpPr>
        <p:spPr>
          <a:xfrm>
            <a:off x="138545" y="749878"/>
            <a:ext cx="8541328" cy="3801340"/>
          </a:xfrm>
        </p:spPr>
        <p:txBody>
          <a:bodyPr>
            <a:normAutofit/>
          </a:bodyPr>
          <a:lstStyle/>
          <a:p>
            <a:r>
              <a:rPr lang="en-US" sz="1400" dirty="0"/>
              <a:t>Fuel Efficient vehicles-Fuel levies</a:t>
            </a:r>
          </a:p>
          <a:p>
            <a:r>
              <a:rPr lang="en-US" sz="1400" dirty="0"/>
              <a:t>Mass Distance Charges (MDC)-Manual System</a:t>
            </a:r>
          </a:p>
          <a:p>
            <a:r>
              <a:rPr lang="en-US" sz="1400" dirty="0"/>
              <a:t>Electric Vehicles</a:t>
            </a:r>
          </a:p>
          <a:p>
            <a:r>
              <a:rPr lang="en-US" sz="1400" dirty="0"/>
              <a:t>Procurement Delays – Affect overall budget</a:t>
            </a:r>
          </a:p>
          <a:p>
            <a:r>
              <a:rPr lang="en-US" sz="1400" dirty="0"/>
              <a:t>Monitoring and Evaluation –PSP’s</a:t>
            </a:r>
          </a:p>
          <a:p>
            <a:r>
              <a:rPr lang="en-US" sz="1400" dirty="0"/>
              <a:t>Funding Model - Roads Authority – Local and Regional Authorities</a:t>
            </a:r>
          </a:p>
          <a:p>
            <a:r>
              <a:rPr lang="en-US" sz="1400" dirty="0"/>
              <a:t>Reduction in fuel levy due to Global Factors</a:t>
            </a:r>
          </a:p>
          <a:p>
            <a:r>
              <a:rPr lang="en-US" sz="1400" dirty="0"/>
              <a:t>Improvement in existing systems required </a:t>
            </a:r>
          </a:p>
          <a:p>
            <a:r>
              <a:rPr lang="en-US" sz="1400" dirty="0"/>
              <a:t>Value for Money-Procedures Agreements</a:t>
            </a:r>
          </a:p>
          <a:p>
            <a:r>
              <a:rPr lang="en-US" sz="1400" dirty="0"/>
              <a:t>Balance- New Infrastructure vs Maintenance &amp; Rehabilitation</a:t>
            </a:r>
          </a:p>
          <a:p>
            <a:r>
              <a:rPr lang="en-US" sz="1400" dirty="0"/>
              <a:t>Delays in implementation of Road Projects– Approved Authorities</a:t>
            </a:r>
          </a:p>
        </p:txBody>
      </p:sp>
      <p:pic>
        <p:nvPicPr>
          <p:cNvPr id="8" name="Picture 7">
            <a:extLst>
              <a:ext uri="{FF2B5EF4-FFF2-40B4-BE49-F238E27FC236}">
                <a16:creationId xmlns:a16="http://schemas.microsoft.com/office/drawing/2014/main" id="{6A7EC4FF-BDD5-4C79-D473-60F274D7FFDC}"/>
              </a:ext>
            </a:extLst>
          </p:cNvPr>
          <p:cNvPicPr>
            <a:picLocks noChangeAspect="1"/>
          </p:cNvPicPr>
          <p:nvPr/>
        </p:nvPicPr>
        <p:blipFill>
          <a:blip r:embed="rId2"/>
          <a:stretch>
            <a:fillRect/>
          </a:stretch>
        </p:blipFill>
        <p:spPr>
          <a:xfrm>
            <a:off x="5352182" y="935182"/>
            <a:ext cx="3792681" cy="2528453"/>
          </a:xfrm>
          <a:prstGeom prst="rect">
            <a:avLst/>
          </a:prstGeom>
        </p:spPr>
      </p:pic>
    </p:spTree>
    <p:extLst>
      <p:ext uri="{BB962C8B-B14F-4D97-AF65-F5344CB8AC3E}">
        <p14:creationId xmlns:p14="http://schemas.microsoft.com/office/powerpoint/2010/main" val="339994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4DECB-1AD9-95E7-2FA3-ADFDA16A29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77B6E-CC90-D34C-40DC-F7BD9DE1946D}"/>
              </a:ext>
            </a:extLst>
          </p:cNvPr>
          <p:cNvSpPr>
            <a:spLocks noGrp="1"/>
          </p:cNvSpPr>
          <p:nvPr>
            <p:ph type="title"/>
          </p:nvPr>
        </p:nvSpPr>
        <p:spPr>
          <a:xfrm>
            <a:off x="355600" y="7378"/>
            <a:ext cx="8229600" cy="857250"/>
          </a:xfrm>
        </p:spPr>
        <p:txBody>
          <a:bodyPr>
            <a:normAutofit/>
          </a:bodyPr>
          <a:lstStyle/>
          <a:p>
            <a:r>
              <a:rPr lang="en-US" sz="3150" b="1" dirty="0">
                <a:solidFill>
                  <a:srgbClr val="0FB46F"/>
                </a:solidFill>
                <a:latin typeface="Arial" panose="020B0604020202020204" pitchFamily="34" charset="0"/>
                <a:cs typeface="Arial" panose="020B0604020202020204" pitchFamily="34" charset="0"/>
              </a:rPr>
              <a:t>INNOVATION SOLUTIONS</a:t>
            </a:r>
            <a:endParaRPr lang="en-US" sz="3150" dirty="0"/>
          </a:p>
        </p:txBody>
      </p:sp>
      <p:sp>
        <p:nvSpPr>
          <p:cNvPr id="3" name="Content Placeholder 2">
            <a:extLst>
              <a:ext uri="{FF2B5EF4-FFF2-40B4-BE49-F238E27FC236}">
                <a16:creationId xmlns:a16="http://schemas.microsoft.com/office/drawing/2014/main" id="{4AC837E3-C468-1078-1D45-57950601CA8B}"/>
              </a:ext>
            </a:extLst>
          </p:cNvPr>
          <p:cNvSpPr>
            <a:spLocks noGrp="1"/>
          </p:cNvSpPr>
          <p:nvPr>
            <p:ph idx="1"/>
          </p:nvPr>
        </p:nvSpPr>
        <p:spPr>
          <a:xfrm>
            <a:off x="0" y="764027"/>
            <a:ext cx="7003473" cy="4202827"/>
          </a:xfrm>
        </p:spPr>
        <p:txBody>
          <a:bodyPr>
            <a:normAutofit fontScale="70000" lnSpcReduction="20000"/>
          </a:bodyPr>
          <a:lstStyle/>
          <a:p>
            <a:r>
              <a:rPr lang="en-US" dirty="0"/>
              <a:t>Modernization of existing road user charging instruments.</a:t>
            </a:r>
          </a:p>
          <a:p>
            <a:r>
              <a:rPr lang="en-US" dirty="0"/>
              <a:t>Automated Mass Distance Charging</a:t>
            </a:r>
          </a:p>
          <a:p>
            <a:r>
              <a:rPr lang="en-US" dirty="0"/>
              <a:t>Distance based charging system</a:t>
            </a:r>
          </a:p>
          <a:p>
            <a:r>
              <a:rPr lang="en-US" dirty="0"/>
              <a:t>Selective Tolling initiatives – political endorsement, stakeholder consultation and careful public acceptance management</a:t>
            </a:r>
          </a:p>
          <a:p>
            <a:r>
              <a:rPr lang="en-US" dirty="0"/>
              <a:t>Resilience-linked financing.</a:t>
            </a:r>
          </a:p>
          <a:p>
            <a:r>
              <a:rPr lang="en-US" dirty="0"/>
              <a:t>Urban road financing support through better information systems and possibly municipal-level complementary instruments</a:t>
            </a:r>
          </a:p>
          <a:p>
            <a:r>
              <a:rPr lang="en-US" dirty="0"/>
              <a:t>PPP’s</a:t>
            </a:r>
          </a:p>
          <a:p>
            <a:endParaRPr lang="en-US" dirty="0"/>
          </a:p>
        </p:txBody>
      </p:sp>
      <p:pic>
        <p:nvPicPr>
          <p:cNvPr id="5" name="Picture 4">
            <a:extLst>
              <a:ext uri="{FF2B5EF4-FFF2-40B4-BE49-F238E27FC236}">
                <a16:creationId xmlns:a16="http://schemas.microsoft.com/office/drawing/2014/main" id="{53AE8F91-B5FF-60AC-06A3-CC82A576E5C7}"/>
              </a:ext>
            </a:extLst>
          </p:cNvPr>
          <p:cNvPicPr>
            <a:picLocks noChangeAspect="1"/>
          </p:cNvPicPr>
          <p:nvPr/>
        </p:nvPicPr>
        <p:blipFill>
          <a:blip r:embed="rId2"/>
          <a:stretch>
            <a:fillRect/>
          </a:stretch>
        </p:blipFill>
        <p:spPr>
          <a:xfrm>
            <a:off x="6464693" y="1517073"/>
            <a:ext cx="2679307" cy="1786204"/>
          </a:xfrm>
          <a:prstGeom prst="rect">
            <a:avLst/>
          </a:prstGeom>
        </p:spPr>
      </p:pic>
    </p:spTree>
    <p:extLst>
      <p:ext uri="{BB962C8B-B14F-4D97-AF65-F5344CB8AC3E}">
        <p14:creationId xmlns:p14="http://schemas.microsoft.com/office/powerpoint/2010/main" val="230835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71E0A-10C1-BBDE-D68A-7413C3900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9A5DD-C655-803F-E2CF-79D9EF8A14DC}"/>
              </a:ext>
            </a:extLst>
          </p:cNvPr>
          <p:cNvSpPr>
            <a:spLocks noGrp="1"/>
          </p:cNvSpPr>
          <p:nvPr>
            <p:ph type="title"/>
          </p:nvPr>
        </p:nvSpPr>
        <p:spPr>
          <a:xfrm>
            <a:off x="376382" y="-9536"/>
            <a:ext cx="8229600" cy="857250"/>
          </a:xfrm>
        </p:spPr>
        <p:txBody>
          <a:bodyPr>
            <a:normAutofit/>
          </a:bodyPr>
          <a:lstStyle/>
          <a:p>
            <a:r>
              <a:rPr lang="en-US" sz="3150" b="1" dirty="0">
                <a:solidFill>
                  <a:srgbClr val="0FB46F"/>
                </a:solidFill>
                <a:latin typeface="Arial" panose="020B0604020202020204" pitchFamily="34" charset="0"/>
                <a:cs typeface="Arial" panose="020B0604020202020204" pitchFamily="34" charset="0"/>
              </a:rPr>
              <a:t>WAY FORWARD</a:t>
            </a:r>
            <a:endParaRPr lang="en-US" sz="3150" dirty="0"/>
          </a:p>
        </p:txBody>
      </p:sp>
      <p:sp>
        <p:nvSpPr>
          <p:cNvPr id="3" name="Content Placeholder 2">
            <a:extLst>
              <a:ext uri="{FF2B5EF4-FFF2-40B4-BE49-F238E27FC236}">
                <a16:creationId xmlns:a16="http://schemas.microsoft.com/office/drawing/2014/main" id="{A243D027-B774-F522-C70C-E44B8BAAD383}"/>
              </a:ext>
            </a:extLst>
          </p:cNvPr>
          <p:cNvSpPr>
            <a:spLocks noGrp="1"/>
          </p:cNvSpPr>
          <p:nvPr>
            <p:ph idx="1"/>
          </p:nvPr>
        </p:nvSpPr>
        <p:spPr>
          <a:xfrm>
            <a:off x="249382" y="666750"/>
            <a:ext cx="8894618" cy="3693583"/>
          </a:xfrm>
        </p:spPr>
        <p:txBody>
          <a:bodyPr>
            <a:noAutofit/>
          </a:bodyPr>
          <a:lstStyle/>
          <a:p>
            <a:r>
              <a:rPr lang="en-US" sz="1400" dirty="0"/>
              <a:t>Focus on strengthening the existing road fund system. This means improving revenue administration, accelerating MDC automation, stabilizing ERP and related business processes, improving auditability, and strengthening expenditure oversight. </a:t>
            </a:r>
          </a:p>
          <a:p>
            <a:r>
              <a:rPr lang="en-US" sz="1400" dirty="0"/>
              <a:t>RFA should continue refining allocation systems through URMS so that local authority funding becomes more evidence-based, transparent, and defensible. </a:t>
            </a:r>
          </a:p>
          <a:p>
            <a:r>
              <a:rPr lang="en-US" sz="1400" dirty="0"/>
              <a:t>In the short to medium term, Namibia should pursue selective revenue reform and supplementary financing measures. These include reviewing road user charges, advancing the policy process around tolling, and packaging the tolling case in a way that clearly links affordability, network benefits, and accountability. </a:t>
            </a:r>
          </a:p>
          <a:p>
            <a:r>
              <a:rPr lang="en-US" sz="1400" dirty="0"/>
              <a:t>In parallel, the RFA should institutionalize governance and transparency improvements. A quarterly road fund dashboard, stronger reconciliation controls, clearer reporting of allocations and outputs, and visible performance information would help strengthen legitimacy and willingness to support future financing reforms. </a:t>
            </a:r>
          </a:p>
          <a:p>
            <a:r>
              <a:rPr lang="en-US" sz="1400" dirty="0"/>
              <a:t>The climate-resilience agenda should also be embedded into this roadmap. This requires integrating risk into asset management, prioritizing drainage and vulnerability reduction, protecting planned maintenance budgets from repeated emergency diversion, and progressively establishing a resilience funding window. </a:t>
            </a:r>
          </a:p>
          <a:p>
            <a:r>
              <a:rPr lang="en-US" sz="1400" dirty="0"/>
              <a:t>At regional level, Namibia should continue advocating for corridor-based cooperation around maintenance standards, financing dialogue, freight charging principles, and cross-border enforcement coordination. </a:t>
            </a:r>
          </a:p>
          <a:p>
            <a:endParaRPr lang="en-US" sz="1400" dirty="0"/>
          </a:p>
        </p:txBody>
      </p:sp>
    </p:spTree>
    <p:extLst>
      <p:ext uri="{BB962C8B-B14F-4D97-AF65-F5344CB8AC3E}">
        <p14:creationId xmlns:p14="http://schemas.microsoft.com/office/powerpoint/2010/main" val="165755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C17E-9CEF-ED19-6921-B541D74E6780}"/>
              </a:ext>
            </a:extLst>
          </p:cNvPr>
          <p:cNvSpPr>
            <a:spLocks noGrp="1"/>
          </p:cNvSpPr>
          <p:nvPr>
            <p:ph type="title"/>
          </p:nvPr>
        </p:nvSpPr>
        <p:spPr>
          <a:xfrm>
            <a:off x="355600" y="79309"/>
            <a:ext cx="8229600" cy="857250"/>
          </a:xfrm>
        </p:spPr>
        <p:txBody>
          <a:bodyPr>
            <a:normAutofit/>
          </a:bodyPr>
          <a:lstStyle/>
          <a:p>
            <a:r>
              <a:rPr lang="en-US" sz="3150" b="1" dirty="0">
                <a:solidFill>
                  <a:srgbClr val="0FB46F"/>
                </a:solidFill>
                <a:latin typeface="Arial" panose="020B0604020202020204" pitchFamily="34" charset="0"/>
                <a:cs typeface="Arial" panose="020B0604020202020204" pitchFamily="34" charset="0"/>
              </a:rPr>
              <a:t>CONCLUSIONS</a:t>
            </a:r>
            <a:endParaRPr lang="en-US" sz="3150" dirty="0"/>
          </a:p>
        </p:txBody>
      </p:sp>
      <p:sp>
        <p:nvSpPr>
          <p:cNvPr id="3" name="Content Placeholder 2">
            <a:extLst>
              <a:ext uri="{FF2B5EF4-FFF2-40B4-BE49-F238E27FC236}">
                <a16:creationId xmlns:a16="http://schemas.microsoft.com/office/drawing/2014/main" id="{D5FE50E3-045E-1D79-6656-BB9F17091BA0}"/>
              </a:ext>
            </a:extLst>
          </p:cNvPr>
          <p:cNvSpPr>
            <a:spLocks noGrp="1"/>
          </p:cNvSpPr>
          <p:nvPr>
            <p:ph idx="1"/>
          </p:nvPr>
        </p:nvSpPr>
        <p:spPr>
          <a:xfrm>
            <a:off x="203200" y="908380"/>
            <a:ext cx="8839200" cy="3782153"/>
          </a:xfrm>
        </p:spPr>
        <p:txBody>
          <a:bodyPr>
            <a:noAutofit/>
          </a:bodyPr>
          <a:lstStyle/>
          <a:p>
            <a:r>
              <a:rPr lang="en-US" sz="1600" dirty="0"/>
              <a:t>Namibian situation demonstrates that the issue is not whether a road fund exists, but whether it remains adequate, resilient, transparent, and reform-ready under growing pressure. </a:t>
            </a:r>
          </a:p>
          <a:p>
            <a:r>
              <a:rPr lang="en-US" sz="1600" dirty="0"/>
              <a:t>The RFA remains financially functional and strategically relevant, but the current road user charging system is not sufficient on its own to meet the full economically warranted road maintenance and rehabilitation requirement. </a:t>
            </a:r>
          </a:p>
          <a:p>
            <a:r>
              <a:rPr lang="en-US" sz="1600" dirty="0"/>
              <a:t>The country therefore needs a balanced approach: strengthen what already exists, modernize collection and governance, improve allocation credibility, integrate resilience, and progressively introduce complementary financing mechanisms such as tolling and corridor-focused approaches. </a:t>
            </a:r>
          </a:p>
          <a:p>
            <a:r>
              <a:rPr lang="en-US" sz="1600" dirty="0"/>
              <a:t>Sustainable road financing requires more than revenue mobilisation alone. It requires a financing system that is fair to users, strong in governance, credible in allocation, resilient to climate shocks, and capable of evolving with changing transport and fiscal realities. </a:t>
            </a:r>
          </a:p>
          <a:p>
            <a:r>
              <a:rPr lang="en-US" sz="1600" dirty="0"/>
              <a:t>Namibia’s ongoing work on MDC automation, URMS, tolling preparation, revenue reform, and stronger oversight provides a realistic and practical foundation for that transition. </a:t>
            </a:r>
          </a:p>
          <a:p>
            <a:endParaRPr lang="en-US" sz="1600" dirty="0"/>
          </a:p>
        </p:txBody>
      </p:sp>
    </p:spTree>
    <p:extLst>
      <p:ext uri="{BB962C8B-B14F-4D97-AF65-F5344CB8AC3E}">
        <p14:creationId xmlns:p14="http://schemas.microsoft.com/office/powerpoint/2010/main" val="22701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F56EAC70-26A3-3923-3D84-992AA2997601}"/>
              </a:ext>
            </a:extLst>
          </p:cNvPr>
          <p:cNvSpPr txBox="1">
            <a:spLocks/>
          </p:cNvSpPr>
          <p:nvPr/>
        </p:nvSpPr>
        <p:spPr>
          <a:xfrm>
            <a:off x="2685631" y="4108736"/>
            <a:ext cx="3472282" cy="8953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1800" b="1" dirty="0">
                <a:solidFill>
                  <a:schemeClr val="bg1"/>
                </a:solidFill>
                <a:latin typeface="Proxima Nova Rg" panose="02000506030000020004" pitchFamily="50" charset="0"/>
              </a:rPr>
              <a:t>www.rfanam.com.na</a:t>
            </a:r>
          </a:p>
        </p:txBody>
      </p:sp>
    </p:spTree>
    <p:extLst>
      <p:ext uri="{BB962C8B-B14F-4D97-AF65-F5344CB8AC3E}">
        <p14:creationId xmlns:p14="http://schemas.microsoft.com/office/powerpoint/2010/main" val="3604260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6381</TotalTime>
  <Words>934</Words>
  <Application>Microsoft Office PowerPoint</Application>
  <PresentationFormat>On-screen Show (16:9)</PresentationFormat>
  <Paragraphs>105</Paragraphs>
  <Slides>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Aptos</vt:lpstr>
      <vt:lpstr>Arial</vt:lpstr>
      <vt:lpstr>Calibri</vt:lpstr>
      <vt:lpstr>Proxima Nova Alt Rg</vt:lpstr>
      <vt:lpstr>Proxima Nova Rg</vt:lpstr>
      <vt:lpstr>Office Theme</vt:lpstr>
      <vt:lpstr>1_Office Theme</vt:lpstr>
      <vt:lpstr>Sustainable Financing Mechanisms for Road Infrastructures– Namibia Perspective</vt:lpstr>
      <vt:lpstr>PowerPoint Presentation</vt:lpstr>
      <vt:lpstr>CONTEXT &amp; MANDATE</vt:lpstr>
      <vt:lpstr>CURRENT FINANCIAL MODEL</vt:lpstr>
      <vt:lpstr>KEY CHALLENGES</vt:lpstr>
      <vt:lpstr>INNOVATION SOLUTIONS</vt:lpstr>
      <vt:lpstr>WAY FORWARD</vt:lpstr>
      <vt:lpstr>CONCLUSIONS</vt:lpstr>
      <vt:lpstr>PowerPoint Presentation</vt:lpstr>
    </vt:vector>
  </TitlesOfParts>
  <Company>Advantage Y&amp;R Namibia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Advantage</dc:creator>
  <cp:lastModifiedBy>Elton Khoitage !Gaoseb</cp:lastModifiedBy>
  <cp:revision>197</cp:revision>
  <cp:lastPrinted>2025-09-25T18:12:59Z</cp:lastPrinted>
  <dcterms:created xsi:type="dcterms:W3CDTF">2020-07-30T09:45:29Z</dcterms:created>
  <dcterms:modified xsi:type="dcterms:W3CDTF">2026-04-14T06:05:48Z</dcterms:modified>
</cp:coreProperties>
</file>