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281" r:id="rId5"/>
    <p:sldId id="257" r:id="rId6"/>
    <p:sldId id="288" r:id="rId7"/>
    <p:sldId id="279" r:id="rId8"/>
    <p:sldId id="284" r:id="rId9"/>
    <p:sldId id="285" r:id="rId10"/>
    <p:sldId id="286" r:id="rId11"/>
    <p:sldId id="287" r:id="rId12"/>
    <p:sldId id="275" r:id="rId13"/>
    <p:sldId id="276" r:id="rId14"/>
    <p:sldId id="277" r:id="rId15"/>
    <p:sldId id="262" r:id="rId16"/>
    <p:sldId id="264" r:id="rId17"/>
    <p:sldId id="271" r:id="rId18"/>
    <p:sldId id="272" r:id="rId19"/>
    <p:sldId id="273" r:id="rId20"/>
    <p:sldId id="265" r:id="rId21"/>
    <p:sldId id="289" r:id="rId22"/>
    <p:sldId id="270" r:id="rId23"/>
    <p:sldId id="28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12" autoAdjust="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81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svg"/><Relationship Id="rId1" Type="http://schemas.openxmlformats.org/officeDocument/2006/relationships/image" Target="../media/image5.svg"/><Relationship Id="rId5" Type="http://schemas.openxmlformats.org/officeDocument/2006/relationships/image" Target="../media/image9.svg"/><Relationship Id="rId4" Type="http://schemas.openxmlformats.org/officeDocument/2006/relationships/image" Target="../media/image8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image" Target="../media/image13.svg"/><Relationship Id="rId4" Type="http://schemas.openxmlformats.org/officeDocument/2006/relationships/image" Target="../media/image1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svg"/><Relationship Id="rId1" Type="http://schemas.openxmlformats.org/officeDocument/2006/relationships/image" Target="../media/image5.svg"/><Relationship Id="rId5" Type="http://schemas.openxmlformats.org/officeDocument/2006/relationships/image" Target="../media/image9.svg"/><Relationship Id="rId4" Type="http://schemas.openxmlformats.org/officeDocument/2006/relationships/image" Target="../media/image8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image" Target="../media/image13.sv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269E6A-155B-4C90-8D48-FB507FEF688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BE54EAC-C133-483E-848F-2C563E715C93}">
      <dgm:prSet/>
      <dgm:spPr/>
      <dgm:t>
        <a:bodyPr/>
        <a:lstStyle/>
        <a:p>
          <a:r>
            <a:rPr lang="en-US" b="1" i="0" baseline="0"/>
            <a:t>Lengthy Man Approach</a:t>
          </a:r>
          <a:r>
            <a:rPr lang="en-US" b="0" i="0" baseline="0"/>
            <a:t> – continuous inspection and accountability.</a:t>
          </a:r>
          <a:endParaRPr lang="en-US"/>
        </a:p>
      </dgm:t>
    </dgm:pt>
    <dgm:pt modelId="{AA70C72F-2CE1-4E2E-88DE-DFACF7054BCC}" type="parTrans" cxnId="{81434A21-DEBE-46D9-82B5-BAE270E285B1}">
      <dgm:prSet/>
      <dgm:spPr/>
      <dgm:t>
        <a:bodyPr/>
        <a:lstStyle/>
        <a:p>
          <a:endParaRPr lang="en-US"/>
        </a:p>
      </dgm:t>
    </dgm:pt>
    <dgm:pt modelId="{549D87C5-4C5A-4CF3-AA2A-F14B04619444}" type="sibTrans" cxnId="{81434A21-DEBE-46D9-82B5-BAE270E285B1}">
      <dgm:prSet/>
      <dgm:spPr/>
      <dgm:t>
        <a:bodyPr/>
        <a:lstStyle/>
        <a:p>
          <a:endParaRPr lang="en-US"/>
        </a:p>
      </dgm:t>
    </dgm:pt>
    <dgm:pt modelId="{1E880FC2-7146-40E9-895D-53DAFBC42CDE}">
      <dgm:prSet/>
      <dgm:spPr/>
      <dgm:t>
        <a:bodyPr/>
        <a:lstStyle/>
        <a:p>
          <a:r>
            <a:rPr lang="en-US" b="1" i="0" baseline="0"/>
            <a:t>Human Resource Empowerment</a:t>
          </a:r>
          <a:r>
            <a:rPr lang="en-US" b="0" i="0" baseline="0"/>
            <a:t> – revive retrenched units, train staff.</a:t>
          </a:r>
          <a:endParaRPr lang="en-US"/>
        </a:p>
      </dgm:t>
    </dgm:pt>
    <dgm:pt modelId="{79E297A5-22C8-49F6-9758-7E8BF62DB0A6}" type="parTrans" cxnId="{C5E245B1-6A00-479C-AB48-960DF2C03BDE}">
      <dgm:prSet/>
      <dgm:spPr/>
      <dgm:t>
        <a:bodyPr/>
        <a:lstStyle/>
        <a:p>
          <a:endParaRPr lang="en-US"/>
        </a:p>
      </dgm:t>
    </dgm:pt>
    <dgm:pt modelId="{634DCBAA-07AE-4DA3-AD8C-50659F2D7EEE}" type="sibTrans" cxnId="{C5E245B1-6A00-479C-AB48-960DF2C03BDE}">
      <dgm:prSet/>
      <dgm:spPr/>
      <dgm:t>
        <a:bodyPr/>
        <a:lstStyle/>
        <a:p>
          <a:endParaRPr lang="en-US"/>
        </a:p>
      </dgm:t>
    </dgm:pt>
    <dgm:pt modelId="{A9581A50-8BD1-4C8C-AFE2-5329BE9BDC4B}">
      <dgm:prSet/>
      <dgm:spPr/>
      <dgm:t>
        <a:bodyPr/>
        <a:lstStyle/>
        <a:p>
          <a:r>
            <a:rPr lang="en-US" b="1" i="0" baseline="0"/>
            <a:t>Equipment Investment</a:t>
          </a:r>
          <a:r>
            <a:rPr lang="en-US" b="0" i="0" baseline="0"/>
            <a:t> – convert routine funds into durable machinery.</a:t>
          </a:r>
          <a:endParaRPr lang="en-US"/>
        </a:p>
      </dgm:t>
    </dgm:pt>
    <dgm:pt modelId="{5EE7AD1B-ED0A-47A7-B715-6D07BB2D0FBB}" type="parTrans" cxnId="{68492E4F-55F1-4D25-94A0-23C5F7C97D58}">
      <dgm:prSet/>
      <dgm:spPr/>
      <dgm:t>
        <a:bodyPr/>
        <a:lstStyle/>
        <a:p>
          <a:endParaRPr lang="en-US"/>
        </a:p>
      </dgm:t>
    </dgm:pt>
    <dgm:pt modelId="{C27F3D14-0EA1-4F01-B68A-9FF00DEFB778}" type="sibTrans" cxnId="{68492E4F-55F1-4D25-94A0-23C5F7C97D58}">
      <dgm:prSet/>
      <dgm:spPr/>
      <dgm:t>
        <a:bodyPr/>
        <a:lstStyle/>
        <a:p>
          <a:endParaRPr lang="en-US"/>
        </a:p>
      </dgm:t>
    </dgm:pt>
    <dgm:pt modelId="{827C7B71-EF9E-444A-A382-D56843C34C54}">
      <dgm:prSet/>
      <dgm:spPr/>
      <dgm:t>
        <a:bodyPr/>
        <a:lstStyle/>
        <a:p>
          <a:r>
            <a:rPr lang="en-US" b="1" i="0" baseline="0"/>
            <a:t>Decentralized Capacity</a:t>
          </a:r>
          <a:r>
            <a:rPr lang="en-US" b="0" i="0" baseline="0"/>
            <a:t> – provincial → district → local authority units.</a:t>
          </a:r>
          <a:endParaRPr lang="en-US"/>
        </a:p>
      </dgm:t>
    </dgm:pt>
    <dgm:pt modelId="{DEE30B43-D405-4457-A76C-4DC5069D902C}" type="parTrans" cxnId="{77AD44B2-16FA-4E0B-A253-59F62F5E6490}">
      <dgm:prSet/>
      <dgm:spPr/>
      <dgm:t>
        <a:bodyPr/>
        <a:lstStyle/>
        <a:p>
          <a:endParaRPr lang="en-US"/>
        </a:p>
      </dgm:t>
    </dgm:pt>
    <dgm:pt modelId="{4528A969-B6E5-41B3-91B8-E740969DDE96}" type="sibTrans" cxnId="{77AD44B2-16FA-4E0B-A253-59F62F5E6490}">
      <dgm:prSet/>
      <dgm:spPr/>
      <dgm:t>
        <a:bodyPr/>
        <a:lstStyle/>
        <a:p>
          <a:endParaRPr lang="en-US"/>
        </a:p>
      </dgm:t>
    </dgm:pt>
    <dgm:pt modelId="{F43A5E51-F322-4A46-817E-3055F2EC0DC4}">
      <dgm:prSet/>
      <dgm:spPr/>
      <dgm:t>
        <a:bodyPr/>
        <a:lstStyle/>
        <a:p>
          <a:r>
            <a:rPr lang="en-US" b="1" i="0" baseline="0"/>
            <a:t>Sustainability &amp; Accountability</a:t>
          </a:r>
          <a:r>
            <a:rPr lang="en-US" b="0" i="0" baseline="0"/>
            <a:t> – ZINARA oversight and monitoring.</a:t>
          </a:r>
          <a:endParaRPr lang="en-US"/>
        </a:p>
      </dgm:t>
    </dgm:pt>
    <dgm:pt modelId="{C2683838-AC2C-4F5C-88C4-ADE377434D79}" type="parTrans" cxnId="{6B3348D9-0A39-4FAF-82F7-DBEC52A94980}">
      <dgm:prSet/>
      <dgm:spPr/>
      <dgm:t>
        <a:bodyPr/>
        <a:lstStyle/>
        <a:p>
          <a:endParaRPr lang="en-US"/>
        </a:p>
      </dgm:t>
    </dgm:pt>
    <dgm:pt modelId="{7D3C6F73-A9B0-4555-ACF8-DDB2C1E903DE}" type="sibTrans" cxnId="{6B3348D9-0A39-4FAF-82F7-DBEC52A94980}">
      <dgm:prSet/>
      <dgm:spPr/>
      <dgm:t>
        <a:bodyPr/>
        <a:lstStyle/>
        <a:p>
          <a:endParaRPr lang="en-US"/>
        </a:p>
      </dgm:t>
    </dgm:pt>
    <dgm:pt modelId="{44B3267B-191E-4967-8889-B010EC5B842C}" type="pres">
      <dgm:prSet presAssocID="{17269E6A-155B-4C90-8D48-FB507FEF6887}" presName="root" presStyleCnt="0">
        <dgm:presLayoutVars>
          <dgm:dir/>
          <dgm:resizeHandles val="exact"/>
        </dgm:presLayoutVars>
      </dgm:prSet>
      <dgm:spPr/>
    </dgm:pt>
    <dgm:pt modelId="{D3C2AA12-65DE-459F-98FF-8F2C46BDCEA1}" type="pres">
      <dgm:prSet presAssocID="{EBE54EAC-C133-483E-848F-2C563E715C93}" presName="compNode" presStyleCnt="0"/>
      <dgm:spPr/>
    </dgm:pt>
    <dgm:pt modelId="{CB742D08-584D-4EA0-927A-917A824DA17D}" type="pres">
      <dgm:prSet presAssocID="{EBE54EAC-C133-483E-848F-2C563E715C93}" presName="bgRect" presStyleLbl="bgShp" presStyleIdx="0" presStyleCnt="5"/>
      <dgm:spPr/>
    </dgm:pt>
    <dgm:pt modelId="{BEC08C97-EC71-40F3-A6FD-51228B018073}" type="pres">
      <dgm:prSet presAssocID="{EBE54EAC-C133-483E-848F-2C563E715C93}" presName="iconRect" presStyleLbl="node1" presStyleIdx="0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kflow"/>
        </a:ext>
      </dgm:extLst>
    </dgm:pt>
    <dgm:pt modelId="{567563D0-ECE7-4CBE-9DAD-A98EA97CDA6F}" type="pres">
      <dgm:prSet presAssocID="{EBE54EAC-C133-483E-848F-2C563E715C93}" presName="spaceRect" presStyleCnt="0"/>
      <dgm:spPr/>
    </dgm:pt>
    <dgm:pt modelId="{431E2FD9-2274-4D2D-9B01-704F263A4CED}" type="pres">
      <dgm:prSet presAssocID="{EBE54EAC-C133-483E-848F-2C563E715C93}" presName="parTx" presStyleLbl="revTx" presStyleIdx="0" presStyleCnt="5">
        <dgm:presLayoutVars>
          <dgm:chMax val="0"/>
          <dgm:chPref val="0"/>
        </dgm:presLayoutVars>
      </dgm:prSet>
      <dgm:spPr/>
    </dgm:pt>
    <dgm:pt modelId="{17791419-4D25-48AD-8242-14063A3ED604}" type="pres">
      <dgm:prSet presAssocID="{549D87C5-4C5A-4CF3-AA2A-F14B04619444}" presName="sibTrans" presStyleCnt="0"/>
      <dgm:spPr/>
    </dgm:pt>
    <dgm:pt modelId="{4C2829DC-8F3E-4A7B-8061-9DC7DF175A5C}" type="pres">
      <dgm:prSet presAssocID="{1E880FC2-7146-40E9-895D-53DAFBC42CDE}" presName="compNode" presStyleCnt="0"/>
      <dgm:spPr/>
    </dgm:pt>
    <dgm:pt modelId="{F38FA1FC-4C96-4AF5-8D44-8E77A2FDCCAB}" type="pres">
      <dgm:prSet presAssocID="{1E880FC2-7146-40E9-895D-53DAFBC42CDE}" presName="bgRect" presStyleLbl="bgShp" presStyleIdx="1" presStyleCnt="5"/>
      <dgm:spPr/>
    </dgm:pt>
    <dgm:pt modelId="{52C42A32-31FF-4837-8934-5F29058AF662}" type="pres">
      <dgm:prSet presAssocID="{1E880FC2-7146-40E9-895D-53DAFBC42CDE}" presName="iconRect" presStyleLbl="node1" presStyleIdx="1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BF34CA1A-177D-473B-9CA0-0E8F49E16EC8}" type="pres">
      <dgm:prSet presAssocID="{1E880FC2-7146-40E9-895D-53DAFBC42CDE}" presName="spaceRect" presStyleCnt="0"/>
      <dgm:spPr/>
    </dgm:pt>
    <dgm:pt modelId="{729855BA-926C-44D1-9A2B-7E9C0AA4709D}" type="pres">
      <dgm:prSet presAssocID="{1E880FC2-7146-40E9-895D-53DAFBC42CDE}" presName="parTx" presStyleLbl="revTx" presStyleIdx="1" presStyleCnt="5">
        <dgm:presLayoutVars>
          <dgm:chMax val="0"/>
          <dgm:chPref val="0"/>
        </dgm:presLayoutVars>
      </dgm:prSet>
      <dgm:spPr/>
    </dgm:pt>
    <dgm:pt modelId="{ED4A138E-7C00-4727-B4BF-AC25A6CC104B}" type="pres">
      <dgm:prSet presAssocID="{634DCBAA-07AE-4DA3-AD8C-50659F2D7EEE}" presName="sibTrans" presStyleCnt="0"/>
      <dgm:spPr/>
    </dgm:pt>
    <dgm:pt modelId="{4FBD67B3-2949-4B23-8881-38E76EB203BA}" type="pres">
      <dgm:prSet presAssocID="{A9581A50-8BD1-4C8C-AFE2-5329BE9BDC4B}" presName="compNode" presStyleCnt="0"/>
      <dgm:spPr/>
    </dgm:pt>
    <dgm:pt modelId="{59440D15-E6EA-422E-BE3A-E04F76A3056B}" type="pres">
      <dgm:prSet presAssocID="{A9581A50-8BD1-4C8C-AFE2-5329BE9BDC4B}" presName="bgRect" presStyleLbl="bgShp" presStyleIdx="2" presStyleCnt="5"/>
      <dgm:spPr/>
    </dgm:pt>
    <dgm:pt modelId="{FFBF1944-192E-4EF7-91E1-E22933EF974F}" type="pres">
      <dgm:prSet presAssocID="{A9581A50-8BD1-4C8C-AFE2-5329BE9BDC4B}" presName="iconRect" presStyleLbl="node1" presStyleIdx="2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xcavator"/>
        </a:ext>
      </dgm:extLst>
    </dgm:pt>
    <dgm:pt modelId="{204F4B0A-165E-4918-80EF-E5BE70905689}" type="pres">
      <dgm:prSet presAssocID="{A9581A50-8BD1-4C8C-AFE2-5329BE9BDC4B}" presName="spaceRect" presStyleCnt="0"/>
      <dgm:spPr/>
    </dgm:pt>
    <dgm:pt modelId="{CDD62B39-77FE-4CEA-8A91-F78A04A3E1D7}" type="pres">
      <dgm:prSet presAssocID="{A9581A50-8BD1-4C8C-AFE2-5329BE9BDC4B}" presName="parTx" presStyleLbl="revTx" presStyleIdx="2" presStyleCnt="5">
        <dgm:presLayoutVars>
          <dgm:chMax val="0"/>
          <dgm:chPref val="0"/>
        </dgm:presLayoutVars>
      </dgm:prSet>
      <dgm:spPr/>
    </dgm:pt>
    <dgm:pt modelId="{AB8E559A-D13D-46EE-9258-242A95863695}" type="pres">
      <dgm:prSet presAssocID="{C27F3D14-0EA1-4F01-B68A-9FF00DEFB778}" presName="sibTrans" presStyleCnt="0"/>
      <dgm:spPr/>
    </dgm:pt>
    <dgm:pt modelId="{72311F72-FF47-4A35-93D5-BE8B4D45B16A}" type="pres">
      <dgm:prSet presAssocID="{827C7B71-EF9E-444A-A382-D56843C34C54}" presName="compNode" presStyleCnt="0"/>
      <dgm:spPr/>
    </dgm:pt>
    <dgm:pt modelId="{E370A363-AAA0-46C9-A420-EC65FFC1EF00}" type="pres">
      <dgm:prSet presAssocID="{827C7B71-EF9E-444A-A382-D56843C34C54}" presName="bgRect" presStyleLbl="bgShp" presStyleIdx="3" presStyleCnt="5"/>
      <dgm:spPr/>
    </dgm:pt>
    <dgm:pt modelId="{A4905681-974F-4C8E-A49A-C3657A46D1B4}" type="pres">
      <dgm:prSet presAssocID="{827C7B71-EF9E-444A-A382-D56843C34C54}" presName="iconRect" presStyleLbl="node1" presStyleIdx="3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ial Network"/>
        </a:ext>
      </dgm:extLst>
    </dgm:pt>
    <dgm:pt modelId="{29FC15EE-1FAA-4097-8A50-B5C2BBBCE220}" type="pres">
      <dgm:prSet presAssocID="{827C7B71-EF9E-444A-A382-D56843C34C54}" presName="spaceRect" presStyleCnt="0"/>
      <dgm:spPr/>
    </dgm:pt>
    <dgm:pt modelId="{EC98F7C0-A4FE-4C0F-A9C4-1281B971330D}" type="pres">
      <dgm:prSet presAssocID="{827C7B71-EF9E-444A-A382-D56843C34C54}" presName="parTx" presStyleLbl="revTx" presStyleIdx="3" presStyleCnt="5">
        <dgm:presLayoutVars>
          <dgm:chMax val="0"/>
          <dgm:chPref val="0"/>
        </dgm:presLayoutVars>
      </dgm:prSet>
      <dgm:spPr/>
    </dgm:pt>
    <dgm:pt modelId="{49ACCD16-D4FE-4BB9-AD44-91CB54D3CA59}" type="pres">
      <dgm:prSet presAssocID="{4528A969-B6E5-41B3-91B8-E740969DDE96}" presName="sibTrans" presStyleCnt="0"/>
      <dgm:spPr/>
    </dgm:pt>
    <dgm:pt modelId="{D69814FF-3CBB-48C4-8DD1-0BC9B69A2F9D}" type="pres">
      <dgm:prSet presAssocID="{F43A5E51-F322-4A46-817E-3055F2EC0DC4}" presName="compNode" presStyleCnt="0"/>
      <dgm:spPr/>
    </dgm:pt>
    <dgm:pt modelId="{AA74D42D-A46C-41CF-8FBC-4E5B36ED3F96}" type="pres">
      <dgm:prSet presAssocID="{F43A5E51-F322-4A46-817E-3055F2EC0DC4}" presName="bgRect" presStyleLbl="bgShp" presStyleIdx="4" presStyleCnt="5"/>
      <dgm:spPr/>
    </dgm:pt>
    <dgm:pt modelId="{D53BD4E1-1A02-4A30-ACBF-BBE2CB63ADD5}" type="pres">
      <dgm:prSet presAssocID="{F43A5E51-F322-4A46-817E-3055F2EC0DC4}" presName="iconRect" presStyleLbl="node1" presStyleIdx="4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F1D2C151-6E53-4F04-BD6D-493E768D083E}" type="pres">
      <dgm:prSet presAssocID="{F43A5E51-F322-4A46-817E-3055F2EC0DC4}" presName="spaceRect" presStyleCnt="0"/>
      <dgm:spPr/>
    </dgm:pt>
    <dgm:pt modelId="{F3128576-D3BC-40F3-B19A-EFB2D1AF409B}" type="pres">
      <dgm:prSet presAssocID="{F43A5E51-F322-4A46-817E-3055F2EC0DC4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DC4E7B08-D37F-45FF-980C-22D55696077E}" type="presOf" srcId="{1E880FC2-7146-40E9-895D-53DAFBC42CDE}" destId="{729855BA-926C-44D1-9A2B-7E9C0AA4709D}" srcOrd="0" destOrd="0" presId="urn:microsoft.com/office/officeart/2018/2/layout/IconVerticalSolidList"/>
    <dgm:cxn modelId="{81434A21-DEBE-46D9-82B5-BAE270E285B1}" srcId="{17269E6A-155B-4C90-8D48-FB507FEF6887}" destId="{EBE54EAC-C133-483E-848F-2C563E715C93}" srcOrd="0" destOrd="0" parTransId="{AA70C72F-2CE1-4E2E-88DE-DFACF7054BCC}" sibTransId="{549D87C5-4C5A-4CF3-AA2A-F14B04619444}"/>
    <dgm:cxn modelId="{A8348C39-4F81-41EB-A419-D872901100A2}" type="presOf" srcId="{F43A5E51-F322-4A46-817E-3055F2EC0DC4}" destId="{F3128576-D3BC-40F3-B19A-EFB2D1AF409B}" srcOrd="0" destOrd="0" presId="urn:microsoft.com/office/officeart/2018/2/layout/IconVerticalSolidList"/>
    <dgm:cxn modelId="{68492E4F-55F1-4D25-94A0-23C5F7C97D58}" srcId="{17269E6A-155B-4C90-8D48-FB507FEF6887}" destId="{A9581A50-8BD1-4C8C-AFE2-5329BE9BDC4B}" srcOrd="2" destOrd="0" parTransId="{5EE7AD1B-ED0A-47A7-B715-6D07BB2D0FBB}" sibTransId="{C27F3D14-0EA1-4F01-B68A-9FF00DEFB778}"/>
    <dgm:cxn modelId="{C6B91975-474A-46E8-BB9C-133CF5A4B999}" type="presOf" srcId="{827C7B71-EF9E-444A-A382-D56843C34C54}" destId="{EC98F7C0-A4FE-4C0F-A9C4-1281B971330D}" srcOrd="0" destOrd="0" presId="urn:microsoft.com/office/officeart/2018/2/layout/IconVerticalSolidList"/>
    <dgm:cxn modelId="{3C095798-A480-4943-AAF9-74EDF56CDDB6}" type="presOf" srcId="{EBE54EAC-C133-483E-848F-2C563E715C93}" destId="{431E2FD9-2274-4D2D-9B01-704F263A4CED}" srcOrd="0" destOrd="0" presId="urn:microsoft.com/office/officeart/2018/2/layout/IconVerticalSolidList"/>
    <dgm:cxn modelId="{4F160DA8-4D9F-4DEE-8C8D-3FC82D247284}" type="presOf" srcId="{A9581A50-8BD1-4C8C-AFE2-5329BE9BDC4B}" destId="{CDD62B39-77FE-4CEA-8A91-F78A04A3E1D7}" srcOrd="0" destOrd="0" presId="urn:microsoft.com/office/officeart/2018/2/layout/IconVerticalSolidList"/>
    <dgm:cxn modelId="{C5E245B1-6A00-479C-AB48-960DF2C03BDE}" srcId="{17269E6A-155B-4C90-8D48-FB507FEF6887}" destId="{1E880FC2-7146-40E9-895D-53DAFBC42CDE}" srcOrd="1" destOrd="0" parTransId="{79E297A5-22C8-49F6-9758-7E8BF62DB0A6}" sibTransId="{634DCBAA-07AE-4DA3-AD8C-50659F2D7EEE}"/>
    <dgm:cxn modelId="{77AD44B2-16FA-4E0B-A253-59F62F5E6490}" srcId="{17269E6A-155B-4C90-8D48-FB507FEF6887}" destId="{827C7B71-EF9E-444A-A382-D56843C34C54}" srcOrd="3" destOrd="0" parTransId="{DEE30B43-D405-4457-A76C-4DC5069D902C}" sibTransId="{4528A969-B6E5-41B3-91B8-E740969DDE96}"/>
    <dgm:cxn modelId="{6B3348D9-0A39-4FAF-82F7-DBEC52A94980}" srcId="{17269E6A-155B-4C90-8D48-FB507FEF6887}" destId="{F43A5E51-F322-4A46-817E-3055F2EC0DC4}" srcOrd="4" destOrd="0" parTransId="{C2683838-AC2C-4F5C-88C4-ADE377434D79}" sibTransId="{7D3C6F73-A9B0-4555-ACF8-DDB2C1E903DE}"/>
    <dgm:cxn modelId="{789F31FD-28AD-4657-A16A-1D61019791F6}" type="presOf" srcId="{17269E6A-155B-4C90-8D48-FB507FEF6887}" destId="{44B3267B-191E-4967-8889-B010EC5B842C}" srcOrd="0" destOrd="0" presId="urn:microsoft.com/office/officeart/2018/2/layout/IconVerticalSolidList"/>
    <dgm:cxn modelId="{9803AD80-301B-41CD-AAD9-2ADB2BB50DCF}" type="presParOf" srcId="{44B3267B-191E-4967-8889-B010EC5B842C}" destId="{D3C2AA12-65DE-459F-98FF-8F2C46BDCEA1}" srcOrd="0" destOrd="0" presId="urn:microsoft.com/office/officeart/2018/2/layout/IconVerticalSolidList"/>
    <dgm:cxn modelId="{A47E5754-6F05-4B56-AA66-81BDB29C730F}" type="presParOf" srcId="{D3C2AA12-65DE-459F-98FF-8F2C46BDCEA1}" destId="{CB742D08-584D-4EA0-927A-917A824DA17D}" srcOrd="0" destOrd="0" presId="urn:microsoft.com/office/officeart/2018/2/layout/IconVerticalSolidList"/>
    <dgm:cxn modelId="{3D47EB15-AEA3-4CA0-89A3-DE2A77B082F4}" type="presParOf" srcId="{D3C2AA12-65DE-459F-98FF-8F2C46BDCEA1}" destId="{BEC08C97-EC71-40F3-A6FD-51228B018073}" srcOrd="1" destOrd="0" presId="urn:microsoft.com/office/officeart/2018/2/layout/IconVerticalSolidList"/>
    <dgm:cxn modelId="{D17BD6B9-4246-4487-9E23-5E68FB644004}" type="presParOf" srcId="{D3C2AA12-65DE-459F-98FF-8F2C46BDCEA1}" destId="{567563D0-ECE7-4CBE-9DAD-A98EA97CDA6F}" srcOrd="2" destOrd="0" presId="urn:microsoft.com/office/officeart/2018/2/layout/IconVerticalSolidList"/>
    <dgm:cxn modelId="{5631BDD6-D70B-4F3A-B0B5-102F59413827}" type="presParOf" srcId="{D3C2AA12-65DE-459F-98FF-8F2C46BDCEA1}" destId="{431E2FD9-2274-4D2D-9B01-704F263A4CED}" srcOrd="3" destOrd="0" presId="urn:microsoft.com/office/officeart/2018/2/layout/IconVerticalSolidList"/>
    <dgm:cxn modelId="{EE308B54-F72D-4C3B-A828-7523503FEA54}" type="presParOf" srcId="{44B3267B-191E-4967-8889-B010EC5B842C}" destId="{17791419-4D25-48AD-8242-14063A3ED604}" srcOrd="1" destOrd="0" presId="urn:microsoft.com/office/officeart/2018/2/layout/IconVerticalSolidList"/>
    <dgm:cxn modelId="{6539021D-89A7-4B63-B786-EEF5692EE6A6}" type="presParOf" srcId="{44B3267B-191E-4967-8889-B010EC5B842C}" destId="{4C2829DC-8F3E-4A7B-8061-9DC7DF175A5C}" srcOrd="2" destOrd="0" presId="urn:microsoft.com/office/officeart/2018/2/layout/IconVerticalSolidList"/>
    <dgm:cxn modelId="{73C06C41-F4A0-4A6E-8911-7DB904FD389D}" type="presParOf" srcId="{4C2829DC-8F3E-4A7B-8061-9DC7DF175A5C}" destId="{F38FA1FC-4C96-4AF5-8D44-8E77A2FDCCAB}" srcOrd="0" destOrd="0" presId="urn:microsoft.com/office/officeart/2018/2/layout/IconVerticalSolidList"/>
    <dgm:cxn modelId="{C79BA9F7-C2F4-4D6D-883B-8C6D0F6FF0BB}" type="presParOf" srcId="{4C2829DC-8F3E-4A7B-8061-9DC7DF175A5C}" destId="{52C42A32-31FF-4837-8934-5F29058AF662}" srcOrd="1" destOrd="0" presId="urn:microsoft.com/office/officeart/2018/2/layout/IconVerticalSolidList"/>
    <dgm:cxn modelId="{03AC66E6-4EE3-4548-A118-ACD1784883CE}" type="presParOf" srcId="{4C2829DC-8F3E-4A7B-8061-9DC7DF175A5C}" destId="{BF34CA1A-177D-473B-9CA0-0E8F49E16EC8}" srcOrd="2" destOrd="0" presId="urn:microsoft.com/office/officeart/2018/2/layout/IconVerticalSolidList"/>
    <dgm:cxn modelId="{77497CE7-9E8A-43B0-B029-5CE307A3270D}" type="presParOf" srcId="{4C2829DC-8F3E-4A7B-8061-9DC7DF175A5C}" destId="{729855BA-926C-44D1-9A2B-7E9C0AA4709D}" srcOrd="3" destOrd="0" presId="urn:microsoft.com/office/officeart/2018/2/layout/IconVerticalSolidList"/>
    <dgm:cxn modelId="{39F51C7D-1F51-48F9-A3DC-68D3146E81B6}" type="presParOf" srcId="{44B3267B-191E-4967-8889-B010EC5B842C}" destId="{ED4A138E-7C00-4727-B4BF-AC25A6CC104B}" srcOrd="3" destOrd="0" presId="urn:microsoft.com/office/officeart/2018/2/layout/IconVerticalSolidList"/>
    <dgm:cxn modelId="{105EA27E-4D8C-4A1B-87E6-3F400C2F306E}" type="presParOf" srcId="{44B3267B-191E-4967-8889-B010EC5B842C}" destId="{4FBD67B3-2949-4B23-8881-38E76EB203BA}" srcOrd="4" destOrd="0" presId="urn:microsoft.com/office/officeart/2018/2/layout/IconVerticalSolidList"/>
    <dgm:cxn modelId="{2666B983-10BD-4BEA-B130-62467F6D2E27}" type="presParOf" srcId="{4FBD67B3-2949-4B23-8881-38E76EB203BA}" destId="{59440D15-E6EA-422E-BE3A-E04F76A3056B}" srcOrd="0" destOrd="0" presId="urn:microsoft.com/office/officeart/2018/2/layout/IconVerticalSolidList"/>
    <dgm:cxn modelId="{9EE4FD74-7323-472D-A4E3-44BF5FA5172B}" type="presParOf" srcId="{4FBD67B3-2949-4B23-8881-38E76EB203BA}" destId="{FFBF1944-192E-4EF7-91E1-E22933EF974F}" srcOrd="1" destOrd="0" presId="urn:microsoft.com/office/officeart/2018/2/layout/IconVerticalSolidList"/>
    <dgm:cxn modelId="{5974166E-4A8A-446B-8C97-CB7ACBE3617B}" type="presParOf" srcId="{4FBD67B3-2949-4B23-8881-38E76EB203BA}" destId="{204F4B0A-165E-4918-80EF-E5BE70905689}" srcOrd="2" destOrd="0" presId="urn:microsoft.com/office/officeart/2018/2/layout/IconVerticalSolidList"/>
    <dgm:cxn modelId="{1D723786-9246-450B-A6B1-C516ADF92DFC}" type="presParOf" srcId="{4FBD67B3-2949-4B23-8881-38E76EB203BA}" destId="{CDD62B39-77FE-4CEA-8A91-F78A04A3E1D7}" srcOrd="3" destOrd="0" presId="urn:microsoft.com/office/officeart/2018/2/layout/IconVerticalSolidList"/>
    <dgm:cxn modelId="{222B8FB3-74AC-41DC-B793-3F07772F243A}" type="presParOf" srcId="{44B3267B-191E-4967-8889-B010EC5B842C}" destId="{AB8E559A-D13D-46EE-9258-242A95863695}" srcOrd="5" destOrd="0" presId="urn:microsoft.com/office/officeart/2018/2/layout/IconVerticalSolidList"/>
    <dgm:cxn modelId="{CA2C6141-D6EC-41CC-8465-6B5FBA9A5E65}" type="presParOf" srcId="{44B3267B-191E-4967-8889-B010EC5B842C}" destId="{72311F72-FF47-4A35-93D5-BE8B4D45B16A}" srcOrd="6" destOrd="0" presId="urn:microsoft.com/office/officeart/2018/2/layout/IconVerticalSolidList"/>
    <dgm:cxn modelId="{DA22567B-002E-40E5-A316-7785F274325A}" type="presParOf" srcId="{72311F72-FF47-4A35-93D5-BE8B4D45B16A}" destId="{E370A363-AAA0-46C9-A420-EC65FFC1EF00}" srcOrd="0" destOrd="0" presId="urn:microsoft.com/office/officeart/2018/2/layout/IconVerticalSolidList"/>
    <dgm:cxn modelId="{D437F303-E3A9-416F-A1F1-52B6E647F0DC}" type="presParOf" srcId="{72311F72-FF47-4A35-93D5-BE8B4D45B16A}" destId="{A4905681-974F-4C8E-A49A-C3657A46D1B4}" srcOrd="1" destOrd="0" presId="urn:microsoft.com/office/officeart/2018/2/layout/IconVerticalSolidList"/>
    <dgm:cxn modelId="{FC0CEB25-60E7-4374-9C4D-07AB06160F43}" type="presParOf" srcId="{72311F72-FF47-4A35-93D5-BE8B4D45B16A}" destId="{29FC15EE-1FAA-4097-8A50-B5C2BBBCE220}" srcOrd="2" destOrd="0" presId="urn:microsoft.com/office/officeart/2018/2/layout/IconVerticalSolidList"/>
    <dgm:cxn modelId="{F04EA498-7241-4673-B1F7-0A7F4A7C58DE}" type="presParOf" srcId="{72311F72-FF47-4A35-93D5-BE8B4D45B16A}" destId="{EC98F7C0-A4FE-4C0F-A9C4-1281B971330D}" srcOrd="3" destOrd="0" presId="urn:microsoft.com/office/officeart/2018/2/layout/IconVerticalSolidList"/>
    <dgm:cxn modelId="{9CACDF28-0C41-4127-A675-7E7FA4273DB6}" type="presParOf" srcId="{44B3267B-191E-4967-8889-B010EC5B842C}" destId="{49ACCD16-D4FE-4BB9-AD44-91CB54D3CA59}" srcOrd="7" destOrd="0" presId="urn:microsoft.com/office/officeart/2018/2/layout/IconVerticalSolidList"/>
    <dgm:cxn modelId="{792051CF-FF9E-4885-9C6B-FD73D4531430}" type="presParOf" srcId="{44B3267B-191E-4967-8889-B010EC5B842C}" destId="{D69814FF-3CBB-48C4-8DD1-0BC9B69A2F9D}" srcOrd="8" destOrd="0" presId="urn:microsoft.com/office/officeart/2018/2/layout/IconVerticalSolidList"/>
    <dgm:cxn modelId="{32E7FD9E-31D8-4A24-89BD-C8C438B1720F}" type="presParOf" srcId="{D69814FF-3CBB-48C4-8DD1-0BC9B69A2F9D}" destId="{AA74D42D-A46C-41CF-8FBC-4E5B36ED3F96}" srcOrd="0" destOrd="0" presId="urn:microsoft.com/office/officeart/2018/2/layout/IconVerticalSolidList"/>
    <dgm:cxn modelId="{20FC6EFF-6F25-440F-8495-B8535CEC97B1}" type="presParOf" srcId="{D69814FF-3CBB-48C4-8DD1-0BC9B69A2F9D}" destId="{D53BD4E1-1A02-4A30-ACBF-BBE2CB63ADD5}" srcOrd="1" destOrd="0" presId="urn:microsoft.com/office/officeart/2018/2/layout/IconVerticalSolidList"/>
    <dgm:cxn modelId="{296BB883-0F73-4656-BB5D-2A3F82D83CC9}" type="presParOf" srcId="{D69814FF-3CBB-48C4-8DD1-0BC9B69A2F9D}" destId="{F1D2C151-6E53-4F04-BD6D-493E768D083E}" srcOrd="2" destOrd="0" presId="urn:microsoft.com/office/officeart/2018/2/layout/IconVerticalSolidList"/>
    <dgm:cxn modelId="{E2BCA4C9-5EA7-4625-AFBF-4075F53850D5}" type="presParOf" srcId="{D69814FF-3CBB-48C4-8DD1-0BC9B69A2F9D}" destId="{F3128576-D3BC-40F3-B19A-EFB2D1AF409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DE9DD2-5D4C-416C-ABF6-228738C9C3C7}" type="doc">
      <dgm:prSet loTypeId="urn:microsoft.com/office/officeart/2016/7/layout/VerticalHollowActionList" loCatId="List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D286B9E4-CE61-4711-BB79-12EE0032C55D}">
      <dgm:prSet/>
      <dgm:spPr/>
      <dgm:t>
        <a:bodyPr/>
        <a:lstStyle/>
        <a:p>
          <a:r>
            <a:rPr lang="en-US"/>
            <a:t>Rebuild</a:t>
          </a:r>
        </a:p>
      </dgm:t>
    </dgm:pt>
    <dgm:pt modelId="{30A6805D-F19A-4B28-B599-8790F1D89652}" type="parTrans" cxnId="{146B5A93-1D12-4E0A-9A1E-C65D311E61A4}">
      <dgm:prSet/>
      <dgm:spPr/>
      <dgm:t>
        <a:bodyPr/>
        <a:lstStyle/>
        <a:p>
          <a:endParaRPr lang="en-US"/>
        </a:p>
      </dgm:t>
    </dgm:pt>
    <dgm:pt modelId="{36E535D2-A3C7-4CBE-B448-3E5B885DEE2F}" type="sibTrans" cxnId="{146B5A93-1D12-4E0A-9A1E-C65D311E61A4}">
      <dgm:prSet/>
      <dgm:spPr/>
      <dgm:t>
        <a:bodyPr/>
        <a:lstStyle/>
        <a:p>
          <a:endParaRPr lang="en-US"/>
        </a:p>
      </dgm:t>
    </dgm:pt>
    <dgm:pt modelId="{AAF09051-9D8F-42DD-BA34-A5D44366746A}">
      <dgm:prSet/>
      <dgm:spPr/>
      <dgm:t>
        <a:bodyPr/>
        <a:lstStyle/>
        <a:p>
          <a:r>
            <a:rPr lang="en-US"/>
            <a:t>Rebuild maintenance capacity.</a:t>
          </a:r>
        </a:p>
      </dgm:t>
    </dgm:pt>
    <dgm:pt modelId="{A6FD1E69-46DF-474B-B2B0-294F99CC1A5E}" type="parTrans" cxnId="{6A9EA5AE-A1F7-4391-9960-B053D0233E5D}">
      <dgm:prSet/>
      <dgm:spPr/>
      <dgm:t>
        <a:bodyPr/>
        <a:lstStyle/>
        <a:p>
          <a:endParaRPr lang="en-US"/>
        </a:p>
      </dgm:t>
    </dgm:pt>
    <dgm:pt modelId="{CC43FA3A-5748-4BAB-8AB5-593EEC5A00CF}" type="sibTrans" cxnId="{6A9EA5AE-A1F7-4391-9960-B053D0233E5D}">
      <dgm:prSet/>
      <dgm:spPr/>
      <dgm:t>
        <a:bodyPr/>
        <a:lstStyle/>
        <a:p>
          <a:endParaRPr lang="en-US"/>
        </a:p>
      </dgm:t>
    </dgm:pt>
    <dgm:pt modelId="{0F8414E0-E955-44F4-8E3E-6B386F773965}">
      <dgm:prSet/>
      <dgm:spPr/>
      <dgm:t>
        <a:bodyPr/>
        <a:lstStyle/>
        <a:p>
          <a:r>
            <a:rPr lang="en-US"/>
            <a:t>Reduce</a:t>
          </a:r>
        </a:p>
      </dgm:t>
    </dgm:pt>
    <dgm:pt modelId="{96EBE4E4-57E0-4B5E-AC9A-71650DB58E77}" type="parTrans" cxnId="{0D9BFEEB-F4F9-42A6-B40C-44875D4D104D}">
      <dgm:prSet/>
      <dgm:spPr/>
      <dgm:t>
        <a:bodyPr/>
        <a:lstStyle/>
        <a:p>
          <a:endParaRPr lang="en-US"/>
        </a:p>
      </dgm:t>
    </dgm:pt>
    <dgm:pt modelId="{0900AF4F-E4C9-44D2-B4DD-1607801E0349}" type="sibTrans" cxnId="{0D9BFEEB-F4F9-42A6-B40C-44875D4D104D}">
      <dgm:prSet/>
      <dgm:spPr/>
      <dgm:t>
        <a:bodyPr/>
        <a:lstStyle/>
        <a:p>
          <a:endParaRPr lang="en-US"/>
        </a:p>
      </dgm:t>
    </dgm:pt>
    <dgm:pt modelId="{F1D1BCA1-B9B0-4C34-9C3F-70844E801436}">
      <dgm:prSet/>
      <dgm:spPr/>
      <dgm:t>
        <a:bodyPr/>
        <a:lstStyle/>
        <a:p>
          <a:r>
            <a:rPr lang="en-US"/>
            <a:t>Reduce contractor dependence.</a:t>
          </a:r>
        </a:p>
      </dgm:t>
    </dgm:pt>
    <dgm:pt modelId="{A632326E-8E66-49B7-8660-BAD77FAAA0C5}" type="parTrans" cxnId="{0368E6E0-0FCF-46C5-AB76-338401FD2D4D}">
      <dgm:prSet/>
      <dgm:spPr/>
      <dgm:t>
        <a:bodyPr/>
        <a:lstStyle/>
        <a:p>
          <a:endParaRPr lang="en-US"/>
        </a:p>
      </dgm:t>
    </dgm:pt>
    <dgm:pt modelId="{57B7CEE1-AD4B-468E-A508-6D1EC03EF645}" type="sibTrans" cxnId="{0368E6E0-0FCF-46C5-AB76-338401FD2D4D}">
      <dgm:prSet/>
      <dgm:spPr/>
      <dgm:t>
        <a:bodyPr/>
        <a:lstStyle/>
        <a:p>
          <a:endParaRPr lang="en-US"/>
        </a:p>
      </dgm:t>
    </dgm:pt>
    <dgm:pt modelId="{FD9A0F79-56AE-4F18-8BBD-DC78F5BAAC2B}">
      <dgm:prSet/>
      <dgm:spPr/>
      <dgm:t>
        <a:bodyPr/>
        <a:lstStyle/>
        <a:p>
          <a:r>
            <a:rPr lang="en-US"/>
            <a:t>Improve</a:t>
          </a:r>
        </a:p>
      </dgm:t>
    </dgm:pt>
    <dgm:pt modelId="{823BD37C-52FC-4C19-8E2C-A66A313EC140}" type="parTrans" cxnId="{A63D7B67-4962-4106-B310-456E038DE1CC}">
      <dgm:prSet/>
      <dgm:spPr/>
      <dgm:t>
        <a:bodyPr/>
        <a:lstStyle/>
        <a:p>
          <a:endParaRPr lang="en-US"/>
        </a:p>
      </dgm:t>
    </dgm:pt>
    <dgm:pt modelId="{4AD84437-4896-417A-9AFA-1F3B8502BCF1}" type="sibTrans" cxnId="{A63D7B67-4962-4106-B310-456E038DE1CC}">
      <dgm:prSet/>
      <dgm:spPr/>
      <dgm:t>
        <a:bodyPr/>
        <a:lstStyle/>
        <a:p>
          <a:endParaRPr lang="en-US"/>
        </a:p>
      </dgm:t>
    </dgm:pt>
    <dgm:pt modelId="{EDC12144-4128-4960-A612-6479502678B7}">
      <dgm:prSet/>
      <dgm:spPr/>
      <dgm:t>
        <a:bodyPr/>
        <a:lstStyle/>
        <a:p>
          <a:r>
            <a:rPr lang="en-US"/>
            <a:t>Improve responsiveness.</a:t>
          </a:r>
        </a:p>
      </dgm:t>
    </dgm:pt>
    <dgm:pt modelId="{50B41B49-412B-4D9E-A00F-5D177FBAE124}" type="parTrans" cxnId="{B646A8D7-C58B-4567-AA99-88278FA1E7AB}">
      <dgm:prSet/>
      <dgm:spPr/>
      <dgm:t>
        <a:bodyPr/>
        <a:lstStyle/>
        <a:p>
          <a:endParaRPr lang="en-US"/>
        </a:p>
      </dgm:t>
    </dgm:pt>
    <dgm:pt modelId="{D790D82F-FBE6-4775-BEF4-6714D2C60C11}" type="sibTrans" cxnId="{B646A8D7-C58B-4567-AA99-88278FA1E7AB}">
      <dgm:prSet/>
      <dgm:spPr/>
      <dgm:t>
        <a:bodyPr/>
        <a:lstStyle/>
        <a:p>
          <a:endParaRPr lang="en-US"/>
        </a:p>
      </dgm:t>
    </dgm:pt>
    <dgm:pt modelId="{A03B4F8E-8CD1-406B-A171-08139CE2004C}">
      <dgm:prSet/>
      <dgm:spPr/>
      <dgm:t>
        <a:bodyPr/>
        <a:lstStyle/>
        <a:p>
          <a:r>
            <a:rPr lang="en-US"/>
            <a:t>Enhance</a:t>
          </a:r>
        </a:p>
      </dgm:t>
    </dgm:pt>
    <dgm:pt modelId="{4717F4A3-F627-4EA2-91B4-70A264E4E62B}" type="parTrans" cxnId="{2B5D845C-D8AB-47B8-9BE5-01828898F7B5}">
      <dgm:prSet/>
      <dgm:spPr/>
      <dgm:t>
        <a:bodyPr/>
        <a:lstStyle/>
        <a:p>
          <a:endParaRPr lang="en-US"/>
        </a:p>
      </dgm:t>
    </dgm:pt>
    <dgm:pt modelId="{633CA062-9461-470B-93D9-8E7CD463A62A}" type="sibTrans" cxnId="{2B5D845C-D8AB-47B8-9BE5-01828898F7B5}">
      <dgm:prSet/>
      <dgm:spPr/>
      <dgm:t>
        <a:bodyPr/>
        <a:lstStyle/>
        <a:p>
          <a:endParaRPr lang="en-US"/>
        </a:p>
      </dgm:t>
    </dgm:pt>
    <dgm:pt modelId="{CB54F8D9-972D-4B79-8A7D-461AA95842C6}">
      <dgm:prSet/>
      <dgm:spPr/>
      <dgm:t>
        <a:bodyPr/>
        <a:lstStyle/>
        <a:p>
          <a:r>
            <a:rPr lang="en-US"/>
            <a:t>Enhance rural access.</a:t>
          </a:r>
        </a:p>
      </dgm:t>
    </dgm:pt>
    <dgm:pt modelId="{10A85E92-6C81-42D2-9A2D-64D67981E3F8}" type="parTrans" cxnId="{DF9A015F-AED0-4752-B9FE-47AFB8AAF23F}">
      <dgm:prSet/>
      <dgm:spPr/>
      <dgm:t>
        <a:bodyPr/>
        <a:lstStyle/>
        <a:p>
          <a:endParaRPr lang="en-US"/>
        </a:p>
      </dgm:t>
    </dgm:pt>
    <dgm:pt modelId="{871DAE25-DF8F-4522-9035-1F0A3DB45C92}" type="sibTrans" cxnId="{DF9A015F-AED0-4752-B9FE-47AFB8AAF23F}">
      <dgm:prSet/>
      <dgm:spPr/>
      <dgm:t>
        <a:bodyPr/>
        <a:lstStyle/>
        <a:p>
          <a:endParaRPr lang="en-US"/>
        </a:p>
      </dgm:t>
    </dgm:pt>
    <dgm:pt modelId="{7B17684F-BEE5-4EA6-9BF0-6C520873D5A3}">
      <dgm:prSet/>
      <dgm:spPr/>
      <dgm:t>
        <a:bodyPr/>
        <a:lstStyle/>
        <a:p>
          <a:r>
            <a:rPr lang="en-US"/>
            <a:t>Create</a:t>
          </a:r>
        </a:p>
      </dgm:t>
    </dgm:pt>
    <dgm:pt modelId="{07C29898-F10A-4D08-B056-DA319EDB183D}" type="parTrans" cxnId="{BE00E800-119F-40B1-ABCB-311A4DF7AE3D}">
      <dgm:prSet/>
      <dgm:spPr/>
      <dgm:t>
        <a:bodyPr/>
        <a:lstStyle/>
        <a:p>
          <a:endParaRPr lang="en-US"/>
        </a:p>
      </dgm:t>
    </dgm:pt>
    <dgm:pt modelId="{2C99B102-10D9-4CBC-8797-CB02B6E3E858}" type="sibTrans" cxnId="{BE00E800-119F-40B1-ABCB-311A4DF7AE3D}">
      <dgm:prSet/>
      <dgm:spPr/>
      <dgm:t>
        <a:bodyPr/>
        <a:lstStyle/>
        <a:p>
          <a:endParaRPr lang="en-US"/>
        </a:p>
      </dgm:t>
    </dgm:pt>
    <dgm:pt modelId="{302D9675-9D8F-436C-9B2F-BFBD6FBF3668}">
      <dgm:prSet/>
      <dgm:spPr/>
      <dgm:t>
        <a:bodyPr/>
        <a:lstStyle/>
        <a:p>
          <a:r>
            <a:rPr lang="en-US"/>
            <a:t>Create sustainable maintenance model.</a:t>
          </a:r>
        </a:p>
      </dgm:t>
    </dgm:pt>
    <dgm:pt modelId="{28AC0F55-1887-4215-8DC5-17A041FF3B80}" type="parTrans" cxnId="{26A0E504-9B8C-4F6F-82F7-896D86C15A1D}">
      <dgm:prSet/>
      <dgm:spPr/>
      <dgm:t>
        <a:bodyPr/>
        <a:lstStyle/>
        <a:p>
          <a:endParaRPr lang="en-US"/>
        </a:p>
      </dgm:t>
    </dgm:pt>
    <dgm:pt modelId="{5E0E99CE-3A66-4639-A1B9-C94912366BA3}" type="sibTrans" cxnId="{26A0E504-9B8C-4F6F-82F7-896D86C15A1D}">
      <dgm:prSet/>
      <dgm:spPr/>
      <dgm:t>
        <a:bodyPr/>
        <a:lstStyle/>
        <a:p>
          <a:endParaRPr lang="en-US"/>
        </a:p>
      </dgm:t>
    </dgm:pt>
    <dgm:pt modelId="{79DC0C7C-8946-46C9-A582-F8B5547706BE}" type="pres">
      <dgm:prSet presAssocID="{FDDE9DD2-5D4C-416C-ABF6-228738C9C3C7}" presName="Name0" presStyleCnt="0">
        <dgm:presLayoutVars>
          <dgm:dir/>
          <dgm:animLvl val="lvl"/>
          <dgm:resizeHandles val="exact"/>
        </dgm:presLayoutVars>
      </dgm:prSet>
      <dgm:spPr/>
    </dgm:pt>
    <dgm:pt modelId="{1665456B-E356-4E81-946E-7DCE6D46027D}" type="pres">
      <dgm:prSet presAssocID="{D286B9E4-CE61-4711-BB79-12EE0032C55D}" presName="linNode" presStyleCnt="0"/>
      <dgm:spPr/>
    </dgm:pt>
    <dgm:pt modelId="{370AB375-45AD-4AB0-8A04-E5963885801F}" type="pres">
      <dgm:prSet presAssocID="{D286B9E4-CE61-4711-BB79-12EE0032C55D}" presName="parentText" presStyleLbl="solidFgAcc1" presStyleIdx="0" presStyleCnt="5">
        <dgm:presLayoutVars>
          <dgm:chMax val="1"/>
          <dgm:bulletEnabled/>
        </dgm:presLayoutVars>
      </dgm:prSet>
      <dgm:spPr/>
    </dgm:pt>
    <dgm:pt modelId="{72DDF004-912F-4073-A9FD-7EC78445E13A}" type="pres">
      <dgm:prSet presAssocID="{D286B9E4-CE61-4711-BB79-12EE0032C55D}" presName="descendantText" presStyleLbl="alignNode1" presStyleIdx="0" presStyleCnt="5">
        <dgm:presLayoutVars>
          <dgm:bulletEnabled/>
        </dgm:presLayoutVars>
      </dgm:prSet>
      <dgm:spPr/>
    </dgm:pt>
    <dgm:pt modelId="{8CB3898E-C69B-4BBF-B0A5-A57092D8473F}" type="pres">
      <dgm:prSet presAssocID="{36E535D2-A3C7-4CBE-B448-3E5B885DEE2F}" presName="sp" presStyleCnt="0"/>
      <dgm:spPr/>
    </dgm:pt>
    <dgm:pt modelId="{3FB42886-A0F2-48A8-909C-B4CEC498689F}" type="pres">
      <dgm:prSet presAssocID="{0F8414E0-E955-44F4-8E3E-6B386F773965}" presName="linNode" presStyleCnt="0"/>
      <dgm:spPr/>
    </dgm:pt>
    <dgm:pt modelId="{0246F18B-A40B-44CC-8351-688A21684F38}" type="pres">
      <dgm:prSet presAssocID="{0F8414E0-E955-44F4-8E3E-6B386F773965}" presName="parentText" presStyleLbl="solidFgAcc1" presStyleIdx="1" presStyleCnt="5">
        <dgm:presLayoutVars>
          <dgm:chMax val="1"/>
          <dgm:bulletEnabled/>
        </dgm:presLayoutVars>
      </dgm:prSet>
      <dgm:spPr/>
    </dgm:pt>
    <dgm:pt modelId="{C659862E-E3DD-4BED-9D78-566B4AF0F710}" type="pres">
      <dgm:prSet presAssocID="{0F8414E0-E955-44F4-8E3E-6B386F773965}" presName="descendantText" presStyleLbl="alignNode1" presStyleIdx="1" presStyleCnt="5">
        <dgm:presLayoutVars>
          <dgm:bulletEnabled/>
        </dgm:presLayoutVars>
      </dgm:prSet>
      <dgm:spPr/>
    </dgm:pt>
    <dgm:pt modelId="{69A60245-4DCF-4AB2-B18C-34D964D2804B}" type="pres">
      <dgm:prSet presAssocID="{0900AF4F-E4C9-44D2-B4DD-1607801E0349}" presName="sp" presStyleCnt="0"/>
      <dgm:spPr/>
    </dgm:pt>
    <dgm:pt modelId="{4C8DC40B-7CBE-457F-984D-2CBBBCD89137}" type="pres">
      <dgm:prSet presAssocID="{FD9A0F79-56AE-4F18-8BBD-DC78F5BAAC2B}" presName="linNode" presStyleCnt="0"/>
      <dgm:spPr/>
    </dgm:pt>
    <dgm:pt modelId="{C3822584-647B-4B37-BC71-704BA13C0913}" type="pres">
      <dgm:prSet presAssocID="{FD9A0F79-56AE-4F18-8BBD-DC78F5BAAC2B}" presName="parentText" presStyleLbl="solidFgAcc1" presStyleIdx="2" presStyleCnt="5">
        <dgm:presLayoutVars>
          <dgm:chMax val="1"/>
          <dgm:bulletEnabled/>
        </dgm:presLayoutVars>
      </dgm:prSet>
      <dgm:spPr/>
    </dgm:pt>
    <dgm:pt modelId="{C1B28744-076A-4A00-857B-07FC92ACD23E}" type="pres">
      <dgm:prSet presAssocID="{FD9A0F79-56AE-4F18-8BBD-DC78F5BAAC2B}" presName="descendantText" presStyleLbl="alignNode1" presStyleIdx="2" presStyleCnt="5">
        <dgm:presLayoutVars>
          <dgm:bulletEnabled/>
        </dgm:presLayoutVars>
      </dgm:prSet>
      <dgm:spPr/>
    </dgm:pt>
    <dgm:pt modelId="{A450D6CE-7FBA-4AEB-9989-185EFC49F66F}" type="pres">
      <dgm:prSet presAssocID="{4AD84437-4896-417A-9AFA-1F3B8502BCF1}" presName="sp" presStyleCnt="0"/>
      <dgm:spPr/>
    </dgm:pt>
    <dgm:pt modelId="{399A8895-D65B-41BB-BDE4-0EA2C36A73F8}" type="pres">
      <dgm:prSet presAssocID="{A03B4F8E-8CD1-406B-A171-08139CE2004C}" presName="linNode" presStyleCnt="0"/>
      <dgm:spPr/>
    </dgm:pt>
    <dgm:pt modelId="{729DDA30-1998-46AE-812A-AB8B49D26986}" type="pres">
      <dgm:prSet presAssocID="{A03B4F8E-8CD1-406B-A171-08139CE2004C}" presName="parentText" presStyleLbl="solidFgAcc1" presStyleIdx="3" presStyleCnt="5">
        <dgm:presLayoutVars>
          <dgm:chMax val="1"/>
          <dgm:bulletEnabled/>
        </dgm:presLayoutVars>
      </dgm:prSet>
      <dgm:spPr/>
    </dgm:pt>
    <dgm:pt modelId="{9B006630-5D11-4960-A897-F4B225AEE382}" type="pres">
      <dgm:prSet presAssocID="{A03B4F8E-8CD1-406B-A171-08139CE2004C}" presName="descendantText" presStyleLbl="alignNode1" presStyleIdx="3" presStyleCnt="5">
        <dgm:presLayoutVars>
          <dgm:bulletEnabled/>
        </dgm:presLayoutVars>
      </dgm:prSet>
      <dgm:spPr/>
    </dgm:pt>
    <dgm:pt modelId="{E36981A4-C949-47C2-9BAF-57AE599A1F8A}" type="pres">
      <dgm:prSet presAssocID="{633CA062-9461-470B-93D9-8E7CD463A62A}" presName="sp" presStyleCnt="0"/>
      <dgm:spPr/>
    </dgm:pt>
    <dgm:pt modelId="{8F72AB44-0AFC-457B-A2E8-DFD1A99C16DA}" type="pres">
      <dgm:prSet presAssocID="{7B17684F-BEE5-4EA6-9BF0-6C520873D5A3}" presName="linNode" presStyleCnt="0"/>
      <dgm:spPr/>
    </dgm:pt>
    <dgm:pt modelId="{DFB6F29E-3D6E-4125-B9FF-EEF92F2559CB}" type="pres">
      <dgm:prSet presAssocID="{7B17684F-BEE5-4EA6-9BF0-6C520873D5A3}" presName="parentText" presStyleLbl="solidFgAcc1" presStyleIdx="4" presStyleCnt="5">
        <dgm:presLayoutVars>
          <dgm:chMax val="1"/>
          <dgm:bulletEnabled/>
        </dgm:presLayoutVars>
      </dgm:prSet>
      <dgm:spPr/>
    </dgm:pt>
    <dgm:pt modelId="{C9FF7242-51F1-4EAF-9FB2-4C4EDD3F559D}" type="pres">
      <dgm:prSet presAssocID="{7B17684F-BEE5-4EA6-9BF0-6C520873D5A3}" presName="descendantText" presStyleLbl="alignNode1" presStyleIdx="4" presStyleCnt="5">
        <dgm:presLayoutVars>
          <dgm:bulletEnabled/>
        </dgm:presLayoutVars>
      </dgm:prSet>
      <dgm:spPr/>
    </dgm:pt>
  </dgm:ptLst>
  <dgm:cxnLst>
    <dgm:cxn modelId="{BE00E800-119F-40B1-ABCB-311A4DF7AE3D}" srcId="{FDDE9DD2-5D4C-416C-ABF6-228738C9C3C7}" destId="{7B17684F-BEE5-4EA6-9BF0-6C520873D5A3}" srcOrd="4" destOrd="0" parTransId="{07C29898-F10A-4D08-B056-DA319EDB183D}" sibTransId="{2C99B102-10D9-4CBC-8797-CB02B6E3E858}"/>
    <dgm:cxn modelId="{26A0E504-9B8C-4F6F-82F7-896D86C15A1D}" srcId="{7B17684F-BEE5-4EA6-9BF0-6C520873D5A3}" destId="{302D9675-9D8F-436C-9B2F-BFBD6FBF3668}" srcOrd="0" destOrd="0" parTransId="{28AC0F55-1887-4215-8DC5-17A041FF3B80}" sibTransId="{5E0E99CE-3A66-4639-A1B9-C94912366BA3}"/>
    <dgm:cxn modelId="{0827050B-5743-4617-84D5-38245F058A68}" type="presOf" srcId="{FD9A0F79-56AE-4F18-8BBD-DC78F5BAAC2B}" destId="{C3822584-647B-4B37-BC71-704BA13C0913}" srcOrd="0" destOrd="0" presId="urn:microsoft.com/office/officeart/2016/7/layout/VerticalHollowActionList"/>
    <dgm:cxn modelId="{BF37641F-3D8D-4422-9A91-4E8F39845774}" type="presOf" srcId="{A03B4F8E-8CD1-406B-A171-08139CE2004C}" destId="{729DDA30-1998-46AE-812A-AB8B49D26986}" srcOrd="0" destOrd="0" presId="urn:microsoft.com/office/officeart/2016/7/layout/VerticalHollowActionList"/>
    <dgm:cxn modelId="{B77FC53C-66F4-422D-8E49-CF5313247F4A}" type="presOf" srcId="{F1D1BCA1-B9B0-4C34-9C3F-70844E801436}" destId="{C659862E-E3DD-4BED-9D78-566B4AF0F710}" srcOrd="0" destOrd="0" presId="urn:microsoft.com/office/officeart/2016/7/layout/VerticalHollowActionList"/>
    <dgm:cxn modelId="{2B5D845C-D8AB-47B8-9BE5-01828898F7B5}" srcId="{FDDE9DD2-5D4C-416C-ABF6-228738C9C3C7}" destId="{A03B4F8E-8CD1-406B-A171-08139CE2004C}" srcOrd="3" destOrd="0" parTransId="{4717F4A3-F627-4EA2-91B4-70A264E4E62B}" sibTransId="{633CA062-9461-470B-93D9-8E7CD463A62A}"/>
    <dgm:cxn modelId="{DF9A015F-AED0-4752-B9FE-47AFB8AAF23F}" srcId="{A03B4F8E-8CD1-406B-A171-08139CE2004C}" destId="{CB54F8D9-972D-4B79-8A7D-461AA95842C6}" srcOrd="0" destOrd="0" parTransId="{10A85E92-6C81-42D2-9A2D-64D67981E3F8}" sibTransId="{871DAE25-DF8F-4522-9035-1F0A3DB45C92}"/>
    <dgm:cxn modelId="{A63D7B67-4962-4106-B310-456E038DE1CC}" srcId="{FDDE9DD2-5D4C-416C-ABF6-228738C9C3C7}" destId="{FD9A0F79-56AE-4F18-8BBD-DC78F5BAAC2B}" srcOrd="2" destOrd="0" parTransId="{823BD37C-52FC-4C19-8E2C-A66A313EC140}" sibTransId="{4AD84437-4896-417A-9AFA-1F3B8502BCF1}"/>
    <dgm:cxn modelId="{0D91A16D-4006-40E3-8145-525ECC72EA11}" type="presOf" srcId="{0F8414E0-E955-44F4-8E3E-6B386F773965}" destId="{0246F18B-A40B-44CC-8351-688A21684F38}" srcOrd="0" destOrd="0" presId="urn:microsoft.com/office/officeart/2016/7/layout/VerticalHollowActionList"/>
    <dgm:cxn modelId="{5385A571-6498-4D02-8F2E-CEA2D130C2B1}" type="presOf" srcId="{FDDE9DD2-5D4C-416C-ABF6-228738C9C3C7}" destId="{79DC0C7C-8946-46C9-A582-F8B5547706BE}" srcOrd="0" destOrd="0" presId="urn:microsoft.com/office/officeart/2016/7/layout/VerticalHollowActionList"/>
    <dgm:cxn modelId="{146B5A93-1D12-4E0A-9A1E-C65D311E61A4}" srcId="{FDDE9DD2-5D4C-416C-ABF6-228738C9C3C7}" destId="{D286B9E4-CE61-4711-BB79-12EE0032C55D}" srcOrd="0" destOrd="0" parTransId="{30A6805D-F19A-4B28-B599-8790F1D89652}" sibTransId="{36E535D2-A3C7-4CBE-B448-3E5B885DEE2F}"/>
    <dgm:cxn modelId="{A877F099-9425-4DEF-8CFA-65E67072F582}" type="presOf" srcId="{D286B9E4-CE61-4711-BB79-12EE0032C55D}" destId="{370AB375-45AD-4AB0-8A04-E5963885801F}" srcOrd="0" destOrd="0" presId="urn:microsoft.com/office/officeart/2016/7/layout/VerticalHollowActionList"/>
    <dgm:cxn modelId="{6A9EA5AE-A1F7-4391-9960-B053D0233E5D}" srcId="{D286B9E4-CE61-4711-BB79-12EE0032C55D}" destId="{AAF09051-9D8F-42DD-BA34-A5D44366746A}" srcOrd="0" destOrd="0" parTransId="{A6FD1E69-46DF-474B-B2B0-294F99CC1A5E}" sibTransId="{CC43FA3A-5748-4BAB-8AB5-593EEC5A00CF}"/>
    <dgm:cxn modelId="{B28C46C4-DD41-4289-88CD-865B3DC46510}" type="presOf" srcId="{EDC12144-4128-4960-A612-6479502678B7}" destId="{C1B28744-076A-4A00-857B-07FC92ACD23E}" srcOrd="0" destOrd="0" presId="urn:microsoft.com/office/officeart/2016/7/layout/VerticalHollowActionList"/>
    <dgm:cxn modelId="{B646A8D7-C58B-4567-AA99-88278FA1E7AB}" srcId="{FD9A0F79-56AE-4F18-8BBD-DC78F5BAAC2B}" destId="{EDC12144-4128-4960-A612-6479502678B7}" srcOrd="0" destOrd="0" parTransId="{50B41B49-412B-4D9E-A00F-5D177FBAE124}" sibTransId="{D790D82F-FBE6-4775-BEF4-6714D2C60C11}"/>
    <dgm:cxn modelId="{ECDC84DB-E12A-42F9-831C-2B4807E5AF82}" type="presOf" srcId="{CB54F8D9-972D-4B79-8A7D-461AA95842C6}" destId="{9B006630-5D11-4960-A897-F4B225AEE382}" srcOrd="0" destOrd="0" presId="urn:microsoft.com/office/officeart/2016/7/layout/VerticalHollowActionList"/>
    <dgm:cxn modelId="{0368E6E0-0FCF-46C5-AB76-338401FD2D4D}" srcId="{0F8414E0-E955-44F4-8E3E-6B386F773965}" destId="{F1D1BCA1-B9B0-4C34-9C3F-70844E801436}" srcOrd="0" destOrd="0" parTransId="{A632326E-8E66-49B7-8660-BAD77FAAA0C5}" sibTransId="{57B7CEE1-AD4B-468E-A508-6D1EC03EF645}"/>
    <dgm:cxn modelId="{F526DFE7-8654-4B84-BAE4-BC378EAED981}" type="presOf" srcId="{7B17684F-BEE5-4EA6-9BF0-6C520873D5A3}" destId="{DFB6F29E-3D6E-4125-B9FF-EEF92F2559CB}" srcOrd="0" destOrd="0" presId="urn:microsoft.com/office/officeart/2016/7/layout/VerticalHollowActionList"/>
    <dgm:cxn modelId="{0D9BFEEB-F4F9-42A6-B40C-44875D4D104D}" srcId="{FDDE9DD2-5D4C-416C-ABF6-228738C9C3C7}" destId="{0F8414E0-E955-44F4-8E3E-6B386F773965}" srcOrd="1" destOrd="0" parTransId="{96EBE4E4-57E0-4B5E-AC9A-71650DB58E77}" sibTransId="{0900AF4F-E4C9-44D2-B4DD-1607801E0349}"/>
    <dgm:cxn modelId="{70057EFA-0719-4D79-A60E-A823B237D8D4}" type="presOf" srcId="{302D9675-9D8F-436C-9B2F-BFBD6FBF3668}" destId="{C9FF7242-51F1-4EAF-9FB2-4C4EDD3F559D}" srcOrd="0" destOrd="0" presId="urn:microsoft.com/office/officeart/2016/7/layout/VerticalHollowActionList"/>
    <dgm:cxn modelId="{9A7256FD-BA9B-4AB6-8CA9-61D5ABD994DB}" type="presOf" srcId="{AAF09051-9D8F-42DD-BA34-A5D44366746A}" destId="{72DDF004-912F-4073-A9FD-7EC78445E13A}" srcOrd="0" destOrd="0" presId="urn:microsoft.com/office/officeart/2016/7/layout/VerticalHollowActionList"/>
    <dgm:cxn modelId="{AFD89253-39BC-4DBE-953A-CAE22207B40A}" type="presParOf" srcId="{79DC0C7C-8946-46C9-A582-F8B5547706BE}" destId="{1665456B-E356-4E81-946E-7DCE6D46027D}" srcOrd="0" destOrd="0" presId="urn:microsoft.com/office/officeart/2016/7/layout/VerticalHollowActionList"/>
    <dgm:cxn modelId="{8987372C-2686-48CC-BEC2-FE3B5C0EA3E2}" type="presParOf" srcId="{1665456B-E356-4E81-946E-7DCE6D46027D}" destId="{370AB375-45AD-4AB0-8A04-E5963885801F}" srcOrd="0" destOrd="0" presId="urn:microsoft.com/office/officeart/2016/7/layout/VerticalHollowActionList"/>
    <dgm:cxn modelId="{5475EF92-B57A-40AF-907D-7C3421535116}" type="presParOf" srcId="{1665456B-E356-4E81-946E-7DCE6D46027D}" destId="{72DDF004-912F-4073-A9FD-7EC78445E13A}" srcOrd="1" destOrd="0" presId="urn:microsoft.com/office/officeart/2016/7/layout/VerticalHollowActionList"/>
    <dgm:cxn modelId="{19796AAA-43B6-4785-9CB2-1ED1783010BD}" type="presParOf" srcId="{79DC0C7C-8946-46C9-A582-F8B5547706BE}" destId="{8CB3898E-C69B-4BBF-B0A5-A57092D8473F}" srcOrd="1" destOrd="0" presId="urn:microsoft.com/office/officeart/2016/7/layout/VerticalHollowActionList"/>
    <dgm:cxn modelId="{15539707-AFB8-413B-8BF1-5DB1C909B385}" type="presParOf" srcId="{79DC0C7C-8946-46C9-A582-F8B5547706BE}" destId="{3FB42886-A0F2-48A8-909C-B4CEC498689F}" srcOrd="2" destOrd="0" presId="urn:microsoft.com/office/officeart/2016/7/layout/VerticalHollowActionList"/>
    <dgm:cxn modelId="{E0AFA309-6937-444A-B26E-E211B439F67F}" type="presParOf" srcId="{3FB42886-A0F2-48A8-909C-B4CEC498689F}" destId="{0246F18B-A40B-44CC-8351-688A21684F38}" srcOrd="0" destOrd="0" presId="urn:microsoft.com/office/officeart/2016/7/layout/VerticalHollowActionList"/>
    <dgm:cxn modelId="{59A07509-6856-4AE7-8DBB-FC67AFF7DF8B}" type="presParOf" srcId="{3FB42886-A0F2-48A8-909C-B4CEC498689F}" destId="{C659862E-E3DD-4BED-9D78-566B4AF0F710}" srcOrd="1" destOrd="0" presId="urn:microsoft.com/office/officeart/2016/7/layout/VerticalHollowActionList"/>
    <dgm:cxn modelId="{8F867C27-43C2-4D2B-812D-1F52BDCFFC80}" type="presParOf" srcId="{79DC0C7C-8946-46C9-A582-F8B5547706BE}" destId="{69A60245-4DCF-4AB2-B18C-34D964D2804B}" srcOrd="3" destOrd="0" presId="urn:microsoft.com/office/officeart/2016/7/layout/VerticalHollowActionList"/>
    <dgm:cxn modelId="{C123F78E-0D6D-49E5-8C5B-9782C2798F2F}" type="presParOf" srcId="{79DC0C7C-8946-46C9-A582-F8B5547706BE}" destId="{4C8DC40B-7CBE-457F-984D-2CBBBCD89137}" srcOrd="4" destOrd="0" presId="urn:microsoft.com/office/officeart/2016/7/layout/VerticalHollowActionList"/>
    <dgm:cxn modelId="{8BE322FB-A464-4058-BC7C-E9C9A37BF90A}" type="presParOf" srcId="{4C8DC40B-7CBE-457F-984D-2CBBBCD89137}" destId="{C3822584-647B-4B37-BC71-704BA13C0913}" srcOrd="0" destOrd="0" presId="urn:microsoft.com/office/officeart/2016/7/layout/VerticalHollowActionList"/>
    <dgm:cxn modelId="{3D0091D6-44E9-4C1D-8950-EAE5B8317698}" type="presParOf" srcId="{4C8DC40B-7CBE-457F-984D-2CBBBCD89137}" destId="{C1B28744-076A-4A00-857B-07FC92ACD23E}" srcOrd="1" destOrd="0" presId="urn:microsoft.com/office/officeart/2016/7/layout/VerticalHollowActionList"/>
    <dgm:cxn modelId="{BA08D3AA-3C02-44AB-BBE7-C35954494811}" type="presParOf" srcId="{79DC0C7C-8946-46C9-A582-F8B5547706BE}" destId="{A450D6CE-7FBA-4AEB-9989-185EFC49F66F}" srcOrd="5" destOrd="0" presId="urn:microsoft.com/office/officeart/2016/7/layout/VerticalHollowActionList"/>
    <dgm:cxn modelId="{35D860FE-BC78-45E8-BD68-B8F88915C738}" type="presParOf" srcId="{79DC0C7C-8946-46C9-A582-F8B5547706BE}" destId="{399A8895-D65B-41BB-BDE4-0EA2C36A73F8}" srcOrd="6" destOrd="0" presId="urn:microsoft.com/office/officeart/2016/7/layout/VerticalHollowActionList"/>
    <dgm:cxn modelId="{D6831D47-9F1B-4A9C-805C-E943CBD52328}" type="presParOf" srcId="{399A8895-D65B-41BB-BDE4-0EA2C36A73F8}" destId="{729DDA30-1998-46AE-812A-AB8B49D26986}" srcOrd="0" destOrd="0" presId="urn:microsoft.com/office/officeart/2016/7/layout/VerticalHollowActionList"/>
    <dgm:cxn modelId="{88B584F9-713D-42EA-B817-1AE89FB8305E}" type="presParOf" srcId="{399A8895-D65B-41BB-BDE4-0EA2C36A73F8}" destId="{9B006630-5D11-4960-A897-F4B225AEE382}" srcOrd="1" destOrd="0" presId="urn:microsoft.com/office/officeart/2016/7/layout/VerticalHollowActionList"/>
    <dgm:cxn modelId="{84F52980-2AC1-42FD-B0F9-9B3FD8E8A20B}" type="presParOf" srcId="{79DC0C7C-8946-46C9-A582-F8B5547706BE}" destId="{E36981A4-C949-47C2-9BAF-57AE599A1F8A}" srcOrd="7" destOrd="0" presId="urn:microsoft.com/office/officeart/2016/7/layout/VerticalHollowActionList"/>
    <dgm:cxn modelId="{CDFCD41A-59B8-4A5B-BFD1-F6BE1F5842E2}" type="presParOf" srcId="{79DC0C7C-8946-46C9-A582-F8B5547706BE}" destId="{8F72AB44-0AFC-457B-A2E8-DFD1A99C16DA}" srcOrd="8" destOrd="0" presId="urn:microsoft.com/office/officeart/2016/7/layout/VerticalHollowActionList"/>
    <dgm:cxn modelId="{22358BE9-DD94-4A36-8082-3798CF2D5737}" type="presParOf" srcId="{8F72AB44-0AFC-457B-A2E8-DFD1A99C16DA}" destId="{DFB6F29E-3D6E-4125-B9FF-EEF92F2559CB}" srcOrd="0" destOrd="0" presId="urn:microsoft.com/office/officeart/2016/7/layout/VerticalHollowActionList"/>
    <dgm:cxn modelId="{DA8B2C19-7937-480A-93B3-24C396047781}" type="presParOf" srcId="{8F72AB44-0AFC-457B-A2E8-DFD1A99C16DA}" destId="{C9FF7242-51F1-4EAF-9FB2-4C4EDD3F559D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27EC7A-8060-4845-BEF3-29EBF641121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7C8839-B909-4668-AB91-125EF2632DF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Road authority submit annual road maintenance program</a:t>
          </a:r>
        </a:p>
      </dgm:t>
    </dgm:pt>
    <dgm:pt modelId="{10B5F9DD-5D2B-4C4B-B303-D311D6F1D859}" type="parTrans" cxnId="{8657B69A-D453-488F-8F2B-EBE94D012212}">
      <dgm:prSet/>
      <dgm:spPr/>
      <dgm:t>
        <a:bodyPr/>
        <a:lstStyle/>
        <a:p>
          <a:endParaRPr lang="en-US"/>
        </a:p>
      </dgm:t>
    </dgm:pt>
    <dgm:pt modelId="{7DE2835F-D2C2-4AAD-BDDB-226C4FA80433}" type="sibTrans" cxnId="{8657B69A-D453-488F-8F2B-EBE94D012212}">
      <dgm:prSet/>
      <dgm:spPr/>
      <dgm:t>
        <a:bodyPr/>
        <a:lstStyle/>
        <a:p>
          <a:endParaRPr lang="en-US"/>
        </a:p>
      </dgm:t>
    </dgm:pt>
    <dgm:pt modelId="{3BD0E5C2-B173-4386-BC4E-80F36A113AD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Bills of quantities are produced for the planned works</a:t>
          </a:r>
        </a:p>
      </dgm:t>
    </dgm:pt>
    <dgm:pt modelId="{80375EE0-E6D2-4CA7-A1AB-25EEC2E6E39A}" type="parTrans" cxnId="{EB0CFCE1-D9FD-47F8-8E8F-27FC22423213}">
      <dgm:prSet/>
      <dgm:spPr/>
      <dgm:t>
        <a:bodyPr/>
        <a:lstStyle/>
        <a:p>
          <a:endParaRPr lang="en-US"/>
        </a:p>
      </dgm:t>
    </dgm:pt>
    <dgm:pt modelId="{05875F1C-6213-466A-91F5-0047F8D7B6FF}" type="sibTrans" cxnId="{EB0CFCE1-D9FD-47F8-8E8F-27FC22423213}">
      <dgm:prSet/>
      <dgm:spPr/>
      <dgm:t>
        <a:bodyPr/>
        <a:lstStyle/>
        <a:p>
          <a:endParaRPr lang="en-US"/>
        </a:p>
      </dgm:t>
    </dgm:pt>
    <dgm:pt modelId="{2D0A81DE-4651-42AD-9EDE-FF04B4A8FA2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Funds budgeted for machine hire to carry out works are used for purchase of equipment</a:t>
          </a:r>
        </a:p>
      </dgm:t>
    </dgm:pt>
    <dgm:pt modelId="{85B584AF-12C7-422F-8250-34442649EF17}" type="parTrans" cxnId="{5CCB4384-5BB9-4B5F-BA67-8D01192FB24A}">
      <dgm:prSet/>
      <dgm:spPr/>
      <dgm:t>
        <a:bodyPr/>
        <a:lstStyle/>
        <a:p>
          <a:endParaRPr lang="en-US"/>
        </a:p>
      </dgm:t>
    </dgm:pt>
    <dgm:pt modelId="{1F5C61A4-E674-4985-9510-48CC67C739ED}" type="sibTrans" cxnId="{5CCB4384-5BB9-4B5F-BA67-8D01192FB24A}">
      <dgm:prSet/>
      <dgm:spPr/>
      <dgm:t>
        <a:bodyPr/>
        <a:lstStyle/>
        <a:p>
          <a:endParaRPr lang="en-US"/>
        </a:p>
      </dgm:t>
    </dgm:pt>
    <dgm:pt modelId="{6C38526C-ED6D-403A-9F5C-ACDA71F24DF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 portion of annual allocation used to procure fuel, routine equipment maintenance and payment of casual </a:t>
          </a:r>
          <a:r>
            <a:rPr lang="en-US" dirty="0" err="1"/>
            <a:t>labour</a:t>
          </a:r>
          <a:r>
            <a:rPr lang="en-US" dirty="0"/>
            <a:t> wages</a:t>
          </a:r>
        </a:p>
      </dgm:t>
    </dgm:pt>
    <dgm:pt modelId="{5882C391-DA1F-416F-903C-EA21461DE06E}" type="parTrans" cxnId="{4F5CDAFF-D4A8-443A-BC43-B3F86D230A0C}">
      <dgm:prSet/>
      <dgm:spPr/>
      <dgm:t>
        <a:bodyPr/>
        <a:lstStyle/>
        <a:p>
          <a:endParaRPr lang="en-US"/>
        </a:p>
      </dgm:t>
    </dgm:pt>
    <dgm:pt modelId="{573B0BEE-F691-4646-BF78-4955964C725D}" type="sibTrans" cxnId="{4F5CDAFF-D4A8-443A-BC43-B3F86D230A0C}">
      <dgm:prSet/>
      <dgm:spPr/>
      <dgm:t>
        <a:bodyPr/>
        <a:lstStyle/>
        <a:p>
          <a:endParaRPr lang="en-US"/>
        </a:p>
      </dgm:t>
    </dgm:pt>
    <dgm:pt modelId="{4D077A29-A0CB-4D83-B5A9-B11E58DB668C}" type="pres">
      <dgm:prSet presAssocID="{F127EC7A-8060-4845-BEF3-29EBF6411216}" presName="root" presStyleCnt="0">
        <dgm:presLayoutVars>
          <dgm:dir/>
          <dgm:resizeHandles val="exact"/>
        </dgm:presLayoutVars>
      </dgm:prSet>
      <dgm:spPr/>
    </dgm:pt>
    <dgm:pt modelId="{5E778A13-6F42-483D-A8A5-733BC6F1BF0F}" type="pres">
      <dgm:prSet presAssocID="{BE7C8839-B909-4668-AB91-125EF2632DF7}" presName="compNode" presStyleCnt="0"/>
      <dgm:spPr/>
    </dgm:pt>
    <dgm:pt modelId="{11EE82E0-4288-4C3C-9C65-87E00FC53779}" type="pres">
      <dgm:prSet presAssocID="{BE7C8839-B909-4668-AB91-125EF2632DF7}" presName="bgRect" presStyleLbl="bgShp" presStyleIdx="0" presStyleCnt="4" custLinFactNeighborX="-2950" custLinFactNeighborY="-1103"/>
      <dgm:spPr/>
    </dgm:pt>
    <dgm:pt modelId="{0713FBA0-68C9-4D48-8C52-6D5A1B807950}" type="pres">
      <dgm:prSet presAssocID="{BE7C8839-B909-4668-AB91-125EF2632DF7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242660EF-9DF4-4671-888D-ABADE1CCBBCD}" type="pres">
      <dgm:prSet presAssocID="{BE7C8839-B909-4668-AB91-125EF2632DF7}" presName="spaceRect" presStyleCnt="0"/>
      <dgm:spPr/>
    </dgm:pt>
    <dgm:pt modelId="{4C1BF8CF-34BF-434D-AA51-B746018C169E}" type="pres">
      <dgm:prSet presAssocID="{BE7C8839-B909-4668-AB91-125EF2632DF7}" presName="parTx" presStyleLbl="revTx" presStyleIdx="0" presStyleCnt="4">
        <dgm:presLayoutVars>
          <dgm:chMax val="0"/>
          <dgm:chPref val="0"/>
        </dgm:presLayoutVars>
      </dgm:prSet>
      <dgm:spPr/>
    </dgm:pt>
    <dgm:pt modelId="{A29F843E-5701-4472-A39F-21EA08BE623F}" type="pres">
      <dgm:prSet presAssocID="{7DE2835F-D2C2-4AAD-BDDB-226C4FA80433}" presName="sibTrans" presStyleCnt="0"/>
      <dgm:spPr/>
    </dgm:pt>
    <dgm:pt modelId="{C30A9D09-4081-4132-8387-B080BD8B9B70}" type="pres">
      <dgm:prSet presAssocID="{3BD0E5C2-B173-4386-BC4E-80F36A113AD4}" presName="compNode" presStyleCnt="0"/>
      <dgm:spPr/>
    </dgm:pt>
    <dgm:pt modelId="{2E4C980B-1A15-43C7-8F5D-409AF90C9F32}" type="pres">
      <dgm:prSet presAssocID="{3BD0E5C2-B173-4386-BC4E-80F36A113AD4}" presName="bgRect" presStyleLbl="bgShp" presStyleIdx="1" presStyleCnt="4"/>
      <dgm:spPr/>
    </dgm:pt>
    <dgm:pt modelId="{F5A3C042-A8B7-4E0D-BD28-34E62DB16DF5}" type="pres">
      <dgm:prSet presAssocID="{3BD0E5C2-B173-4386-BC4E-80F36A113AD4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FF7C2145-94C7-4EDD-B78A-822EDD6E1B40}" type="pres">
      <dgm:prSet presAssocID="{3BD0E5C2-B173-4386-BC4E-80F36A113AD4}" presName="spaceRect" presStyleCnt="0"/>
      <dgm:spPr/>
    </dgm:pt>
    <dgm:pt modelId="{3FCE1FA6-FD2A-4EB8-A816-1E530906294C}" type="pres">
      <dgm:prSet presAssocID="{3BD0E5C2-B173-4386-BC4E-80F36A113AD4}" presName="parTx" presStyleLbl="revTx" presStyleIdx="1" presStyleCnt="4">
        <dgm:presLayoutVars>
          <dgm:chMax val="0"/>
          <dgm:chPref val="0"/>
        </dgm:presLayoutVars>
      </dgm:prSet>
      <dgm:spPr/>
    </dgm:pt>
    <dgm:pt modelId="{A3244228-F3F7-4DB9-9A79-AB168D736549}" type="pres">
      <dgm:prSet presAssocID="{05875F1C-6213-466A-91F5-0047F8D7B6FF}" presName="sibTrans" presStyleCnt="0"/>
      <dgm:spPr/>
    </dgm:pt>
    <dgm:pt modelId="{DA55359E-415B-4E1E-B3FC-6F9677675DA2}" type="pres">
      <dgm:prSet presAssocID="{2D0A81DE-4651-42AD-9EDE-FF04B4A8FA23}" presName="compNode" presStyleCnt="0"/>
      <dgm:spPr/>
    </dgm:pt>
    <dgm:pt modelId="{19C57FF0-553F-4049-B67C-0743A2D3E409}" type="pres">
      <dgm:prSet presAssocID="{2D0A81DE-4651-42AD-9EDE-FF04B4A8FA23}" presName="bgRect" presStyleLbl="bgShp" presStyleIdx="2" presStyleCnt="4"/>
      <dgm:spPr/>
    </dgm:pt>
    <dgm:pt modelId="{7CDF8681-7AB6-435A-BE05-F9E0CCDA9E1D}" type="pres">
      <dgm:prSet presAssocID="{2D0A81DE-4651-42AD-9EDE-FF04B4A8FA23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03B687DE-3049-4B5E-BB29-4BF8F65A6DF6}" type="pres">
      <dgm:prSet presAssocID="{2D0A81DE-4651-42AD-9EDE-FF04B4A8FA23}" presName="spaceRect" presStyleCnt="0"/>
      <dgm:spPr/>
    </dgm:pt>
    <dgm:pt modelId="{FA4FCDCB-FAAB-43CA-B4A7-1B353E72CE37}" type="pres">
      <dgm:prSet presAssocID="{2D0A81DE-4651-42AD-9EDE-FF04B4A8FA23}" presName="parTx" presStyleLbl="revTx" presStyleIdx="2" presStyleCnt="4">
        <dgm:presLayoutVars>
          <dgm:chMax val="0"/>
          <dgm:chPref val="0"/>
        </dgm:presLayoutVars>
      </dgm:prSet>
      <dgm:spPr/>
    </dgm:pt>
    <dgm:pt modelId="{BB10AB63-B800-44C6-8230-9AB4BF2E692D}" type="pres">
      <dgm:prSet presAssocID="{1F5C61A4-E674-4985-9510-48CC67C739ED}" presName="sibTrans" presStyleCnt="0"/>
      <dgm:spPr/>
    </dgm:pt>
    <dgm:pt modelId="{1D1BEF9B-889A-4A96-827E-2C20829C293B}" type="pres">
      <dgm:prSet presAssocID="{6C38526C-ED6D-403A-9F5C-ACDA71F24DF2}" presName="compNode" presStyleCnt="0"/>
      <dgm:spPr/>
    </dgm:pt>
    <dgm:pt modelId="{A71B366E-68FC-4592-B2E1-6BDF753D8B24}" type="pres">
      <dgm:prSet presAssocID="{6C38526C-ED6D-403A-9F5C-ACDA71F24DF2}" presName="bgRect" presStyleLbl="bgShp" presStyleIdx="3" presStyleCnt="4"/>
      <dgm:spPr/>
    </dgm:pt>
    <dgm:pt modelId="{DC1B4135-2212-4289-AAFD-FA47054D51A4}" type="pres">
      <dgm:prSet presAssocID="{6C38526C-ED6D-403A-9F5C-ACDA71F24DF2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elder"/>
        </a:ext>
      </dgm:extLst>
    </dgm:pt>
    <dgm:pt modelId="{E03A929E-7260-472F-8E55-B64956F0E243}" type="pres">
      <dgm:prSet presAssocID="{6C38526C-ED6D-403A-9F5C-ACDA71F24DF2}" presName="spaceRect" presStyleCnt="0"/>
      <dgm:spPr/>
    </dgm:pt>
    <dgm:pt modelId="{B66B06A7-F621-4C9E-8ECC-8079FD44C020}" type="pres">
      <dgm:prSet presAssocID="{6C38526C-ED6D-403A-9F5C-ACDA71F24DF2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1FAB976A-4EAE-447D-A81A-FFE7C551B2D5}" type="presOf" srcId="{3BD0E5C2-B173-4386-BC4E-80F36A113AD4}" destId="{3FCE1FA6-FD2A-4EB8-A816-1E530906294C}" srcOrd="0" destOrd="0" presId="urn:microsoft.com/office/officeart/2018/2/layout/IconVerticalSolidList"/>
    <dgm:cxn modelId="{436C506E-6460-4758-958C-268544693566}" type="presOf" srcId="{6C38526C-ED6D-403A-9F5C-ACDA71F24DF2}" destId="{B66B06A7-F621-4C9E-8ECC-8079FD44C020}" srcOrd="0" destOrd="0" presId="urn:microsoft.com/office/officeart/2018/2/layout/IconVerticalSolidList"/>
    <dgm:cxn modelId="{5CCB4384-5BB9-4B5F-BA67-8D01192FB24A}" srcId="{F127EC7A-8060-4845-BEF3-29EBF6411216}" destId="{2D0A81DE-4651-42AD-9EDE-FF04B4A8FA23}" srcOrd="2" destOrd="0" parTransId="{85B584AF-12C7-422F-8250-34442649EF17}" sibTransId="{1F5C61A4-E674-4985-9510-48CC67C739ED}"/>
    <dgm:cxn modelId="{EA111E92-99D3-4EE8-B4E3-1542D1563082}" type="presOf" srcId="{BE7C8839-B909-4668-AB91-125EF2632DF7}" destId="{4C1BF8CF-34BF-434D-AA51-B746018C169E}" srcOrd="0" destOrd="0" presId="urn:microsoft.com/office/officeart/2018/2/layout/IconVerticalSolidList"/>
    <dgm:cxn modelId="{8657B69A-D453-488F-8F2B-EBE94D012212}" srcId="{F127EC7A-8060-4845-BEF3-29EBF6411216}" destId="{BE7C8839-B909-4668-AB91-125EF2632DF7}" srcOrd="0" destOrd="0" parTransId="{10B5F9DD-5D2B-4C4B-B303-D311D6F1D859}" sibTransId="{7DE2835F-D2C2-4AAD-BDDB-226C4FA80433}"/>
    <dgm:cxn modelId="{A1957DC3-CDEE-4F88-9762-B7EBDAF55E70}" type="presOf" srcId="{F127EC7A-8060-4845-BEF3-29EBF6411216}" destId="{4D077A29-A0CB-4D83-B5A9-B11E58DB668C}" srcOrd="0" destOrd="0" presId="urn:microsoft.com/office/officeart/2018/2/layout/IconVerticalSolidList"/>
    <dgm:cxn modelId="{EB0CFCE1-D9FD-47F8-8E8F-27FC22423213}" srcId="{F127EC7A-8060-4845-BEF3-29EBF6411216}" destId="{3BD0E5C2-B173-4386-BC4E-80F36A113AD4}" srcOrd="1" destOrd="0" parTransId="{80375EE0-E6D2-4CA7-A1AB-25EEC2E6E39A}" sibTransId="{05875F1C-6213-466A-91F5-0047F8D7B6FF}"/>
    <dgm:cxn modelId="{FA819EEF-C260-483D-BF29-A21B73288345}" type="presOf" srcId="{2D0A81DE-4651-42AD-9EDE-FF04B4A8FA23}" destId="{FA4FCDCB-FAAB-43CA-B4A7-1B353E72CE37}" srcOrd="0" destOrd="0" presId="urn:microsoft.com/office/officeart/2018/2/layout/IconVerticalSolidList"/>
    <dgm:cxn modelId="{4F5CDAFF-D4A8-443A-BC43-B3F86D230A0C}" srcId="{F127EC7A-8060-4845-BEF3-29EBF6411216}" destId="{6C38526C-ED6D-403A-9F5C-ACDA71F24DF2}" srcOrd="3" destOrd="0" parTransId="{5882C391-DA1F-416F-903C-EA21461DE06E}" sibTransId="{573B0BEE-F691-4646-BF78-4955964C725D}"/>
    <dgm:cxn modelId="{DA0404A3-6A04-4B92-97FD-5CE0A75D80EC}" type="presParOf" srcId="{4D077A29-A0CB-4D83-B5A9-B11E58DB668C}" destId="{5E778A13-6F42-483D-A8A5-733BC6F1BF0F}" srcOrd="0" destOrd="0" presId="urn:microsoft.com/office/officeart/2018/2/layout/IconVerticalSolidList"/>
    <dgm:cxn modelId="{FD00445E-015A-4306-AE02-3BEF31E4FB93}" type="presParOf" srcId="{5E778A13-6F42-483D-A8A5-733BC6F1BF0F}" destId="{11EE82E0-4288-4C3C-9C65-87E00FC53779}" srcOrd="0" destOrd="0" presId="urn:microsoft.com/office/officeart/2018/2/layout/IconVerticalSolidList"/>
    <dgm:cxn modelId="{4141217F-6D68-4E32-8BBD-39259574343A}" type="presParOf" srcId="{5E778A13-6F42-483D-A8A5-733BC6F1BF0F}" destId="{0713FBA0-68C9-4D48-8C52-6D5A1B807950}" srcOrd="1" destOrd="0" presId="urn:microsoft.com/office/officeart/2018/2/layout/IconVerticalSolidList"/>
    <dgm:cxn modelId="{6786086B-1AD8-4EE7-A890-5AADC2E5F698}" type="presParOf" srcId="{5E778A13-6F42-483D-A8A5-733BC6F1BF0F}" destId="{242660EF-9DF4-4671-888D-ABADE1CCBBCD}" srcOrd="2" destOrd="0" presId="urn:microsoft.com/office/officeart/2018/2/layout/IconVerticalSolidList"/>
    <dgm:cxn modelId="{F903DF6C-E9FE-4605-B621-7264F4119505}" type="presParOf" srcId="{5E778A13-6F42-483D-A8A5-733BC6F1BF0F}" destId="{4C1BF8CF-34BF-434D-AA51-B746018C169E}" srcOrd="3" destOrd="0" presId="urn:microsoft.com/office/officeart/2018/2/layout/IconVerticalSolidList"/>
    <dgm:cxn modelId="{54D1F4EE-AC83-4A96-907E-D3D7A1FF1805}" type="presParOf" srcId="{4D077A29-A0CB-4D83-B5A9-B11E58DB668C}" destId="{A29F843E-5701-4472-A39F-21EA08BE623F}" srcOrd="1" destOrd="0" presId="urn:microsoft.com/office/officeart/2018/2/layout/IconVerticalSolidList"/>
    <dgm:cxn modelId="{C36E5FC3-A981-4385-8E08-48AF1FB1CB46}" type="presParOf" srcId="{4D077A29-A0CB-4D83-B5A9-B11E58DB668C}" destId="{C30A9D09-4081-4132-8387-B080BD8B9B70}" srcOrd="2" destOrd="0" presId="urn:microsoft.com/office/officeart/2018/2/layout/IconVerticalSolidList"/>
    <dgm:cxn modelId="{F36F355C-9284-476E-B21F-33F22EA6B30F}" type="presParOf" srcId="{C30A9D09-4081-4132-8387-B080BD8B9B70}" destId="{2E4C980B-1A15-43C7-8F5D-409AF90C9F32}" srcOrd="0" destOrd="0" presId="urn:microsoft.com/office/officeart/2018/2/layout/IconVerticalSolidList"/>
    <dgm:cxn modelId="{40AD1B08-43BF-42CA-96C9-5D607970B7F2}" type="presParOf" srcId="{C30A9D09-4081-4132-8387-B080BD8B9B70}" destId="{F5A3C042-A8B7-4E0D-BD28-34E62DB16DF5}" srcOrd="1" destOrd="0" presId="urn:microsoft.com/office/officeart/2018/2/layout/IconVerticalSolidList"/>
    <dgm:cxn modelId="{499B468D-ECD3-4F36-B98F-88CC2EEBA708}" type="presParOf" srcId="{C30A9D09-4081-4132-8387-B080BD8B9B70}" destId="{FF7C2145-94C7-4EDD-B78A-822EDD6E1B40}" srcOrd="2" destOrd="0" presId="urn:microsoft.com/office/officeart/2018/2/layout/IconVerticalSolidList"/>
    <dgm:cxn modelId="{4A3879C1-6FF5-4DD3-87E3-AAD7579695EB}" type="presParOf" srcId="{C30A9D09-4081-4132-8387-B080BD8B9B70}" destId="{3FCE1FA6-FD2A-4EB8-A816-1E530906294C}" srcOrd="3" destOrd="0" presId="urn:microsoft.com/office/officeart/2018/2/layout/IconVerticalSolidList"/>
    <dgm:cxn modelId="{28B0E427-D5B4-42FB-809E-7F72DA058180}" type="presParOf" srcId="{4D077A29-A0CB-4D83-B5A9-B11E58DB668C}" destId="{A3244228-F3F7-4DB9-9A79-AB168D736549}" srcOrd="3" destOrd="0" presId="urn:microsoft.com/office/officeart/2018/2/layout/IconVerticalSolidList"/>
    <dgm:cxn modelId="{82E9B505-D4A7-4C16-A033-5282C9DCC8CE}" type="presParOf" srcId="{4D077A29-A0CB-4D83-B5A9-B11E58DB668C}" destId="{DA55359E-415B-4E1E-B3FC-6F9677675DA2}" srcOrd="4" destOrd="0" presId="urn:microsoft.com/office/officeart/2018/2/layout/IconVerticalSolidList"/>
    <dgm:cxn modelId="{D05BEC89-7BA6-4B32-82C5-C3FDF9BC97E0}" type="presParOf" srcId="{DA55359E-415B-4E1E-B3FC-6F9677675DA2}" destId="{19C57FF0-553F-4049-B67C-0743A2D3E409}" srcOrd="0" destOrd="0" presId="urn:microsoft.com/office/officeart/2018/2/layout/IconVerticalSolidList"/>
    <dgm:cxn modelId="{725A4897-53DE-4972-B4A4-29C70D604FD2}" type="presParOf" srcId="{DA55359E-415B-4E1E-B3FC-6F9677675DA2}" destId="{7CDF8681-7AB6-435A-BE05-F9E0CCDA9E1D}" srcOrd="1" destOrd="0" presId="urn:microsoft.com/office/officeart/2018/2/layout/IconVerticalSolidList"/>
    <dgm:cxn modelId="{22C5ADBC-D4E3-449F-B8E5-59966DD72606}" type="presParOf" srcId="{DA55359E-415B-4E1E-B3FC-6F9677675DA2}" destId="{03B687DE-3049-4B5E-BB29-4BF8F65A6DF6}" srcOrd="2" destOrd="0" presId="urn:microsoft.com/office/officeart/2018/2/layout/IconVerticalSolidList"/>
    <dgm:cxn modelId="{80030A11-3C62-44BA-B1D8-8242089704DC}" type="presParOf" srcId="{DA55359E-415B-4E1E-B3FC-6F9677675DA2}" destId="{FA4FCDCB-FAAB-43CA-B4A7-1B353E72CE37}" srcOrd="3" destOrd="0" presId="urn:microsoft.com/office/officeart/2018/2/layout/IconVerticalSolidList"/>
    <dgm:cxn modelId="{5462DABC-417F-4D78-9A75-2D9D2DD9C5EC}" type="presParOf" srcId="{4D077A29-A0CB-4D83-B5A9-B11E58DB668C}" destId="{BB10AB63-B800-44C6-8230-9AB4BF2E692D}" srcOrd="5" destOrd="0" presId="urn:microsoft.com/office/officeart/2018/2/layout/IconVerticalSolidList"/>
    <dgm:cxn modelId="{B6F059C4-578F-4CD7-B712-A5E05F24500B}" type="presParOf" srcId="{4D077A29-A0CB-4D83-B5A9-B11E58DB668C}" destId="{1D1BEF9B-889A-4A96-827E-2C20829C293B}" srcOrd="6" destOrd="0" presId="urn:microsoft.com/office/officeart/2018/2/layout/IconVerticalSolidList"/>
    <dgm:cxn modelId="{06B7EF14-B766-4C62-A4B6-055006779C86}" type="presParOf" srcId="{1D1BEF9B-889A-4A96-827E-2C20829C293B}" destId="{A71B366E-68FC-4592-B2E1-6BDF753D8B24}" srcOrd="0" destOrd="0" presId="urn:microsoft.com/office/officeart/2018/2/layout/IconVerticalSolidList"/>
    <dgm:cxn modelId="{3FE67022-529F-4771-9221-044E45A0EA63}" type="presParOf" srcId="{1D1BEF9B-889A-4A96-827E-2C20829C293B}" destId="{DC1B4135-2212-4289-AAFD-FA47054D51A4}" srcOrd="1" destOrd="0" presId="urn:microsoft.com/office/officeart/2018/2/layout/IconVerticalSolidList"/>
    <dgm:cxn modelId="{AA43F98B-A0CA-471D-8EF9-78AE9983A55A}" type="presParOf" srcId="{1D1BEF9B-889A-4A96-827E-2C20829C293B}" destId="{E03A929E-7260-472F-8E55-B64956F0E243}" srcOrd="2" destOrd="0" presId="urn:microsoft.com/office/officeart/2018/2/layout/IconVerticalSolidList"/>
    <dgm:cxn modelId="{7472F6B9-B992-459A-820B-71C3B154A777}" type="presParOf" srcId="{1D1BEF9B-889A-4A96-827E-2C20829C293B}" destId="{B66B06A7-F621-4C9E-8ECC-8079FD44C02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DFD3710-2E26-4293-A106-663C8919518F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78DCBA6-7EFA-4599-8D25-8D9D890DE148}">
      <dgm:prSet/>
      <dgm:spPr/>
      <dgm:t>
        <a:bodyPr/>
        <a:lstStyle/>
        <a:p>
          <a:r>
            <a:rPr lang="en-ZW" b="1"/>
            <a:t>Road Condition Database in the Cloud</a:t>
          </a:r>
          <a:endParaRPr lang="en-US"/>
        </a:p>
      </dgm:t>
    </dgm:pt>
    <dgm:pt modelId="{2E689617-9CE5-4E73-B933-DC7AE0B6F437}" type="parTrans" cxnId="{D7D8511B-F545-422E-B598-186614FA35A9}">
      <dgm:prSet/>
      <dgm:spPr/>
      <dgm:t>
        <a:bodyPr/>
        <a:lstStyle/>
        <a:p>
          <a:endParaRPr lang="en-US"/>
        </a:p>
      </dgm:t>
    </dgm:pt>
    <dgm:pt modelId="{B09283C5-4BB7-4980-BEC6-0A50BB393801}" type="sibTrans" cxnId="{D7D8511B-F545-422E-B598-186614FA35A9}">
      <dgm:prSet/>
      <dgm:spPr/>
      <dgm:t>
        <a:bodyPr/>
        <a:lstStyle/>
        <a:p>
          <a:endParaRPr lang="en-US"/>
        </a:p>
      </dgm:t>
    </dgm:pt>
    <dgm:pt modelId="{930FE142-D728-4705-84CD-F5A5B2C7AB95}">
      <dgm:prSet/>
      <dgm:spPr/>
      <dgm:t>
        <a:bodyPr/>
        <a:lstStyle/>
        <a:p>
          <a:r>
            <a:rPr lang="en-ZW"/>
            <a:t>Centralized storage of inspection data, sensor readings, and traffic patterns.</a:t>
          </a:r>
          <a:endParaRPr lang="en-US"/>
        </a:p>
      </dgm:t>
    </dgm:pt>
    <dgm:pt modelId="{0277EE27-DC79-47A1-AD0D-DB40D47FCA77}" type="parTrans" cxnId="{D6247932-99CA-4AB5-AA3B-605743D92A0C}">
      <dgm:prSet/>
      <dgm:spPr/>
      <dgm:t>
        <a:bodyPr/>
        <a:lstStyle/>
        <a:p>
          <a:endParaRPr lang="en-US"/>
        </a:p>
      </dgm:t>
    </dgm:pt>
    <dgm:pt modelId="{47E5D5C6-9AF8-4BF3-BA66-E0A14BFC7784}" type="sibTrans" cxnId="{D6247932-99CA-4AB5-AA3B-605743D92A0C}">
      <dgm:prSet/>
      <dgm:spPr/>
      <dgm:t>
        <a:bodyPr/>
        <a:lstStyle/>
        <a:p>
          <a:endParaRPr lang="en-US"/>
        </a:p>
      </dgm:t>
    </dgm:pt>
    <dgm:pt modelId="{64E80687-2EF1-4AF3-8881-E49C11F69B0D}">
      <dgm:prSet/>
      <dgm:spPr/>
      <dgm:t>
        <a:bodyPr/>
        <a:lstStyle/>
        <a:p>
          <a:r>
            <a:rPr lang="en-ZW"/>
            <a:t>Accessible to all road authorities for planning and monitoring.</a:t>
          </a:r>
          <a:endParaRPr lang="en-US"/>
        </a:p>
      </dgm:t>
    </dgm:pt>
    <dgm:pt modelId="{DF4AD2C1-AE4B-44A7-BDDE-B84080810CCC}" type="parTrans" cxnId="{05848B98-A142-40FC-91D2-C94B89F686B5}">
      <dgm:prSet/>
      <dgm:spPr/>
      <dgm:t>
        <a:bodyPr/>
        <a:lstStyle/>
        <a:p>
          <a:endParaRPr lang="en-US"/>
        </a:p>
      </dgm:t>
    </dgm:pt>
    <dgm:pt modelId="{FF19C964-068A-4D4E-A795-01213B9EA10A}" type="sibTrans" cxnId="{05848B98-A142-40FC-91D2-C94B89F686B5}">
      <dgm:prSet/>
      <dgm:spPr/>
      <dgm:t>
        <a:bodyPr/>
        <a:lstStyle/>
        <a:p>
          <a:endParaRPr lang="en-US"/>
        </a:p>
      </dgm:t>
    </dgm:pt>
    <dgm:pt modelId="{DFA46B8D-E52F-4C19-94A7-3BB96527B77F}">
      <dgm:prSet/>
      <dgm:spPr/>
      <dgm:t>
        <a:bodyPr/>
        <a:lstStyle/>
        <a:p>
          <a:r>
            <a:rPr lang="en-ZW" b="1"/>
            <a:t>AI-Powered Predictive Maintenance</a:t>
          </a:r>
          <a:endParaRPr lang="en-US"/>
        </a:p>
      </dgm:t>
    </dgm:pt>
    <dgm:pt modelId="{3AC36CCD-E2DB-433B-9647-7A7605CBDBEC}" type="parTrans" cxnId="{B7532773-48B0-48B9-92AA-5C1078AB6991}">
      <dgm:prSet/>
      <dgm:spPr/>
      <dgm:t>
        <a:bodyPr/>
        <a:lstStyle/>
        <a:p>
          <a:endParaRPr lang="en-US"/>
        </a:p>
      </dgm:t>
    </dgm:pt>
    <dgm:pt modelId="{1B33D350-04A7-4218-8ADC-3C622163F06E}" type="sibTrans" cxnId="{B7532773-48B0-48B9-92AA-5C1078AB6991}">
      <dgm:prSet/>
      <dgm:spPr/>
      <dgm:t>
        <a:bodyPr/>
        <a:lstStyle/>
        <a:p>
          <a:endParaRPr lang="en-US"/>
        </a:p>
      </dgm:t>
    </dgm:pt>
    <dgm:pt modelId="{5A9CE6D4-B1DE-4623-AF50-7BF279F48F25}">
      <dgm:prSet/>
      <dgm:spPr/>
      <dgm:t>
        <a:bodyPr/>
        <a:lstStyle/>
        <a:p>
          <a:r>
            <a:rPr lang="en-ZW"/>
            <a:t>Algorithms detect hairline cracks and forecast deterioration.</a:t>
          </a:r>
          <a:endParaRPr lang="en-US"/>
        </a:p>
      </dgm:t>
    </dgm:pt>
    <dgm:pt modelId="{44E6E590-1C5D-47DC-9BF2-65A00B09F432}" type="parTrans" cxnId="{CB8FB9C8-3307-41EF-8968-C4DC5507582D}">
      <dgm:prSet/>
      <dgm:spPr/>
      <dgm:t>
        <a:bodyPr/>
        <a:lstStyle/>
        <a:p>
          <a:endParaRPr lang="en-US"/>
        </a:p>
      </dgm:t>
    </dgm:pt>
    <dgm:pt modelId="{D4EA2E3B-2AB9-4EA5-A334-209D6AC6FF99}" type="sibTrans" cxnId="{CB8FB9C8-3307-41EF-8968-C4DC5507582D}">
      <dgm:prSet/>
      <dgm:spPr/>
      <dgm:t>
        <a:bodyPr/>
        <a:lstStyle/>
        <a:p>
          <a:endParaRPr lang="en-US"/>
        </a:p>
      </dgm:t>
    </dgm:pt>
    <dgm:pt modelId="{E7E29191-D87A-4D76-A325-06E5DCD0FB4F}">
      <dgm:prSet/>
      <dgm:spPr/>
      <dgm:t>
        <a:bodyPr/>
        <a:lstStyle/>
        <a:p>
          <a:r>
            <a:rPr lang="en-ZW"/>
            <a:t>Prevents potholes and structural failures before they occur.</a:t>
          </a:r>
          <a:endParaRPr lang="en-US"/>
        </a:p>
      </dgm:t>
    </dgm:pt>
    <dgm:pt modelId="{4F3F77B4-85A9-44EA-AAC5-9CCAC88C9D39}" type="parTrans" cxnId="{2EBBD291-44F8-414A-9C57-7596AEC0FBAA}">
      <dgm:prSet/>
      <dgm:spPr/>
      <dgm:t>
        <a:bodyPr/>
        <a:lstStyle/>
        <a:p>
          <a:endParaRPr lang="en-US"/>
        </a:p>
      </dgm:t>
    </dgm:pt>
    <dgm:pt modelId="{B134D442-88D1-48E2-B4C2-7B61BF391935}" type="sibTrans" cxnId="{2EBBD291-44F8-414A-9C57-7596AEC0FBAA}">
      <dgm:prSet/>
      <dgm:spPr/>
      <dgm:t>
        <a:bodyPr/>
        <a:lstStyle/>
        <a:p>
          <a:endParaRPr lang="en-US"/>
        </a:p>
      </dgm:t>
    </dgm:pt>
    <dgm:pt modelId="{DC3226A1-1807-4014-8F5D-21723BA9D5A3}">
      <dgm:prSet/>
      <dgm:spPr/>
      <dgm:t>
        <a:bodyPr/>
        <a:lstStyle/>
        <a:p>
          <a:r>
            <a:rPr lang="en-ZW" b="1"/>
            <a:t>Digital Lengthman Concept</a:t>
          </a:r>
          <a:endParaRPr lang="en-US"/>
        </a:p>
      </dgm:t>
    </dgm:pt>
    <dgm:pt modelId="{5DED7DB4-890F-4D9F-9DC1-D57E84281631}" type="parTrans" cxnId="{D4D51855-74EF-4668-BCC1-A4142325EEC3}">
      <dgm:prSet/>
      <dgm:spPr/>
      <dgm:t>
        <a:bodyPr/>
        <a:lstStyle/>
        <a:p>
          <a:endParaRPr lang="en-US"/>
        </a:p>
      </dgm:t>
    </dgm:pt>
    <dgm:pt modelId="{B5AFA6D0-9E59-4532-95E3-BDF7DB31D79C}" type="sibTrans" cxnId="{D4D51855-74EF-4668-BCC1-A4142325EEC3}">
      <dgm:prSet/>
      <dgm:spPr/>
      <dgm:t>
        <a:bodyPr/>
        <a:lstStyle/>
        <a:p>
          <a:endParaRPr lang="en-US"/>
        </a:p>
      </dgm:t>
    </dgm:pt>
    <dgm:pt modelId="{0133726E-8B92-43A0-814D-0F4A7BA2C8FD}">
      <dgm:prSet/>
      <dgm:spPr/>
      <dgm:t>
        <a:bodyPr/>
        <a:lstStyle/>
        <a:p>
          <a:r>
            <a:rPr lang="en-ZW"/>
            <a:t>Replacing the physical inspector with AI-driven monitoring.</a:t>
          </a:r>
          <a:endParaRPr lang="en-US"/>
        </a:p>
      </dgm:t>
    </dgm:pt>
    <dgm:pt modelId="{15307BE5-C9DA-4CC9-98D1-CBDA1C4B0BF6}" type="parTrans" cxnId="{B896BE1A-0F27-4A85-B9B4-B8B2F9908B59}">
      <dgm:prSet/>
      <dgm:spPr/>
      <dgm:t>
        <a:bodyPr/>
        <a:lstStyle/>
        <a:p>
          <a:endParaRPr lang="en-US"/>
        </a:p>
      </dgm:t>
    </dgm:pt>
    <dgm:pt modelId="{3570FE7F-049D-47E6-94E9-82DD3F6A9100}" type="sibTrans" cxnId="{B896BE1A-0F27-4A85-B9B4-B8B2F9908B59}">
      <dgm:prSet/>
      <dgm:spPr/>
      <dgm:t>
        <a:bodyPr/>
        <a:lstStyle/>
        <a:p>
          <a:endParaRPr lang="en-US"/>
        </a:p>
      </dgm:t>
    </dgm:pt>
    <dgm:pt modelId="{88A9FD2B-75A5-4A72-9510-7D0E74964829}">
      <dgm:prSet/>
      <dgm:spPr/>
      <dgm:t>
        <a:bodyPr/>
        <a:lstStyle/>
        <a:p>
          <a:r>
            <a:rPr lang="en-ZW"/>
            <a:t>Drones, sensors, and machine vision continuously scan every centimeter of road.</a:t>
          </a:r>
          <a:endParaRPr lang="en-US"/>
        </a:p>
      </dgm:t>
    </dgm:pt>
    <dgm:pt modelId="{CED49CCF-D7BA-4695-BA29-F6AECCBA6014}" type="parTrans" cxnId="{FB314418-C2AE-4F61-8500-CF15D484CAFD}">
      <dgm:prSet/>
      <dgm:spPr/>
      <dgm:t>
        <a:bodyPr/>
        <a:lstStyle/>
        <a:p>
          <a:endParaRPr lang="en-US"/>
        </a:p>
      </dgm:t>
    </dgm:pt>
    <dgm:pt modelId="{9C700E44-F023-4EA6-9A74-BCCA2DECF1A2}" type="sibTrans" cxnId="{FB314418-C2AE-4F61-8500-CF15D484CAFD}">
      <dgm:prSet/>
      <dgm:spPr/>
      <dgm:t>
        <a:bodyPr/>
        <a:lstStyle/>
        <a:p>
          <a:endParaRPr lang="en-US"/>
        </a:p>
      </dgm:t>
    </dgm:pt>
    <dgm:pt modelId="{28584800-ACCB-4855-9C51-EAA2A80FB52F}">
      <dgm:prSet/>
      <dgm:spPr/>
      <dgm:t>
        <a:bodyPr/>
        <a:lstStyle/>
        <a:p>
          <a:r>
            <a:rPr lang="en-ZW" b="1"/>
            <a:t>Traffic Count &amp; Analytics</a:t>
          </a:r>
          <a:endParaRPr lang="en-US"/>
        </a:p>
      </dgm:t>
    </dgm:pt>
    <dgm:pt modelId="{C3FDBB38-8875-4460-950B-A3CADC51CAF8}" type="parTrans" cxnId="{57544D89-28B0-4B38-8383-7CCEB6578402}">
      <dgm:prSet/>
      <dgm:spPr/>
      <dgm:t>
        <a:bodyPr/>
        <a:lstStyle/>
        <a:p>
          <a:endParaRPr lang="en-US"/>
        </a:p>
      </dgm:t>
    </dgm:pt>
    <dgm:pt modelId="{A869A966-3A63-4EF7-A57E-DE4CF276CF9F}" type="sibTrans" cxnId="{57544D89-28B0-4B38-8383-7CCEB6578402}">
      <dgm:prSet/>
      <dgm:spPr/>
      <dgm:t>
        <a:bodyPr/>
        <a:lstStyle/>
        <a:p>
          <a:endParaRPr lang="en-US"/>
        </a:p>
      </dgm:t>
    </dgm:pt>
    <dgm:pt modelId="{90AF5DF9-B156-4AFE-ACBC-FE5F402DAFAA}">
      <dgm:prSet/>
      <dgm:spPr/>
      <dgm:t>
        <a:bodyPr/>
        <a:lstStyle/>
        <a:p>
          <a:r>
            <a:rPr lang="en-ZW"/>
            <a:t>AI tracks vehicle volumes to optimize toll collection.</a:t>
          </a:r>
          <a:endParaRPr lang="en-US"/>
        </a:p>
      </dgm:t>
    </dgm:pt>
    <dgm:pt modelId="{5E7CED92-1390-4997-A332-93791BF1F4A8}" type="parTrans" cxnId="{5C154273-D624-4C7D-B03E-FBE8FA2E35ED}">
      <dgm:prSet/>
      <dgm:spPr/>
      <dgm:t>
        <a:bodyPr/>
        <a:lstStyle/>
        <a:p>
          <a:endParaRPr lang="en-US"/>
        </a:p>
      </dgm:t>
    </dgm:pt>
    <dgm:pt modelId="{EE3375B0-DEB2-4726-9DCA-BB398ADC58FC}" type="sibTrans" cxnId="{5C154273-D624-4C7D-B03E-FBE8FA2E35ED}">
      <dgm:prSet/>
      <dgm:spPr/>
      <dgm:t>
        <a:bodyPr/>
        <a:lstStyle/>
        <a:p>
          <a:endParaRPr lang="en-US"/>
        </a:p>
      </dgm:t>
    </dgm:pt>
    <dgm:pt modelId="{90201602-4149-4936-B9B5-FC4A6C086F75}">
      <dgm:prSet/>
      <dgm:spPr/>
      <dgm:t>
        <a:bodyPr/>
        <a:lstStyle/>
        <a:p>
          <a:r>
            <a:rPr lang="en-ZW"/>
            <a:t>Maximizes revenue streams and ensures fair allocation of funds.</a:t>
          </a:r>
          <a:endParaRPr lang="en-US"/>
        </a:p>
      </dgm:t>
    </dgm:pt>
    <dgm:pt modelId="{9EAD5530-3B93-4BC8-A03C-B17E1A45330F}" type="parTrans" cxnId="{4331A0A9-EBC9-4215-BEE4-DAC16F9A8D33}">
      <dgm:prSet/>
      <dgm:spPr/>
      <dgm:t>
        <a:bodyPr/>
        <a:lstStyle/>
        <a:p>
          <a:endParaRPr lang="en-US"/>
        </a:p>
      </dgm:t>
    </dgm:pt>
    <dgm:pt modelId="{9A9C1F4D-8F51-40A7-BE4F-0C65078F1218}" type="sibTrans" cxnId="{4331A0A9-EBC9-4215-BEE4-DAC16F9A8D33}">
      <dgm:prSet/>
      <dgm:spPr/>
      <dgm:t>
        <a:bodyPr/>
        <a:lstStyle/>
        <a:p>
          <a:endParaRPr lang="en-US"/>
        </a:p>
      </dgm:t>
    </dgm:pt>
    <dgm:pt modelId="{1B802144-EF2D-404F-84CD-4DEB63376637}">
      <dgm:prSet/>
      <dgm:spPr/>
      <dgm:t>
        <a:bodyPr/>
        <a:lstStyle/>
        <a:p>
          <a:r>
            <a:rPr lang="en-ZW" b="1"/>
            <a:t>Investor Confidence</a:t>
          </a:r>
          <a:endParaRPr lang="en-US"/>
        </a:p>
      </dgm:t>
    </dgm:pt>
    <dgm:pt modelId="{CD6364C4-A52E-4B54-8FAE-AE83F93BC2EE}" type="parTrans" cxnId="{E5A573A5-C582-4F37-831A-7E16E4C15C91}">
      <dgm:prSet/>
      <dgm:spPr/>
      <dgm:t>
        <a:bodyPr/>
        <a:lstStyle/>
        <a:p>
          <a:endParaRPr lang="en-US"/>
        </a:p>
      </dgm:t>
    </dgm:pt>
    <dgm:pt modelId="{D8CA302C-94C6-4D10-A28F-2BF17B4B80A7}" type="sibTrans" cxnId="{E5A573A5-C582-4F37-831A-7E16E4C15C91}">
      <dgm:prSet/>
      <dgm:spPr/>
      <dgm:t>
        <a:bodyPr/>
        <a:lstStyle/>
        <a:p>
          <a:endParaRPr lang="en-US"/>
        </a:p>
      </dgm:t>
    </dgm:pt>
    <dgm:pt modelId="{38463482-93A4-4AFB-9721-014574BDEFF5}">
      <dgm:prSet/>
      <dgm:spPr/>
      <dgm:t>
        <a:bodyPr/>
        <a:lstStyle/>
        <a:p>
          <a:r>
            <a:rPr lang="en-ZW"/>
            <a:t>Transparent, data-driven maintenance system attracts private investment.</a:t>
          </a:r>
          <a:endParaRPr lang="en-US"/>
        </a:p>
      </dgm:t>
    </dgm:pt>
    <dgm:pt modelId="{87180415-4F40-48F5-8F6A-939CB241E2FA}" type="parTrans" cxnId="{67D0538F-CE2F-4EB3-840B-D2BD0ECF229A}">
      <dgm:prSet/>
      <dgm:spPr/>
      <dgm:t>
        <a:bodyPr/>
        <a:lstStyle/>
        <a:p>
          <a:endParaRPr lang="en-US"/>
        </a:p>
      </dgm:t>
    </dgm:pt>
    <dgm:pt modelId="{C3EA8467-BDD3-4EA0-B8FB-0F0EB3B96F87}" type="sibTrans" cxnId="{67D0538F-CE2F-4EB3-840B-D2BD0ECF229A}">
      <dgm:prSet/>
      <dgm:spPr/>
      <dgm:t>
        <a:bodyPr/>
        <a:lstStyle/>
        <a:p>
          <a:endParaRPr lang="en-US"/>
        </a:p>
      </dgm:t>
    </dgm:pt>
    <dgm:pt modelId="{BF962153-7E91-441B-A8F2-41E773606FC0}">
      <dgm:prSet/>
      <dgm:spPr/>
      <dgm:t>
        <a:bodyPr/>
        <a:lstStyle/>
        <a:p>
          <a:r>
            <a:rPr lang="en-ZW"/>
            <a:t>Demonstrates sustainability and accountability in infrastructure management.</a:t>
          </a:r>
          <a:endParaRPr lang="en-US"/>
        </a:p>
      </dgm:t>
    </dgm:pt>
    <dgm:pt modelId="{3A8F0AFA-A6AD-4A34-AF5D-53C5162A1312}" type="parTrans" cxnId="{7D8AAE02-27D0-4A47-A9CA-E2665BEF8A27}">
      <dgm:prSet/>
      <dgm:spPr/>
      <dgm:t>
        <a:bodyPr/>
        <a:lstStyle/>
        <a:p>
          <a:endParaRPr lang="en-US"/>
        </a:p>
      </dgm:t>
    </dgm:pt>
    <dgm:pt modelId="{1831A4FD-78F7-4921-AA74-AC1C4EDB4F8C}" type="sibTrans" cxnId="{7D8AAE02-27D0-4A47-A9CA-E2665BEF8A27}">
      <dgm:prSet/>
      <dgm:spPr/>
      <dgm:t>
        <a:bodyPr/>
        <a:lstStyle/>
        <a:p>
          <a:endParaRPr lang="en-US"/>
        </a:p>
      </dgm:t>
    </dgm:pt>
    <dgm:pt modelId="{1CC59EC1-21C0-40C7-9218-4E0F876C04B0}" type="pres">
      <dgm:prSet presAssocID="{5DFD3710-2E26-4293-A106-663C8919518F}" presName="Name0" presStyleCnt="0">
        <dgm:presLayoutVars>
          <dgm:dir/>
          <dgm:animLvl val="lvl"/>
          <dgm:resizeHandles val="exact"/>
        </dgm:presLayoutVars>
      </dgm:prSet>
      <dgm:spPr/>
    </dgm:pt>
    <dgm:pt modelId="{F691658B-21E0-4AEA-B387-389FF97F6345}" type="pres">
      <dgm:prSet presAssocID="{F78DCBA6-7EFA-4599-8D25-8D9D890DE148}" presName="linNode" presStyleCnt="0"/>
      <dgm:spPr/>
    </dgm:pt>
    <dgm:pt modelId="{28436168-430E-44F5-9583-1D3480EE38CB}" type="pres">
      <dgm:prSet presAssocID="{F78DCBA6-7EFA-4599-8D25-8D9D890DE148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D9524D45-019D-4EE6-A590-FB37155CA4D5}" type="pres">
      <dgm:prSet presAssocID="{F78DCBA6-7EFA-4599-8D25-8D9D890DE148}" presName="descendantText" presStyleLbl="alignAccFollowNode1" presStyleIdx="0" presStyleCnt="5">
        <dgm:presLayoutVars>
          <dgm:bulletEnabled val="1"/>
        </dgm:presLayoutVars>
      </dgm:prSet>
      <dgm:spPr/>
    </dgm:pt>
    <dgm:pt modelId="{DCE463D2-F77E-44FE-8CDA-1CD8BD3CDD49}" type="pres">
      <dgm:prSet presAssocID="{B09283C5-4BB7-4980-BEC6-0A50BB393801}" presName="sp" presStyleCnt="0"/>
      <dgm:spPr/>
    </dgm:pt>
    <dgm:pt modelId="{3D5EA012-7BD3-414D-8474-67E8BA741B0B}" type="pres">
      <dgm:prSet presAssocID="{DFA46B8D-E52F-4C19-94A7-3BB96527B77F}" presName="linNode" presStyleCnt="0"/>
      <dgm:spPr/>
    </dgm:pt>
    <dgm:pt modelId="{1CE8ADF7-788D-44D7-8A56-10314F08276F}" type="pres">
      <dgm:prSet presAssocID="{DFA46B8D-E52F-4C19-94A7-3BB96527B77F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EEC330F3-3C6B-480C-BDA6-BE70BF7E7C0A}" type="pres">
      <dgm:prSet presAssocID="{DFA46B8D-E52F-4C19-94A7-3BB96527B77F}" presName="descendantText" presStyleLbl="alignAccFollowNode1" presStyleIdx="1" presStyleCnt="5">
        <dgm:presLayoutVars>
          <dgm:bulletEnabled val="1"/>
        </dgm:presLayoutVars>
      </dgm:prSet>
      <dgm:spPr/>
    </dgm:pt>
    <dgm:pt modelId="{22564E26-7B80-43B3-8622-7F339A2EC5CF}" type="pres">
      <dgm:prSet presAssocID="{1B33D350-04A7-4218-8ADC-3C622163F06E}" presName="sp" presStyleCnt="0"/>
      <dgm:spPr/>
    </dgm:pt>
    <dgm:pt modelId="{983B6F52-8058-4A9E-8830-E46E957F05A7}" type="pres">
      <dgm:prSet presAssocID="{DC3226A1-1807-4014-8F5D-21723BA9D5A3}" presName="linNode" presStyleCnt="0"/>
      <dgm:spPr/>
    </dgm:pt>
    <dgm:pt modelId="{A9B8CA92-8207-4F3D-A270-D593230B9DCE}" type="pres">
      <dgm:prSet presAssocID="{DC3226A1-1807-4014-8F5D-21723BA9D5A3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9BCF51CE-359F-4935-AF70-182FF6C9FD8A}" type="pres">
      <dgm:prSet presAssocID="{DC3226A1-1807-4014-8F5D-21723BA9D5A3}" presName="descendantText" presStyleLbl="alignAccFollowNode1" presStyleIdx="2" presStyleCnt="5">
        <dgm:presLayoutVars>
          <dgm:bulletEnabled val="1"/>
        </dgm:presLayoutVars>
      </dgm:prSet>
      <dgm:spPr/>
    </dgm:pt>
    <dgm:pt modelId="{9BA5EE50-A508-4E40-94DB-7D950BA74D0E}" type="pres">
      <dgm:prSet presAssocID="{B5AFA6D0-9E59-4532-95E3-BDF7DB31D79C}" presName="sp" presStyleCnt="0"/>
      <dgm:spPr/>
    </dgm:pt>
    <dgm:pt modelId="{89852F6F-BFA1-4F65-9EFB-4E8602A29B24}" type="pres">
      <dgm:prSet presAssocID="{28584800-ACCB-4855-9C51-EAA2A80FB52F}" presName="linNode" presStyleCnt="0"/>
      <dgm:spPr/>
    </dgm:pt>
    <dgm:pt modelId="{D1EC4165-F761-43A0-A6BF-70E6EDF0F768}" type="pres">
      <dgm:prSet presAssocID="{28584800-ACCB-4855-9C51-EAA2A80FB52F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8EAD46C3-DAF6-43EE-8E27-8AF5A683EBD2}" type="pres">
      <dgm:prSet presAssocID="{28584800-ACCB-4855-9C51-EAA2A80FB52F}" presName="descendantText" presStyleLbl="alignAccFollowNode1" presStyleIdx="3" presStyleCnt="5">
        <dgm:presLayoutVars>
          <dgm:bulletEnabled val="1"/>
        </dgm:presLayoutVars>
      </dgm:prSet>
      <dgm:spPr/>
    </dgm:pt>
    <dgm:pt modelId="{7146CA16-9038-4759-8FB9-341BAA2BFDA5}" type="pres">
      <dgm:prSet presAssocID="{A869A966-3A63-4EF7-A57E-DE4CF276CF9F}" presName="sp" presStyleCnt="0"/>
      <dgm:spPr/>
    </dgm:pt>
    <dgm:pt modelId="{FA3A5424-2D31-4658-BE5F-A46328D95C5F}" type="pres">
      <dgm:prSet presAssocID="{1B802144-EF2D-404F-84CD-4DEB63376637}" presName="linNode" presStyleCnt="0"/>
      <dgm:spPr/>
    </dgm:pt>
    <dgm:pt modelId="{F1CA5C64-B3F0-44BD-AF00-718B747D60AE}" type="pres">
      <dgm:prSet presAssocID="{1B802144-EF2D-404F-84CD-4DEB63376637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B0600C83-30E9-4295-9B06-48B15F26FF2A}" type="pres">
      <dgm:prSet presAssocID="{1B802144-EF2D-404F-84CD-4DEB63376637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7D8AAE02-27D0-4A47-A9CA-E2665BEF8A27}" srcId="{1B802144-EF2D-404F-84CD-4DEB63376637}" destId="{BF962153-7E91-441B-A8F2-41E773606FC0}" srcOrd="1" destOrd="0" parTransId="{3A8F0AFA-A6AD-4A34-AF5D-53C5162A1312}" sibTransId="{1831A4FD-78F7-4921-AA74-AC1C4EDB4F8C}"/>
    <dgm:cxn modelId="{1EDE7F06-2462-4E6B-A805-27FA7FDB7FFC}" type="presOf" srcId="{5DFD3710-2E26-4293-A106-663C8919518F}" destId="{1CC59EC1-21C0-40C7-9218-4E0F876C04B0}" srcOrd="0" destOrd="0" presId="urn:microsoft.com/office/officeart/2005/8/layout/vList5"/>
    <dgm:cxn modelId="{38D2130A-F91C-4983-9F32-3E44312769F6}" type="presOf" srcId="{DC3226A1-1807-4014-8F5D-21723BA9D5A3}" destId="{A9B8CA92-8207-4F3D-A270-D593230B9DCE}" srcOrd="0" destOrd="0" presId="urn:microsoft.com/office/officeart/2005/8/layout/vList5"/>
    <dgm:cxn modelId="{9FC1A90C-BACC-42F8-ABBA-BD20E549A87A}" type="presOf" srcId="{BF962153-7E91-441B-A8F2-41E773606FC0}" destId="{B0600C83-30E9-4295-9B06-48B15F26FF2A}" srcOrd="0" destOrd="1" presId="urn:microsoft.com/office/officeart/2005/8/layout/vList5"/>
    <dgm:cxn modelId="{FB314418-C2AE-4F61-8500-CF15D484CAFD}" srcId="{DC3226A1-1807-4014-8F5D-21723BA9D5A3}" destId="{88A9FD2B-75A5-4A72-9510-7D0E74964829}" srcOrd="1" destOrd="0" parTransId="{CED49CCF-D7BA-4695-BA29-F6AECCBA6014}" sibTransId="{9C700E44-F023-4EA6-9A74-BCCA2DECF1A2}"/>
    <dgm:cxn modelId="{B896BE1A-0F27-4A85-B9B4-B8B2F9908B59}" srcId="{DC3226A1-1807-4014-8F5D-21723BA9D5A3}" destId="{0133726E-8B92-43A0-814D-0F4A7BA2C8FD}" srcOrd="0" destOrd="0" parTransId="{15307BE5-C9DA-4CC9-98D1-CBDA1C4B0BF6}" sibTransId="{3570FE7F-049D-47E6-94E9-82DD3F6A9100}"/>
    <dgm:cxn modelId="{D7D8511B-F545-422E-B598-186614FA35A9}" srcId="{5DFD3710-2E26-4293-A106-663C8919518F}" destId="{F78DCBA6-7EFA-4599-8D25-8D9D890DE148}" srcOrd="0" destOrd="0" parTransId="{2E689617-9CE5-4E73-B933-DC7AE0B6F437}" sibTransId="{B09283C5-4BB7-4980-BEC6-0A50BB393801}"/>
    <dgm:cxn modelId="{A4360A23-7498-4323-BAEF-C14F7EDA0B2D}" type="presOf" srcId="{1B802144-EF2D-404F-84CD-4DEB63376637}" destId="{F1CA5C64-B3F0-44BD-AF00-718B747D60AE}" srcOrd="0" destOrd="0" presId="urn:microsoft.com/office/officeart/2005/8/layout/vList5"/>
    <dgm:cxn modelId="{D6247932-99CA-4AB5-AA3B-605743D92A0C}" srcId="{F78DCBA6-7EFA-4599-8D25-8D9D890DE148}" destId="{930FE142-D728-4705-84CD-F5A5B2C7AB95}" srcOrd="0" destOrd="0" parTransId="{0277EE27-DC79-47A1-AD0D-DB40D47FCA77}" sibTransId="{47E5D5C6-9AF8-4BF3-BA66-E0A14BFC7784}"/>
    <dgm:cxn modelId="{58588D34-04EB-4DDD-BE05-849C455E10A1}" type="presOf" srcId="{28584800-ACCB-4855-9C51-EAA2A80FB52F}" destId="{D1EC4165-F761-43A0-A6BF-70E6EDF0F768}" srcOrd="0" destOrd="0" presId="urn:microsoft.com/office/officeart/2005/8/layout/vList5"/>
    <dgm:cxn modelId="{AED98936-5D0F-4A28-B6A7-06075D53FABE}" type="presOf" srcId="{64E80687-2EF1-4AF3-8881-E49C11F69B0D}" destId="{D9524D45-019D-4EE6-A590-FB37155CA4D5}" srcOrd="0" destOrd="1" presId="urn:microsoft.com/office/officeart/2005/8/layout/vList5"/>
    <dgm:cxn modelId="{024A2D39-6B7C-42F5-92BD-4A4E23606C2E}" type="presOf" srcId="{88A9FD2B-75A5-4A72-9510-7D0E74964829}" destId="{9BCF51CE-359F-4935-AF70-182FF6C9FD8A}" srcOrd="0" destOrd="1" presId="urn:microsoft.com/office/officeart/2005/8/layout/vList5"/>
    <dgm:cxn modelId="{187E5D44-3736-4301-B85E-7066FE061563}" type="presOf" srcId="{90201602-4149-4936-B9B5-FC4A6C086F75}" destId="{8EAD46C3-DAF6-43EE-8E27-8AF5A683EBD2}" srcOrd="0" destOrd="1" presId="urn:microsoft.com/office/officeart/2005/8/layout/vList5"/>
    <dgm:cxn modelId="{B7532773-48B0-48B9-92AA-5C1078AB6991}" srcId="{5DFD3710-2E26-4293-A106-663C8919518F}" destId="{DFA46B8D-E52F-4C19-94A7-3BB96527B77F}" srcOrd="1" destOrd="0" parTransId="{3AC36CCD-E2DB-433B-9647-7A7605CBDBEC}" sibTransId="{1B33D350-04A7-4218-8ADC-3C622163F06E}"/>
    <dgm:cxn modelId="{5C154273-D624-4C7D-B03E-FBE8FA2E35ED}" srcId="{28584800-ACCB-4855-9C51-EAA2A80FB52F}" destId="{90AF5DF9-B156-4AFE-ACBC-FE5F402DAFAA}" srcOrd="0" destOrd="0" parTransId="{5E7CED92-1390-4997-A332-93791BF1F4A8}" sibTransId="{EE3375B0-DEB2-4726-9DCA-BB398ADC58FC}"/>
    <dgm:cxn modelId="{D4D51855-74EF-4668-BCC1-A4142325EEC3}" srcId="{5DFD3710-2E26-4293-A106-663C8919518F}" destId="{DC3226A1-1807-4014-8F5D-21723BA9D5A3}" srcOrd="2" destOrd="0" parTransId="{5DED7DB4-890F-4D9F-9DC1-D57E84281631}" sibTransId="{B5AFA6D0-9E59-4532-95E3-BDF7DB31D79C}"/>
    <dgm:cxn modelId="{6088987B-F840-4AD4-9D2D-F06644A93190}" type="presOf" srcId="{5A9CE6D4-B1DE-4623-AF50-7BF279F48F25}" destId="{EEC330F3-3C6B-480C-BDA6-BE70BF7E7C0A}" srcOrd="0" destOrd="0" presId="urn:microsoft.com/office/officeart/2005/8/layout/vList5"/>
    <dgm:cxn modelId="{57544D89-28B0-4B38-8383-7CCEB6578402}" srcId="{5DFD3710-2E26-4293-A106-663C8919518F}" destId="{28584800-ACCB-4855-9C51-EAA2A80FB52F}" srcOrd="3" destOrd="0" parTransId="{C3FDBB38-8875-4460-950B-A3CADC51CAF8}" sibTransId="{A869A966-3A63-4EF7-A57E-DE4CF276CF9F}"/>
    <dgm:cxn modelId="{67D0538F-CE2F-4EB3-840B-D2BD0ECF229A}" srcId="{1B802144-EF2D-404F-84CD-4DEB63376637}" destId="{38463482-93A4-4AFB-9721-014574BDEFF5}" srcOrd="0" destOrd="0" parTransId="{87180415-4F40-48F5-8F6A-939CB241E2FA}" sibTransId="{C3EA8467-BDD3-4EA0-B8FB-0F0EB3B96F87}"/>
    <dgm:cxn modelId="{2EBBD291-44F8-414A-9C57-7596AEC0FBAA}" srcId="{DFA46B8D-E52F-4C19-94A7-3BB96527B77F}" destId="{E7E29191-D87A-4D76-A325-06E5DCD0FB4F}" srcOrd="1" destOrd="0" parTransId="{4F3F77B4-85A9-44EA-AAC5-9CCAC88C9D39}" sibTransId="{B134D442-88D1-48E2-B4C2-7B61BF391935}"/>
    <dgm:cxn modelId="{05848B98-A142-40FC-91D2-C94B89F686B5}" srcId="{F78DCBA6-7EFA-4599-8D25-8D9D890DE148}" destId="{64E80687-2EF1-4AF3-8881-E49C11F69B0D}" srcOrd="1" destOrd="0" parTransId="{DF4AD2C1-AE4B-44A7-BDDE-B84080810CCC}" sibTransId="{FF19C964-068A-4D4E-A795-01213B9EA10A}"/>
    <dgm:cxn modelId="{E5A573A5-C582-4F37-831A-7E16E4C15C91}" srcId="{5DFD3710-2E26-4293-A106-663C8919518F}" destId="{1B802144-EF2D-404F-84CD-4DEB63376637}" srcOrd="4" destOrd="0" parTransId="{CD6364C4-A52E-4B54-8FAE-AE83F93BC2EE}" sibTransId="{D8CA302C-94C6-4D10-A28F-2BF17B4B80A7}"/>
    <dgm:cxn modelId="{4331A0A9-EBC9-4215-BEE4-DAC16F9A8D33}" srcId="{28584800-ACCB-4855-9C51-EAA2A80FB52F}" destId="{90201602-4149-4936-B9B5-FC4A6C086F75}" srcOrd="1" destOrd="0" parTransId="{9EAD5530-3B93-4BC8-A03C-B17E1A45330F}" sibTransId="{9A9C1F4D-8F51-40A7-BE4F-0C65078F1218}"/>
    <dgm:cxn modelId="{82F351B0-49BC-4BF1-A2F5-1347895FF8D6}" type="presOf" srcId="{E7E29191-D87A-4D76-A325-06E5DCD0FB4F}" destId="{EEC330F3-3C6B-480C-BDA6-BE70BF7E7C0A}" srcOrd="0" destOrd="1" presId="urn:microsoft.com/office/officeart/2005/8/layout/vList5"/>
    <dgm:cxn modelId="{8F05DEC4-EF6B-4C58-9181-C30BC6AD7BDF}" type="presOf" srcId="{38463482-93A4-4AFB-9721-014574BDEFF5}" destId="{B0600C83-30E9-4295-9B06-48B15F26FF2A}" srcOrd="0" destOrd="0" presId="urn:microsoft.com/office/officeart/2005/8/layout/vList5"/>
    <dgm:cxn modelId="{C3F20CC5-3FF3-41BA-9635-DF2F5ACA1E5F}" type="presOf" srcId="{F78DCBA6-7EFA-4599-8D25-8D9D890DE148}" destId="{28436168-430E-44F5-9583-1D3480EE38CB}" srcOrd="0" destOrd="0" presId="urn:microsoft.com/office/officeart/2005/8/layout/vList5"/>
    <dgm:cxn modelId="{CB8FB9C8-3307-41EF-8968-C4DC5507582D}" srcId="{DFA46B8D-E52F-4C19-94A7-3BB96527B77F}" destId="{5A9CE6D4-B1DE-4623-AF50-7BF279F48F25}" srcOrd="0" destOrd="0" parTransId="{44E6E590-1C5D-47DC-9BF2-65A00B09F432}" sibTransId="{D4EA2E3B-2AB9-4EA5-A334-209D6AC6FF99}"/>
    <dgm:cxn modelId="{68AEF0D2-435C-4E7D-A032-750ABC4AEA70}" type="presOf" srcId="{0133726E-8B92-43A0-814D-0F4A7BA2C8FD}" destId="{9BCF51CE-359F-4935-AF70-182FF6C9FD8A}" srcOrd="0" destOrd="0" presId="urn:microsoft.com/office/officeart/2005/8/layout/vList5"/>
    <dgm:cxn modelId="{6B4DA1D6-80E5-46F7-900C-405861B53A65}" type="presOf" srcId="{930FE142-D728-4705-84CD-F5A5B2C7AB95}" destId="{D9524D45-019D-4EE6-A590-FB37155CA4D5}" srcOrd="0" destOrd="0" presId="urn:microsoft.com/office/officeart/2005/8/layout/vList5"/>
    <dgm:cxn modelId="{717D46E5-C2DD-4839-B7BC-401FDD3D7615}" type="presOf" srcId="{90AF5DF9-B156-4AFE-ACBC-FE5F402DAFAA}" destId="{8EAD46C3-DAF6-43EE-8E27-8AF5A683EBD2}" srcOrd="0" destOrd="0" presId="urn:microsoft.com/office/officeart/2005/8/layout/vList5"/>
    <dgm:cxn modelId="{DC44D2ED-28CB-4BC9-81A2-133CD298B2CF}" type="presOf" srcId="{DFA46B8D-E52F-4C19-94A7-3BB96527B77F}" destId="{1CE8ADF7-788D-44D7-8A56-10314F08276F}" srcOrd="0" destOrd="0" presId="urn:microsoft.com/office/officeart/2005/8/layout/vList5"/>
    <dgm:cxn modelId="{28829C53-F3EC-445A-8A08-A4279405E6CC}" type="presParOf" srcId="{1CC59EC1-21C0-40C7-9218-4E0F876C04B0}" destId="{F691658B-21E0-4AEA-B387-389FF97F6345}" srcOrd="0" destOrd="0" presId="urn:microsoft.com/office/officeart/2005/8/layout/vList5"/>
    <dgm:cxn modelId="{3F0431F2-4E0B-4600-BEBD-BC87D7DE3F78}" type="presParOf" srcId="{F691658B-21E0-4AEA-B387-389FF97F6345}" destId="{28436168-430E-44F5-9583-1D3480EE38CB}" srcOrd="0" destOrd="0" presId="urn:microsoft.com/office/officeart/2005/8/layout/vList5"/>
    <dgm:cxn modelId="{2ECBAAB3-6C6E-4DE2-ABD3-FDCA9EF880AC}" type="presParOf" srcId="{F691658B-21E0-4AEA-B387-389FF97F6345}" destId="{D9524D45-019D-4EE6-A590-FB37155CA4D5}" srcOrd="1" destOrd="0" presId="urn:microsoft.com/office/officeart/2005/8/layout/vList5"/>
    <dgm:cxn modelId="{269B97CC-1D14-4661-A9E0-966454634C51}" type="presParOf" srcId="{1CC59EC1-21C0-40C7-9218-4E0F876C04B0}" destId="{DCE463D2-F77E-44FE-8CDA-1CD8BD3CDD49}" srcOrd="1" destOrd="0" presId="urn:microsoft.com/office/officeart/2005/8/layout/vList5"/>
    <dgm:cxn modelId="{5C62C476-0E1E-444B-A1B9-929E402FE243}" type="presParOf" srcId="{1CC59EC1-21C0-40C7-9218-4E0F876C04B0}" destId="{3D5EA012-7BD3-414D-8474-67E8BA741B0B}" srcOrd="2" destOrd="0" presId="urn:microsoft.com/office/officeart/2005/8/layout/vList5"/>
    <dgm:cxn modelId="{3CE53E91-4C02-4CB5-862C-6381D34B57AB}" type="presParOf" srcId="{3D5EA012-7BD3-414D-8474-67E8BA741B0B}" destId="{1CE8ADF7-788D-44D7-8A56-10314F08276F}" srcOrd="0" destOrd="0" presId="urn:microsoft.com/office/officeart/2005/8/layout/vList5"/>
    <dgm:cxn modelId="{8E682C34-AD59-4938-8B6C-69ECA6241B0D}" type="presParOf" srcId="{3D5EA012-7BD3-414D-8474-67E8BA741B0B}" destId="{EEC330F3-3C6B-480C-BDA6-BE70BF7E7C0A}" srcOrd="1" destOrd="0" presId="urn:microsoft.com/office/officeart/2005/8/layout/vList5"/>
    <dgm:cxn modelId="{89C9A42D-901F-4CBE-B924-3BAFFA09B885}" type="presParOf" srcId="{1CC59EC1-21C0-40C7-9218-4E0F876C04B0}" destId="{22564E26-7B80-43B3-8622-7F339A2EC5CF}" srcOrd="3" destOrd="0" presId="urn:microsoft.com/office/officeart/2005/8/layout/vList5"/>
    <dgm:cxn modelId="{FAB10D3D-E518-4C87-A591-0D81BAC7638E}" type="presParOf" srcId="{1CC59EC1-21C0-40C7-9218-4E0F876C04B0}" destId="{983B6F52-8058-4A9E-8830-E46E957F05A7}" srcOrd="4" destOrd="0" presId="urn:microsoft.com/office/officeart/2005/8/layout/vList5"/>
    <dgm:cxn modelId="{7709C296-BB39-4B71-B483-7E30F440BC7F}" type="presParOf" srcId="{983B6F52-8058-4A9E-8830-E46E957F05A7}" destId="{A9B8CA92-8207-4F3D-A270-D593230B9DCE}" srcOrd="0" destOrd="0" presId="urn:microsoft.com/office/officeart/2005/8/layout/vList5"/>
    <dgm:cxn modelId="{374F71C2-2E2D-408F-8140-E9AEC1D6DBD0}" type="presParOf" srcId="{983B6F52-8058-4A9E-8830-E46E957F05A7}" destId="{9BCF51CE-359F-4935-AF70-182FF6C9FD8A}" srcOrd="1" destOrd="0" presId="urn:microsoft.com/office/officeart/2005/8/layout/vList5"/>
    <dgm:cxn modelId="{6873B8D7-B864-41A4-9560-4461F0F83E28}" type="presParOf" srcId="{1CC59EC1-21C0-40C7-9218-4E0F876C04B0}" destId="{9BA5EE50-A508-4E40-94DB-7D950BA74D0E}" srcOrd="5" destOrd="0" presId="urn:microsoft.com/office/officeart/2005/8/layout/vList5"/>
    <dgm:cxn modelId="{663B0928-5142-4AC9-865B-50C82AAA4F95}" type="presParOf" srcId="{1CC59EC1-21C0-40C7-9218-4E0F876C04B0}" destId="{89852F6F-BFA1-4F65-9EFB-4E8602A29B24}" srcOrd="6" destOrd="0" presId="urn:microsoft.com/office/officeart/2005/8/layout/vList5"/>
    <dgm:cxn modelId="{623741E6-DEBE-47B7-856D-9C4530CFA110}" type="presParOf" srcId="{89852F6F-BFA1-4F65-9EFB-4E8602A29B24}" destId="{D1EC4165-F761-43A0-A6BF-70E6EDF0F768}" srcOrd="0" destOrd="0" presId="urn:microsoft.com/office/officeart/2005/8/layout/vList5"/>
    <dgm:cxn modelId="{B8385225-AA32-441B-AFC3-58681457E845}" type="presParOf" srcId="{89852F6F-BFA1-4F65-9EFB-4E8602A29B24}" destId="{8EAD46C3-DAF6-43EE-8E27-8AF5A683EBD2}" srcOrd="1" destOrd="0" presId="urn:microsoft.com/office/officeart/2005/8/layout/vList5"/>
    <dgm:cxn modelId="{5B10426B-2549-4ACF-8C50-2F70C5B29A4E}" type="presParOf" srcId="{1CC59EC1-21C0-40C7-9218-4E0F876C04B0}" destId="{7146CA16-9038-4759-8FB9-341BAA2BFDA5}" srcOrd="7" destOrd="0" presId="urn:microsoft.com/office/officeart/2005/8/layout/vList5"/>
    <dgm:cxn modelId="{99D3D548-AC36-47B5-8C7B-F35CABD20288}" type="presParOf" srcId="{1CC59EC1-21C0-40C7-9218-4E0F876C04B0}" destId="{FA3A5424-2D31-4658-BE5F-A46328D95C5F}" srcOrd="8" destOrd="0" presId="urn:microsoft.com/office/officeart/2005/8/layout/vList5"/>
    <dgm:cxn modelId="{813852D8-6259-4E7C-B90A-C497DA234FE4}" type="presParOf" srcId="{FA3A5424-2D31-4658-BE5F-A46328D95C5F}" destId="{F1CA5C64-B3F0-44BD-AF00-718B747D60AE}" srcOrd="0" destOrd="0" presId="urn:microsoft.com/office/officeart/2005/8/layout/vList5"/>
    <dgm:cxn modelId="{B9AB90B9-7E0C-4677-8EFF-48240CF2CDE8}" type="presParOf" srcId="{FA3A5424-2D31-4658-BE5F-A46328D95C5F}" destId="{B0600C83-30E9-4295-9B06-48B15F26FF2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742D08-584D-4EA0-927A-917A824DA17D}">
      <dsp:nvSpPr>
        <dsp:cNvPr id="0" name=""/>
        <dsp:cNvSpPr/>
      </dsp:nvSpPr>
      <dsp:spPr>
        <a:xfrm>
          <a:off x="0" y="4366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C08C97-EC71-40F3-A6FD-51228B018073}">
      <dsp:nvSpPr>
        <dsp:cNvPr id="0" name=""/>
        <dsp:cNvSpPr/>
      </dsp:nvSpPr>
      <dsp:spPr>
        <a:xfrm>
          <a:off x="281355" y="213639"/>
          <a:ext cx="511556" cy="51155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1E2FD9-2274-4D2D-9B01-704F263A4CED}">
      <dsp:nvSpPr>
        <dsp:cNvPr id="0" name=""/>
        <dsp:cNvSpPr/>
      </dsp:nvSpPr>
      <dsp:spPr>
        <a:xfrm>
          <a:off x="1074268" y="4366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baseline="0"/>
            <a:t>Lengthy Man Approach</a:t>
          </a:r>
          <a:r>
            <a:rPr lang="en-US" sz="1900" b="0" i="0" kern="1200" baseline="0"/>
            <a:t> – continuous inspection and accountability.</a:t>
          </a:r>
          <a:endParaRPr lang="en-US" sz="1900" kern="1200"/>
        </a:p>
      </dsp:txBody>
      <dsp:txXfrm>
        <a:off x="1074268" y="4366"/>
        <a:ext cx="5170996" cy="930102"/>
      </dsp:txXfrm>
    </dsp:sp>
    <dsp:sp modelId="{F38FA1FC-4C96-4AF5-8D44-8E77A2FDCCAB}">
      <dsp:nvSpPr>
        <dsp:cNvPr id="0" name=""/>
        <dsp:cNvSpPr/>
      </dsp:nvSpPr>
      <dsp:spPr>
        <a:xfrm>
          <a:off x="0" y="1166994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C42A32-31FF-4837-8934-5F29058AF662}">
      <dsp:nvSpPr>
        <dsp:cNvPr id="0" name=""/>
        <dsp:cNvSpPr/>
      </dsp:nvSpPr>
      <dsp:spPr>
        <a:xfrm>
          <a:off x="281355" y="1376267"/>
          <a:ext cx="511556" cy="51155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9855BA-926C-44D1-9A2B-7E9C0AA4709D}">
      <dsp:nvSpPr>
        <dsp:cNvPr id="0" name=""/>
        <dsp:cNvSpPr/>
      </dsp:nvSpPr>
      <dsp:spPr>
        <a:xfrm>
          <a:off x="1074268" y="1166994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baseline="0"/>
            <a:t>Human Resource Empowerment</a:t>
          </a:r>
          <a:r>
            <a:rPr lang="en-US" sz="1900" b="0" i="0" kern="1200" baseline="0"/>
            <a:t> – revive retrenched units, train staff.</a:t>
          </a:r>
          <a:endParaRPr lang="en-US" sz="1900" kern="1200"/>
        </a:p>
      </dsp:txBody>
      <dsp:txXfrm>
        <a:off x="1074268" y="1166994"/>
        <a:ext cx="5170996" cy="930102"/>
      </dsp:txXfrm>
    </dsp:sp>
    <dsp:sp modelId="{59440D15-E6EA-422E-BE3A-E04F76A3056B}">
      <dsp:nvSpPr>
        <dsp:cNvPr id="0" name=""/>
        <dsp:cNvSpPr/>
      </dsp:nvSpPr>
      <dsp:spPr>
        <a:xfrm>
          <a:off x="0" y="2329622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BF1944-192E-4EF7-91E1-E22933EF974F}">
      <dsp:nvSpPr>
        <dsp:cNvPr id="0" name=""/>
        <dsp:cNvSpPr/>
      </dsp:nvSpPr>
      <dsp:spPr>
        <a:xfrm>
          <a:off x="281355" y="2538895"/>
          <a:ext cx="511556" cy="51155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D62B39-77FE-4CEA-8A91-F78A04A3E1D7}">
      <dsp:nvSpPr>
        <dsp:cNvPr id="0" name=""/>
        <dsp:cNvSpPr/>
      </dsp:nvSpPr>
      <dsp:spPr>
        <a:xfrm>
          <a:off x="1074268" y="2329622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baseline="0"/>
            <a:t>Equipment Investment</a:t>
          </a:r>
          <a:r>
            <a:rPr lang="en-US" sz="1900" b="0" i="0" kern="1200" baseline="0"/>
            <a:t> – convert routine funds into durable machinery.</a:t>
          </a:r>
          <a:endParaRPr lang="en-US" sz="1900" kern="1200"/>
        </a:p>
      </dsp:txBody>
      <dsp:txXfrm>
        <a:off x="1074268" y="2329622"/>
        <a:ext cx="5170996" cy="930102"/>
      </dsp:txXfrm>
    </dsp:sp>
    <dsp:sp modelId="{E370A363-AAA0-46C9-A420-EC65FFC1EF00}">
      <dsp:nvSpPr>
        <dsp:cNvPr id="0" name=""/>
        <dsp:cNvSpPr/>
      </dsp:nvSpPr>
      <dsp:spPr>
        <a:xfrm>
          <a:off x="0" y="3492250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905681-974F-4C8E-A49A-C3657A46D1B4}">
      <dsp:nvSpPr>
        <dsp:cNvPr id="0" name=""/>
        <dsp:cNvSpPr/>
      </dsp:nvSpPr>
      <dsp:spPr>
        <a:xfrm>
          <a:off x="281355" y="3701523"/>
          <a:ext cx="511556" cy="51155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98F7C0-A4FE-4C0F-A9C4-1281B971330D}">
      <dsp:nvSpPr>
        <dsp:cNvPr id="0" name=""/>
        <dsp:cNvSpPr/>
      </dsp:nvSpPr>
      <dsp:spPr>
        <a:xfrm>
          <a:off x="1074268" y="3492250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baseline="0"/>
            <a:t>Decentralized Capacity</a:t>
          </a:r>
          <a:r>
            <a:rPr lang="en-US" sz="1900" b="0" i="0" kern="1200" baseline="0"/>
            <a:t> – provincial → district → local authority units.</a:t>
          </a:r>
          <a:endParaRPr lang="en-US" sz="1900" kern="1200"/>
        </a:p>
      </dsp:txBody>
      <dsp:txXfrm>
        <a:off x="1074268" y="3492250"/>
        <a:ext cx="5170996" cy="930102"/>
      </dsp:txXfrm>
    </dsp:sp>
    <dsp:sp modelId="{AA74D42D-A46C-41CF-8FBC-4E5B36ED3F96}">
      <dsp:nvSpPr>
        <dsp:cNvPr id="0" name=""/>
        <dsp:cNvSpPr/>
      </dsp:nvSpPr>
      <dsp:spPr>
        <a:xfrm>
          <a:off x="0" y="4654878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3BD4E1-1A02-4A30-ACBF-BBE2CB63ADD5}">
      <dsp:nvSpPr>
        <dsp:cNvPr id="0" name=""/>
        <dsp:cNvSpPr/>
      </dsp:nvSpPr>
      <dsp:spPr>
        <a:xfrm>
          <a:off x="281355" y="4864151"/>
          <a:ext cx="511556" cy="51155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128576-D3BC-40F3-B19A-EFB2D1AF409B}">
      <dsp:nvSpPr>
        <dsp:cNvPr id="0" name=""/>
        <dsp:cNvSpPr/>
      </dsp:nvSpPr>
      <dsp:spPr>
        <a:xfrm>
          <a:off x="1074268" y="4654878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baseline="0"/>
            <a:t>Sustainability &amp; Accountability</a:t>
          </a:r>
          <a:r>
            <a:rPr lang="en-US" sz="1900" b="0" i="0" kern="1200" baseline="0"/>
            <a:t> – ZINARA oversight and monitoring.</a:t>
          </a:r>
          <a:endParaRPr lang="en-US" sz="1900" kern="1200"/>
        </a:p>
      </dsp:txBody>
      <dsp:txXfrm>
        <a:off x="1074268" y="4654878"/>
        <a:ext cx="5170996" cy="9301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DDF004-912F-4073-A9FD-7EC78445E13A}">
      <dsp:nvSpPr>
        <dsp:cNvPr id="0" name=""/>
        <dsp:cNvSpPr/>
      </dsp:nvSpPr>
      <dsp:spPr>
        <a:xfrm>
          <a:off x="1577340" y="1890"/>
          <a:ext cx="6309360" cy="82968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419" tIns="210740" rIns="122419" bIns="2107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Rebuild maintenance capacity.</a:t>
          </a:r>
        </a:p>
      </dsp:txBody>
      <dsp:txXfrm>
        <a:off x="1577340" y="1890"/>
        <a:ext cx="6309360" cy="829686"/>
      </dsp:txXfrm>
    </dsp:sp>
    <dsp:sp modelId="{370AB375-45AD-4AB0-8A04-E5963885801F}">
      <dsp:nvSpPr>
        <dsp:cNvPr id="0" name=""/>
        <dsp:cNvSpPr/>
      </dsp:nvSpPr>
      <dsp:spPr>
        <a:xfrm>
          <a:off x="0" y="1890"/>
          <a:ext cx="1577340" cy="829686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68" tIns="81955" rIns="83468" bIns="8195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Rebuild</a:t>
          </a:r>
        </a:p>
      </dsp:txBody>
      <dsp:txXfrm>
        <a:off x="0" y="1890"/>
        <a:ext cx="1577340" cy="829686"/>
      </dsp:txXfrm>
    </dsp:sp>
    <dsp:sp modelId="{C659862E-E3DD-4BED-9D78-566B4AF0F710}">
      <dsp:nvSpPr>
        <dsp:cNvPr id="0" name=""/>
        <dsp:cNvSpPr/>
      </dsp:nvSpPr>
      <dsp:spPr>
        <a:xfrm>
          <a:off x="1577340" y="881358"/>
          <a:ext cx="6309360" cy="82968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419" tIns="210740" rIns="122419" bIns="2107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Reduce contractor dependence.</a:t>
          </a:r>
        </a:p>
      </dsp:txBody>
      <dsp:txXfrm>
        <a:off x="1577340" y="881358"/>
        <a:ext cx="6309360" cy="829686"/>
      </dsp:txXfrm>
    </dsp:sp>
    <dsp:sp modelId="{0246F18B-A40B-44CC-8351-688A21684F38}">
      <dsp:nvSpPr>
        <dsp:cNvPr id="0" name=""/>
        <dsp:cNvSpPr/>
      </dsp:nvSpPr>
      <dsp:spPr>
        <a:xfrm>
          <a:off x="0" y="881358"/>
          <a:ext cx="1577340" cy="829686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68" tIns="81955" rIns="83468" bIns="8195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Reduce</a:t>
          </a:r>
        </a:p>
      </dsp:txBody>
      <dsp:txXfrm>
        <a:off x="0" y="881358"/>
        <a:ext cx="1577340" cy="829686"/>
      </dsp:txXfrm>
    </dsp:sp>
    <dsp:sp modelId="{C1B28744-076A-4A00-857B-07FC92ACD23E}">
      <dsp:nvSpPr>
        <dsp:cNvPr id="0" name=""/>
        <dsp:cNvSpPr/>
      </dsp:nvSpPr>
      <dsp:spPr>
        <a:xfrm>
          <a:off x="1577340" y="1760825"/>
          <a:ext cx="6309360" cy="82968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419" tIns="210740" rIns="122419" bIns="2107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Improve responsiveness.</a:t>
          </a:r>
        </a:p>
      </dsp:txBody>
      <dsp:txXfrm>
        <a:off x="1577340" y="1760825"/>
        <a:ext cx="6309360" cy="829686"/>
      </dsp:txXfrm>
    </dsp:sp>
    <dsp:sp modelId="{C3822584-647B-4B37-BC71-704BA13C0913}">
      <dsp:nvSpPr>
        <dsp:cNvPr id="0" name=""/>
        <dsp:cNvSpPr/>
      </dsp:nvSpPr>
      <dsp:spPr>
        <a:xfrm>
          <a:off x="0" y="1760825"/>
          <a:ext cx="1577340" cy="829686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68" tIns="81955" rIns="83468" bIns="8195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Improve</a:t>
          </a:r>
        </a:p>
      </dsp:txBody>
      <dsp:txXfrm>
        <a:off x="0" y="1760825"/>
        <a:ext cx="1577340" cy="829686"/>
      </dsp:txXfrm>
    </dsp:sp>
    <dsp:sp modelId="{9B006630-5D11-4960-A897-F4B225AEE382}">
      <dsp:nvSpPr>
        <dsp:cNvPr id="0" name=""/>
        <dsp:cNvSpPr/>
      </dsp:nvSpPr>
      <dsp:spPr>
        <a:xfrm>
          <a:off x="1577340" y="2640293"/>
          <a:ext cx="6309360" cy="82968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419" tIns="210740" rIns="122419" bIns="2107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Enhance rural access.</a:t>
          </a:r>
        </a:p>
      </dsp:txBody>
      <dsp:txXfrm>
        <a:off x="1577340" y="2640293"/>
        <a:ext cx="6309360" cy="829686"/>
      </dsp:txXfrm>
    </dsp:sp>
    <dsp:sp modelId="{729DDA30-1998-46AE-812A-AB8B49D26986}">
      <dsp:nvSpPr>
        <dsp:cNvPr id="0" name=""/>
        <dsp:cNvSpPr/>
      </dsp:nvSpPr>
      <dsp:spPr>
        <a:xfrm>
          <a:off x="0" y="2640293"/>
          <a:ext cx="1577340" cy="829686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68" tIns="81955" rIns="83468" bIns="8195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Enhance</a:t>
          </a:r>
        </a:p>
      </dsp:txBody>
      <dsp:txXfrm>
        <a:off x="0" y="2640293"/>
        <a:ext cx="1577340" cy="829686"/>
      </dsp:txXfrm>
    </dsp:sp>
    <dsp:sp modelId="{C9FF7242-51F1-4EAF-9FB2-4C4EDD3F559D}">
      <dsp:nvSpPr>
        <dsp:cNvPr id="0" name=""/>
        <dsp:cNvSpPr/>
      </dsp:nvSpPr>
      <dsp:spPr>
        <a:xfrm>
          <a:off x="1577340" y="3519760"/>
          <a:ext cx="6309360" cy="82968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419" tIns="210740" rIns="122419" bIns="2107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Create sustainable maintenance model.</a:t>
          </a:r>
        </a:p>
      </dsp:txBody>
      <dsp:txXfrm>
        <a:off x="1577340" y="3519760"/>
        <a:ext cx="6309360" cy="829686"/>
      </dsp:txXfrm>
    </dsp:sp>
    <dsp:sp modelId="{DFB6F29E-3D6E-4125-B9FF-EEF92F2559CB}">
      <dsp:nvSpPr>
        <dsp:cNvPr id="0" name=""/>
        <dsp:cNvSpPr/>
      </dsp:nvSpPr>
      <dsp:spPr>
        <a:xfrm>
          <a:off x="0" y="3519760"/>
          <a:ext cx="1577340" cy="829686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68" tIns="81955" rIns="83468" bIns="8195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Create</a:t>
          </a:r>
        </a:p>
      </dsp:txBody>
      <dsp:txXfrm>
        <a:off x="0" y="3519760"/>
        <a:ext cx="1577340" cy="8296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EE82E0-4288-4C3C-9C65-87E00FC53779}">
      <dsp:nvSpPr>
        <dsp:cNvPr id="0" name=""/>
        <dsp:cNvSpPr/>
      </dsp:nvSpPr>
      <dsp:spPr>
        <a:xfrm>
          <a:off x="0" y="0"/>
          <a:ext cx="9322905" cy="90109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13FBA0-68C9-4D48-8C52-6D5A1B807950}">
      <dsp:nvSpPr>
        <dsp:cNvPr id="0" name=""/>
        <dsp:cNvSpPr/>
      </dsp:nvSpPr>
      <dsp:spPr>
        <a:xfrm>
          <a:off x="272581" y="204524"/>
          <a:ext cx="495603" cy="495603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1BF8CF-34BF-434D-AA51-B746018C169E}">
      <dsp:nvSpPr>
        <dsp:cNvPr id="0" name=""/>
        <dsp:cNvSpPr/>
      </dsp:nvSpPr>
      <dsp:spPr>
        <a:xfrm>
          <a:off x="1040766" y="1777"/>
          <a:ext cx="8282138" cy="901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366" tIns="95366" rIns="95366" bIns="9536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Road authority submit annual road maintenance program</a:t>
          </a:r>
        </a:p>
      </dsp:txBody>
      <dsp:txXfrm>
        <a:off x="1040766" y="1777"/>
        <a:ext cx="8282138" cy="901096"/>
      </dsp:txXfrm>
    </dsp:sp>
    <dsp:sp modelId="{2E4C980B-1A15-43C7-8F5D-409AF90C9F32}">
      <dsp:nvSpPr>
        <dsp:cNvPr id="0" name=""/>
        <dsp:cNvSpPr/>
      </dsp:nvSpPr>
      <dsp:spPr>
        <a:xfrm>
          <a:off x="0" y="1128148"/>
          <a:ext cx="9322905" cy="90109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A3C042-A8B7-4E0D-BD28-34E62DB16DF5}">
      <dsp:nvSpPr>
        <dsp:cNvPr id="0" name=""/>
        <dsp:cNvSpPr/>
      </dsp:nvSpPr>
      <dsp:spPr>
        <a:xfrm>
          <a:off x="272581" y="1330895"/>
          <a:ext cx="495603" cy="495603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CE1FA6-FD2A-4EB8-A816-1E530906294C}">
      <dsp:nvSpPr>
        <dsp:cNvPr id="0" name=""/>
        <dsp:cNvSpPr/>
      </dsp:nvSpPr>
      <dsp:spPr>
        <a:xfrm>
          <a:off x="1040766" y="1128148"/>
          <a:ext cx="8282138" cy="901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366" tIns="95366" rIns="95366" bIns="9536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Bills of quantities are produced for the planned works</a:t>
          </a:r>
        </a:p>
      </dsp:txBody>
      <dsp:txXfrm>
        <a:off x="1040766" y="1128148"/>
        <a:ext cx="8282138" cy="901096"/>
      </dsp:txXfrm>
    </dsp:sp>
    <dsp:sp modelId="{19C57FF0-553F-4049-B67C-0743A2D3E409}">
      <dsp:nvSpPr>
        <dsp:cNvPr id="0" name=""/>
        <dsp:cNvSpPr/>
      </dsp:nvSpPr>
      <dsp:spPr>
        <a:xfrm>
          <a:off x="0" y="2254519"/>
          <a:ext cx="9322905" cy="90109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DF8681-7AB6-435A-BE05-F9E0CCDA9E1D}">
      <dsp:nvSpPr>
        <dsp:cNvPr id="0" name=""/>
        <dsp:cNvSpPr/>
      </dsp:nvSpPr>
      <dsp:spPr>
        <a:xfrm>
          <a:off x="272581" y="2457265"/>
          <a:ext cx="495603" cy="495603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4FCDCB-FAAB-43CA-B4A7-1B353E72CE37}">
      <dsp:nvSpPr>
        <dsp:cNvPr id="0" name=""/>
        <dsp:cNvSpPr/>
      </dsp:nvSpPr>
      <dsp:spPr>
        <a:xfrm>
          <a:off x="1040766" y="2254519"/>
          <a:ext cx="8282138" cy="901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366" tIns="95366" rIns="95366" bIns="9536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Funds budgeted for machine hire to carry out works are used for purchase of equipment</a:t>
          </a:r>
        </a:p>
      </dsp:txBody>
      <dsp:txXfrm>
        <a:off x="1040766" y="2254519"/>
        <a:ext cx="8282138" cy="901096"/>
      </dsp:txXfrm>
    </dsp:sp>
    <dsp:sp modelId="{A71B366E-68FC-4592-B2E1-6BDF753D8B24}">
      <dsp:nvSpPr>
        <dsp:cNvPr id="0" name=""/>
        <dsp:cNvSpPr/>
      </dsp:nvSpPr>
      <dsp:spPr>
        <a:xfrm>
          <a:off x="0" y="3380889"/>
          <a:ext cx="9322905" cy="90109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1B4135-2212-4289-AAFD-FA47054D51A4}">
      <dsp:nvSpPr>
        <dsp:cNvPr id="0" name=""/>
        <dsp:cNvSpPr/>
      </dsp:nvSpPr>
      <dsp:spPr>
        <a:xfrm>
          <a:off x="272581" y="3583636"/>
          <a:ext cx="495603" cy="495603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6B06A7-F621-4C9E-8ECC-8079FD44C020}">
      <dsp:nvSpPr>
        <dsp:cNvPr id="0" name=""/>
        <dsp:cNvSpPr/>
      </dsp:nvSpPr>
      <dsp:spPr>
        <a:xfrm>
          <a:off x="1040766" y="3380889"/>
          <a:ext cx="8282138" cy="901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366" tIns="95366" rIns="95366" bIns="9536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 portion of annual allocation used to procure fuel, routine equipment maintenance and payment of casual </a:t>
          </a:r>
          <a:r>
            <a:rPr lang="en-US" sz="2200" kern="1200" dirty="0" err="1"/>
            <a:t>labour</a:t>
          </a:r>
          <a:r>
            <a:rPr lang="en-US" sz="2200" kern="1200" dirty="0"/>
            <a:t> wages</a:t>
          </a:r>
        </a:p>
      </dsp:txBody>
      <dsp:txXfrm>
        <a:off x="1040766" y="3380889"/>
        <a:ext cx="8282138" cy="9010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524D45-019D-4EE6-A590-FB37155CA4D5}">
      <dsp:nvSpPr>
        <dsp:cNvPr id="0" name=""/>
        <dsp:cNvSpPr/>
      </dsp:nvSpPr>
      <dsp:spPr>
        <a:xfrm rot="5400000">
          <a:off x="6816183" y="-2945049"/>
          <a:ext cx="668848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W" sz="1500" kern="1200"/>
            <a:t>Centralized storage of inspection data, sensor readings, and traffic patterns.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W" sz="1500" kern="1200"/>
            <a:t>Accessible to all road authorities for planning and monitoring.</a:t>
          </a:r>
          <a:endParaRPr lang="en-US" sz="1500" kern="1200"/>
        </a:p>
      </dsp:txBody>
      <dsp:txXfrm rot="-5400000">
        <a:off x="3785615" y="118169"/>
        <a:ext cx="6697334" cy="603548"/>
      </dsp:txXfrm>
    </dsp:sp>
    <dsp:sp modelId="{28436168-430E-44F5-9583-1D3480EE38CB}">
      <dsp:nvSpPr>
        <dsp:cNvPr id="0" name=""/>
        <dsp:cNvSpPr/>
      </dsp:nvSpPr>
      <dsp:spPr>
        <a:xfrm>
          <a:off x="0" y="1912"/>
          <a:ext cx="3785616" cy="8360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W" sz="2300" b="1" kern="1200"/>
            <a:t>Road Condition Database in the Cloud</a:t>
          </a:r>
          <a:endParaRPr lang="en-US" sz="2300" kern="1200"/>
        </a:p>
      </dsp:txBody>
      <dsp:txXfrm>
        <a:off x="40813" y="42725"/>
        <a:ext cx="3703990" cy="754434"/>
      </dsp:txXfrm>
    </dsp:sp>
    <dsp:sp modelId="{EEC330F3-3C6B-480C-BDA6-BE70BF7E7C0A}">
      <dsp:nvSpPr>
        <dsp:cNvPr id="0" name=""/>
        <dsp:cNvSpPr/>
      </dsp:nvSpPr>
      <dsp:spPr>
        <a:xfrm rot="5400000">
          <a:off x="6816183" y="-2067186"/>
          <a:ext cx="668848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W" sz="1500" kern="1200"/>
            <a:t>Algorithms detect hairline cracks and forecast deterioration.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W" sz="1500" kern="1200"/>
            <a:t>Prevents potholes and structural failures before they occur.</a:t>
          </a:r>
          <a:endParaRPr lang="en-US" sz="1500" kern="1200"/>
        </a:p>
      </dsp:txBody>
      <dsp:txXfrm rot="-5400000">
        <a:off x="3785615" y="996032"/>
        <a:ext cx="6697334" cy="603548"/>
      </dsp:txXfrm>
    </dsp:sp>
    <dsp:sp modelId="{1CE8ADF7-788D-44D7-8A56-10314F08276F}">
      <dsp:nvSpPr>
        <dsp:cNvPr id="0" name=""/>
        <dsp:cNvSpPr/>
      </dsp:nvSpPr>
      <dsp:spPr>
        <a:xfrm>
          <a:off x="0" y="879775"/>
          <a:ext cx="3785616" cy="8360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W" sz="2300" b="1" kern="1200"/>
            <a:t>AI-Powered Predictive Maintenance</a:t>
          </a:r>
          <a:endParaRPr lang="en-US" sz="2300" kern="1200"/>
        </a:p>
      </dsp:txBody>
      <dsp:txXfrm>
        <a:off x="40813" y="920588"/>
        <a:ext cx="3703990" cy="754434"/>
      </dsp:txXfrm>
    </dsp:sp>
    <dsp:sp modelId="{9BCF51CE-359F-4935-AF70-182FF6C9FD8A}">
      <dsp:nvSpPr>
        <dsp:cNvPr id="0" name=""/>
        <dsp:cNvSpPr/>
      </dsp:nvSpPr>
      <dsp:spPr>
        <a:xfrm rot="5400000">
          <a:off x="6816183" y="-1189323"/>
          <a:ext cx="668848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W" sz="1500" kern="1200"/>
            <a:t>Replacing the physical inspector with AI-driven monitoring.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W" sz="1500" kern="1200"/>
            <a:t>Drones, sensors, and machine vision continuously scan every centimeter of road.</a:t>
          </a:r>
          <a:endParaRPr lang="en-US" sz="1500" kern="1200"/>
        </a:p>
      </dsp:txBody>
      <dsp:txXfrm rot="-5400000">
        <a:off x="3785615" y="1873895"/>
        <a:ext cx="6697334" cy="603548"/>
      </dsp:txXfrm>
    </dsp:sp>
    <dsp:sp modelId="{A9B8CA92-8207-4F3D-A270-D593230B9DCE}">
      <dsp:nvSpPr>
        <dsp:cNvPr id="0" name=""/>
        <dsp:cNvSpPr/>
      </dsp:nvSpPr>
      <dsp:spPr>
        <a:xfrm>
          <a:off x="0" y="1757638"/>
          <a:ext cx="3785616" cy="8360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W" sz="2300" b="1" kern="1200"/>
            <a:t>Digital Lengthman Concept</a:t>
          </a:r>
          <a:endParaRPr lang="en-US" sz="2300" kern="1200"/>
        </a:p>
      </dsp:txBody>
      <dsp:txXfrm>
        <a:off x="40813" y="1798451"/>
        <a:ext cx="3703990" cy="754434"/>
      </dsp:txXfrm>
    </dsp:sp>
    <dsp:sp modelId="{8EAD46C3-DAF6-43EE-8E27-8AF5A683EBD2}">
      <dsp:nvSpPr>
        <dsp:cNvPr id="0" name=""/>
        <dsp:cNvSpPr/>
      </dsp:nvSpPr>
      <dsp:spPr>
        <a:xfrm rot="5400000">
          <a:off x="6816183" y="-311459"/>
          <a:ext cx="668848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W" sz="1500" kern="1200"/>
            <a:t>AI tracks vehicle volumes to optimize toll collection.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W" sz="1500" kern="1200"/>
            <a:t>Maximizes revenue streams and ensures fair allocation of funds.</a:t>
          </a:r>
          <a:endParaRPr lang="en-US" sz="1500" kern="1200"/>
        </a:p>
      </dsp:txBody>
      <dsp:txXfrm rot="-5400000">
        <a:off x="3785615" y="2751759"/>
        <a:ext cx="6697334" cy="603548"/>
      </dsp:txXfrm>
    </dsp:sp>
    <dsp:sp modelId="{D1EC4165-F761-43A0-A6BF-70E6EDF0F768}">
      <dsp:nvSpPr>
        <dsp:cNvPr id="0" name=""/>
        <dsp:cNvSpPr/>
      </dsp:nvSpPr>
      <dsp:spPr>
        <a:xfrm>
          <a:off x="0" y="2635502"/>
          <a:ext cx="3785616" cy="8360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W" sz="2300" b="1" kern="1200"/>
            <a:t>Traffic Count &amp; Analytics</a:t>
          </a:r>
          <a:endParaRPr lang="en-US" sz="2300" kern="1200"/>
        </a:p>
      </dsp:txBody>
      <dsp:txXfrm>
        <a:off x="40813" y="2676315"/>
        <a:ext cx="3703990" cy="754434"/>
      </dsp:txXfrm>
    </dsp:sp>
    <dsp:sp modelId="{B0600C83-30E9-4295-9B06-48B15F26FF2A}">
      <dsp:nvSpPr>
        <dsp:cNvPr id="0" name=""/>
        <dsp:cNvSpPr/>
      </dsp:nvSpPr>
      <dsp:spPr>
        <a:xfrm rot="5400000">
          <a:off x="6816183" y="566403"/>
          <a:ext cx="668848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W" sz="1500" kern="1200"/>
            <a:t>Transparent, data-driven maintenance system attracts private investment.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W" sz="1500" kern="1200"/>
            <a:t>Demonstrates sustainability and accountability in infrastructure management.</a:t>
          </a:r>
          <a:endParaRPr lang="en-US" sz="1500" kern="1200"/>
        </a:p>
      </dsp:txBody>
      <dsp:txXfrm rot="-5400000">
        <a:off x="3785615" y="3629621"/>
        <a:ext cx="6697334" cy="603548"/>
      </dsp:txXfrm>
    </dsp:sp>
    <dsp:sp modelId="{F1CA5C64-B3F0-44BD-AF00-718B747D60AE}">
      <dsp:nvSpPr>
        <dsp:cNvPr id="0" name=""/>
        <dsp:cNvSpPr/>
      </dsp:nvSpPr>
      <dsp:spPr>
        <a:xfrm>
          <a:off x="0" y="3513365"/>
          <a:ext cx="3785616" cy="8360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W" sz="2300" b="1" kern="1200"/>
            <a:t>Investor Confidence</a:t>
          </a:r>
          <a:endParaRPr lang="en-US" sz="2300" kern="1200"/>
        </a:p>
      </dsp:txBody>
      <dsp:txXfrm>
        <a:off x="40813" y="3554178"/>
        <a:ext cx="3703990" cy="7544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BEC3C-4619-4576-BE32-AE5477FCE5CB}" type="datetimeFigureOut">
              <a:rPr lang="en-ZW" smtClean="0"/>
              <a:t>11/4/2026</a:t>
            </a:fld>
            <a:endParaRPr lang="en-Z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AB231-8B44-4309-B42C-A193B3FEFEC8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662724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en-ZW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D2BE1-0E2D-EF4F-915E-7AF28716AB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03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en-ZW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AB231-8B44-4309-B42C-A193B3FEFEC8}" type="slidenum">
              <a:rPr lang="en-ZW" smtClean="0"/>
              <a:t>14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273706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2B1B5-AFE9-9CF7-6E0B-16C19F962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8318AB-8FDD-5A4A-1D0D-C766CDA693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en-ZW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244AB0-5E12-3397-3A16-BBABD90A77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FC984B-2358-E375-046C-A1FAC060F5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D2BE1-0E2D-EF4F-915E-7AF28716AB0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597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4133A-8EF5-1406-E86E-6C54D9111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F72588-3D05-CACC-C9E1-C58B0800AB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43033" cy="68965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42F33B-3F23-32EC-76B9-F41BC9B9F80C}"/>
              </a:ext>
            </a:extLst>
          </p:cNvPr>
          <p:cNvSpPr txBox="1"/>
          <p:nvPr/>
        </p:nvSpPr>
        <p:spPr>
          <a:xfrm>
            <a:off x="1691716" y="1377392"/>
            <a:ext cx="4138574" cy="577081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3300" b="1" dirty="0">
                <a:latin typeface="Arial"/>
                <a:cs typeface="Arial"/>
              </a:rPr>
              <a:t> </a:t>
            </a:r>
            <a:endParaRPr lang="en-US" sz="3300" dirty="0">
              <a:latin typeface="Arial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4FC003-C520-6828-315D-C0759C142B63}"/>
              </a:ext>
            </a:extLst>
          </p:cNvPr>
          <p:cNvSpPr/>
          <p:nvPr/>
        </p:nvSpPr>
        <p:spPr>
          <a:xfrm flipV="1">
            <a:off x="383321" y="5304013"/>
            <a:ext cx="3643313" cy="342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1F3FCD-C601-929D-79C7-59DB0EB98B69}"/>
              </a:ext>
            </a:extLst>
          </p:cNvPr>
          <p:cNvSpPr txBox="1"/>
          <p:nvPr/>
        </p:nvSpPr>
        <p:spPr>
          <a:xfrm>
            <a:off x="282607" y="5539393"/>
            <a:ext cx="35636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Presented by : ZINARA, ZIMBABWE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4F5564-7686-2B72-CB3B-244891DC9A87}"/>
              </a:ext>
            </a:extLst>
          </p:cNvPr>
          <p:cNvSpPr txBox="1"/>
          <p:nvPr/>
        </p:nvSpPr>
        <p:spPr>
          <a:xfrm>
            <a:off x="342242" y="4784623"/>
            <a:ext cx="460115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/>
              <a:t>ARMFA SOUTHERN AFRICA FOCAL GROUP MEETING</a:t>
            </a:r>
            <a:endParaRPr lang="en-ZW" sz="135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DAA2ED-9D3C-C7AA-4D62-25245810908B}"/>
              </a:ext>
            </a:extLst>
          </p:cNvPr>
          <p:cNvSpPr txBox="1"/>
          <p:nvPr/>
        </p:nvSpPr>
        <p:spPr>
          <a:xfrm>
            <a:off x="282607" y="3130232"/>
            <a:ext cx="63070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Resuscitation of  Road Maintenance Units </a:t>
            </a:r>
            <a:endParaRPr lang="en-ZW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1144C8-823B-E225-238E-89B56C142934}"/>
              </a:ext>
            </a:extLst>
          </p:cNvPr>
          <p:cNvSpPr txBox="1"/>
          <p:nvPr/>
        </p:nvSpPr>
        <p:spPr>
          <a:xfrm>
            <a:off x="282608" y="1686423"/>
            <a:ext cx="53230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ARMFA SOUTHERN AFRICA FOCAL GROUP </a:t>
            </a:r>
          </a:p>
          <a:p>
            <a:r>
              <a:rPr lang="en-US" sz="2000" b="1" dirty="0"/>
              <a:t>MEETING </a:t>
            </a:r>
          </a:p>
          <a:p>
            <a:r>
              <a:rPr lang="en-US" sz="2000" b="1" dirty="0"/>
              <a:t>SÃO MARTINHO HOTEL, BILENE, MOZAMBIQUE </a:t>
            </a:r>
          </a:p>
          <a:p>
            <a:r>
              <a:rPr lang="en-US" sz="2000" b="1" dirty="0"/>
              <a:t>12 TO 17 APRIL 2026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2F6BFD-D21B-95D1-EB4E-D41B3AF5E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42" y="104251"/>
            <a:ext cx="1441174" cy="14411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0AFCA64-1ED3-CC41-ECF2-0FCD2F874D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0707" y="5778467"/>
            <a:ext cx="1447673" cy="125908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CEEF2A6-75BF-7FD3-8363-93DCDE9F7E8B}"/>
              </a:ext>
            </a:extLst>
          </p:cNvPr>
          <p:cNvSpPr txBox="1"/>
          <p:nvPr/>
        </p:nvSpPr>
        <p:spPr>
          <a:xfrm>
            <a:off x="-934278" y="15306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735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B9DF20-92F7-695C-9398-EEF0CCFD5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0D219B-6E9C-0EFD-4634-A77F8ACD64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2916"/>
            <a:ext cx="12192000" cy="68121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9164B5-B90C-8224-407B-0FDFB0DC0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391" y="4647629"/>
            <a:ext cx="6858000" cy="7867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 b="1" dirty="0"/>
              <a:t>Equipment Procured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160AD-4BEC-F19F-E02A-4A80BE0FE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9172" y="5493057"/>
            <a:ext cx="7212496" cy="29151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 algn="ctr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600" dirty="0"/>
              <a:t>Road construction equipment procured for Gwanda Municipality using ZINARA  funds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EA5F9F-1F49-F79A-9B1C-BF086F256C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041" b="19801"/>
          <a:stretch>
            <a:fillRect/>
          </a:stretch>
        </p:blipFill>
        <p:spPr>
          <a:xfrm>
            <a:off x="0" y="-725661"/>
            <a:ext cx="10667990" cy="5373290"/>
          </a:xfrm>
          <a:prstGeom prst="rect">
            <a:avLst/>
          </a:prstGeom>
        </p:spPr>
      </p:pic>
      <p:grpSp>
        <p:nvGrpSpPr>
          <p:cNvPr id="2067" name="Group 2066">
            <a:extLst>
              <a:ext uri="{FF2B5EF4-FFF2-40B4-BE49-F238E27FC236}">
                <a16:creationId xmlns:a16="http://schemas.microsoft.com/office/drawing/2014/main" id="{FB7FB62D-DD5B-C587-F53F-679128D41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19172" y="4525779"/>
            <a:ext cx="9155399" cy="123363"/>
            <a:chOff x="-5025" y="6737718"/>
            <a:chExt cx="12207200" cy="123363"/>
          </a:xfrm>
        </p:grpSpPr>
        <p:sp>
          <p:nvSpPr>
            <p:cNvPr id="2064" name="Rectangle 2063">
              <a:extLst>
                <a:ext uri="{FF2B5EF4-FFF2-40B4-BE49-F238E27FC236}">
                  <a16:creationId xmlns:a16="http://schemas.microsoft.com/office/drawing/2014/main" id="{D474BA53-241B-ACB6-E742-B074F40EB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8" name="Rectangle 2067">
              <a:extLst>
                <a:ext uri="{FF2B5EF4-FFF2-40B4-BE49-F238E27FC236}">
                  <a16:creationId xmlns:a16="http://schemas.microsoft.com/office/drawing/2014/main" id="{3797B091-2608-7480-FE24-507CC5333A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AutoShape 2" descr="Image preview">
            <a:extLst>
              <a:ext uri="{FF2B5EF4-FFF2-40B4-BE49-F238E27FC236}">
                <a16:creationId xmlns:a16="http://schemas.microsoft.com/office/drawing/2014/main" id="{A1D39304-8AEA-826C-0FF4-D82E4D8720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07568" y="340568"/>
            <a:ext cx="3240833" cy="324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78065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38EF3B-FEDD-3940-0015-BFEE10578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9" name="Rectangle 2088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1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DB87EE-7E2C-0DBE-D2C5-FD710E0F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5358141"/>
            <a:ext cx="78867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500" b="1"/>
              <a:t>Equipment Procured</a:t>
            </a:r>
          </a:p>
        </p:txBody>
      </p:sp>
      <p:sp>
        <p:nvSpPr>
          <p:cNvPr id="4" name="AutoShape 2" descr="Image preview">
            <a:extLst>
              <a:ext uri="{FF2B5EF4-FFF2-40B4-BE49-F238E27FC236}">
                <a16:creationId xmlns:a16="http://schemas.microsoft.com/office/drawing/2014/main" id="{EE538B2B-A4C9-2A12-133B-C793C4ED3E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07568" y="340568"/>
            <a:ext cx="3240833" cy="324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W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1B8E95-B9AD-0EEE-11E8-0B0B48A9159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" y="0"/>
            <a:ext cx="12192000" cy="6812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9AA8D3-27D0-A92F-3DF0-74D41EA0A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" y="0"/>
            <a:ext cx="6681191" cy="682304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A394FE9-52A9-7C45-FE0C-6B4BD46C186F}"/>
              </a:ext>
            </a:extLst>
          </p:cNvPr>
          <p:cNvSpPr txBox="1">
            <a:spLocks/>
          </p:cNvSpPr>
          <p:nvPr/>
        </p:nvSpPr>
        <p:spPr>
          <a:xfrm>
            <a:off x="5395762" y="4477755"/>
            <a:ext cx="6858000" cy="7867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90000"/>
              </a:lnSpc>
            </a:pPr>
            <a:r>
              <a:rPr lang="en-US" sz="4000" b="1" dirty="0"/>
              <a:t>Routine Road Maintenance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3D51718-F0CB-0EFC-C42F-CE6FB3237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7919" y="5312309"/>
            <a:ext cx="3489248" cy="29151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000" dirty="0"/>
              <a:t>Using </a:t>
            </a:r>
            <a:r>
              <a:rPr lang="en-US" sz="2000" dirty="0" err="1"/>
              <a:t>Labour</a:t>
            </a:r>
            <a:r>
              <a:rPr lang="en-US" sz="2000" dirty="0"/>
              <a:t>-Based Methods</a:t>
            </a:r>
          </a:p>
        </p:txBody>
      </p:sp>
    </p:spTree>
    <p:extLst>
      <p:ext uri="{BB962C8B-B14F-4D97-AF65-F5344CB8AC3E}">
        <p14:creationId xmlns:p14="http://schemas.microsoft.com/office/powerpoint/2010/main" val="65896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7F2AB8-4F71-1682-147D-0D3196938D6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16"/>
            <a:ext cx="12192000" cy="6812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8169" y="274638"/>
            <a:ext cx="6695661" cy="1206292"/>
          </a:xfrm>
        </p:spPr>
        <p:txBody>
          <a:bodyPr/>
          <a:lstStyle/>
          <a:p>
            <a:r>
              <a:rPr b="1" dirty="0"/>
              <a:t>How the Model Works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7398DD3-5FB7-3A2C-6BF2-F3E4A9778B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6591319"/>
              </p:ext>
            </p:extLst>
          </p:nvPr>
        </p:nvGraphicFramePr>
        <p:xfrm>
          <a:off x="1709529" y="1600202"/>
          <a:ext cx="9322905" cy="4283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CBF9FC-2B42-1152-018F-8DBE3C9738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2000" cy="6812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6026" y="192190"/>
            <a:ext cx="6760426" cy="1143000"/>
          </a:xfrm>
        </p:spPr>
        <p:txBody>
          <a:bodyPr>
            <a:normAutofit fontScale="90000"/>
          </a:bodyPr>
          <a:lstStyle/>
          <a:p>
            <a:r>
              <a:rPr lang="en-ZW" b="1" dirty="0"/>
              <a:t> Cost Benefit analysis (5years)</a:t>
            </a:r>
            <a:endParaRPr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EE2AB95-84E4-6CAB-2F37-D52044F990B9}"/>
              </a:ext>
            </a:extLst>
          </p:cNvPr>
          <p:cNvGrpSpPr/>
          <p:nvPr/>
        </p:nvGrpSpPr>
        <p:grpSpPr>
          <a:xfrm>
            <a:off x="694012" y="2751292"/>
            <a:ext cx="3808413" cy="586455"/>
            <a:chOff x="694012" y="2126950"/>
            <a:chExt cx="3808413" cy="695785"/>
          </a:xfrm>
          <a:solidFill>
            <a:srgbClr val="FFC000"/>
          </a:solidFill>
        </p:grpSpPr>
        <p:sp>
          <p:nvSpPr>
            <p:cNvPr id="5" name="Pentagon 27">
              <a:extLst>
                <a:ext uri="{FF2B5EF4-FFF2-40B4-BE49-F238E27FC236}">
                  <a16:creationId xmlns:a16="http://schemas.microsoft.com/office/drawing/2014/main" id="{E1564302-AB0B-1649-5303-F436D4617ECB}"/>
                </a:ext>
              </a:extLst>
            </p:cNvPr>
            <p:cNvSpPr>
              <a:spLocks/>
            </p:cNvSpPr>
            <p:nvPr/>
          </p:nvSpPr>
          <p:spPr>
            <a:xfrm>
              <a:off x="694012" y="2126950"/>
              <a:ext cx="3808413" cy="695785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6" name="Pentagon 44">
              <a:extLst>
                <a:ext uri="{FF2B5EF4-FFF2-40B4-BE49-F238E27FC236}">
                  <a16:creationId xmlns:a16="http://schemas.microsoft.com/office/drawing/2014/main" id="{D183A719-D42E-4F89-581C-732BC7951D60}"/>
                </a:ext>
              </a:extLst>
            </p:cNvPr>
            <p:cNvSpPr>
              <a:spLocks/>
            </p:cNvSpPr>
            <p:nvPr/>
          </p:nvSpPr>
          <p:spPr>
            <a:xfrm>
              <a:off x="694014" y="2126950"/>
              <a:ext cx="1904204" cy="695785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CE0D8C-F245-D8A0-F2BC-4165B509B7BF}"/>
              </a:ext>
            </a:extLst>
          </p:cNvPr>
          <p:cNvGrpSpPr/>
          <p:nvPr/>
        </p:nvGrpSpPr>
        <p:grpSpPr>
          <a:xfrm>
            <a:off x="694011" y="3433992"/>
            <a:ext cx="10567024" cy="586455"/>
            <a:chOff x="694012" y="2126950"/>
            <a:chExt cx="3808413" cy="695785"/>
          </a:xfrm>
        </p:grpSpPr>
        <p:sp>
          <p:nvSpPr>
            <p:cNvPr id="12" name="Pentagon 27">
              <a:extLst>
                <a:ext uri="{FF2B5EF4-FFF2-40B4-BE49-F238E27FC236}">
                  <a16:creationId xmlns:a16="http://schemas.microsoft.com/office/drawing/2014/main" id="{DABEFEB1-A5A5-3773-39EF-19D60A8BD336}"/>
                </a:ext>
              </a:extLst>
            </p:cNvPr>
            <p:cNvSpPr>
              <a:spLocks/>
            </p:cNvSpPr>
            <p:nvPr/>
          </p:nvSpPr>
          <p:spPr>
            <a:xfrm>
              <a:off x="694012" y="2126950"/>
              <a:ext cx="3808413" cy="695785"/>
            </a:xfrm>
            <a:prstGeom prst="homePlat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13" name="Pentagon 44">
              <a:extLst>
                <a:ext uri="{FF2B5EF4-FFF2-40B4-BE49-F238E27FC236}">
                  <a16:creationId xmlns:a16="http://schemas.microsoft.com/office/drawing/2014/main" id="{5A3E0A22-1F47-7E38-8198-86B9CCCCCC46}"/>
                </a:ext>
              </a:extLst>
            </p:cNvPr>
            <p:cNvSpPr>
              <a:spLocks/>
            </p:cNvSpPr>
            <p:nvPr/>
          </p:nvSpPr>
          <p:spPr>
            <a:xfrm>
              <a:off x="694014" y="2126950"/>
              <a:ext cx="1904204" cy="695785"/>
            </a:xfrm>
            <a:prstGeom prst="homePlat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1E211F5-0BFE-C868-61A8-67584871745D}"/>
              </a:ext>
            </a:extLst>
          </p:cNvPr>
          <p:cNvGrpSpPr/>
          <p:nvPr/>
        </p:nvGrpSpPr>
        <p:grpSpPr>
          <a:xfrm>
            <a:off x="694009" y="4116692"/>
            <a:ext cx="9384267" cy="586455"/>
            <a:chOff x="694012" y="2126950"/>
            <a:chExt cx="3808413" cy="695785"/>
          </a:xfrm>
        </p:grpSpPr>
        <p:sp>
          <p:nvSpPr>
            <p:cNvPr id="30" name="Pentagon 27">
              <a:extLst>
                <a:ext uri="{FF2B5EF4-FFF2-40B4-BE49-F238E27FC236}">
                  <a16:creationId xmlns:a16="http://schemas.microsoft.com/office/drawing/2014/main" id="{43956C3B-C48E-39EF-2A4B-A46FD08CF1E4}"/>
                </a:ext>
              </a:extLst>
            </p:cNvPr>
            <p:cNvSpPr>
              <a:spLocks/>
            </p:cNvSpPr>
            <p:nvPr/>
          </p:nvSpPr>
          <p:spPr>
            <a:xfrm>
              <a:off x="694012" y="2126950"/>
              <a:ext cx="3808413" cy="695785"/>
            </a:xfrm>
            <a:prstGeom prst="homePlat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31" name="Pentagon 44">
              <a:extLst>
                <a:ext uri="{FF2B5EF4-FFF2-40B4-BE49-F238E27FC236}">
                  <a16:creationId xmlns:a16="http://schemas.microsoft.com/office/drawing/2014/main" id="{34BA19DA-7CF0-6BD7-7D7F-305551EB44B6}"/>
                </a:ext>
              </a:extLst>
            </p:cNvPr>
            <p:cNvSpPr>
              <a:spLocks/>
            </p:cNvSpPr>
            <p:nvPr/>
          </p:nvSpPr>
          <p:spPr>
            <a:xfrm>
              <a:off x="694014" y="2126950"/>
              <a:ext cx="1904204" cy="695785"/>
            </a:xfrm>
            <a:prstGeom prst="homePlat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3D64CFC-E627-E35F-6189-18E54472C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226" y="1335190"/>
            <a:ext cx="11350487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sz="2000" dirty="0">
                <a:latin typeface="Arial Nova" panose="020F0502020204030204" pitchFamily="34" charset="0"/>
              </a:rPr>
              <a:t>Procuring Equipment vs. Financial Disbursement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ZW" sz="2000" b="1" dirty="0">
                <a:latin typeface="Arial Nova" panose="020F0502020204030204" pitchFamily="34" charset="0"/>
              </a:rPr>
              <a:t>Scenario Summary </a:t>
            </a:r>
            <a:endParaRPr lang="en-ZW" sz="2000" dirty="0">
              <a:latin typeface="Arial Nova" panose="020F0502020204030204" pitchFamily="34" charset="0"/>
            </a:endParaRPr>
          </a:p>
          <a:p>
            <a:pPr lvl="0">
              <a:lnSpc>
                <a:spcPct val="200000"/>
              </a:lnSpc>
            </a:pPr>
            <a:r>
              <a:rPr lang="en-ZW" sz="2000" dirty="0">
                <a:latin typeface="Arial Nova" panose="020F0502020204030204" pitchFamily="34" charset="0"/>
              </a:rPr>
              <a:t>10 Road Authorities (RAs)</a:t>
            </a:r>
          </a:p>
          <a:p>
            <a:pPr lvl="0">
              <a:lnSpc>
                <a:spcPct val="200000"/>
              </a:lnSpc>
            </a:pPr>
            <a:r>
              <a:rPr lang="en-ZW" sz="2000" dirty="0">
                <a:latin typeface="Arial Nova" panose="020F0502020204030204" pitchFamily="34" charset="0"/>
              </a:rPr>
              <a:t>Current model: Each RA hires graders, compactors, and tippers from private contractors</a:t>
            </a:r>
          </a:p>
          <a:p>
            <a:pPr lvl="0">
              <a:lnSpc>
                <a:spcPct val="200000"/>
              </a:lnSpc>
            </a:pPr>
            <a:r>
              <a:rPr lang="en-ZW" sz="2000" dirty="0">
                <a:latin typeface="Arial Nova" panose="020F0502020204030204" pitchFamily="34" charset="0"/>
              </a:rPr>
              <a:t>Proposed model: Road Fund procures equipment centrally and deploys to RAs</a:t>
            </a:r>
            <a:endParaRPr sz="2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571A01-E451-13DC-84E1-C2B1DEEF8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39813" y="365126"/>
            <a:ext cx="8375585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91806" y="1057739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523776" y="1402924"/>
            <a:ext cx="146304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88BA23-4092-BD8C-F0AA-60E20CE22DE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22916"/>
            <a:ext cx="12192000" cy="681216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9AC124D-A380-FA8E-B856-70D47597F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939" y="473673"/>
            <a:ext cx="4447113" cy="1645920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200" b="1" dirty="0"/>
              <a:t>Option 1: </a:t>
            </a:r>
            <a:r>
              <a:rPr lang="en-US" sz="2200" dirty="0"/>
              <a:t>Continuing with Financial Disbursements &amp; Hiring Contractors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53CCD09-BAA1-AD3C-792A-92E8ACD1D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5017" y="870155"/>
            <a:ext cx="4501977" cy="891672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endParaRPr lang="en-ZW" sz="2000" b="1" dirty="0"/>
          </a:p>
          <a:p>
            <a:pPr marL="0" indent="0">
              <a:buNone/>
            </a:pPr>
            <a:r>
              <a:rPr lang="en-ZW" sz="2000" b="1" dirty="0"/>
              <a:t>Annual Cost Per RA $256 000.00</a:t>
            </a:r>
            <a:br>
              <a:rPr lang="en-ZW" sz="2000" b="1" dirty="0"/>
            </a:br>
            <a:endParaRPr lang="en-ZW" sz="2000" b="1" dirty="0"/>
          </a:p>
          <a:p>
            <a:pPr marL="0" indent="0">
              <a:buNone/>
            </a:pPr>
            <a:endParaRPr lang="en-ZW" sz="2000" dirty="0"/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AA45CB3F-CCBA-7E7B-20B7-52F0F1B46D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582528"/>
              </p:ext>
            </p:extLst>
          </p:nvPr>
        </p:nvGraphicFramePr>
        <p:xfrm>
          <a:off x="974035" y="2477359"/>
          <a:ext cx="10296939" cy="33588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48034">
                  <a:extLst>
                    <a:ext uri="{9D8B030D-6E8A-4147-A177-3AD203B41FA5}">
                      <a16:colId xmlns:a16="http://schemas.microsoft.com/office/drawing/2014/main" val="1093137349"/>
                    </a:ext>
                  </a:extLst>
                </a:gridCol>
                <a:gridCol w="2448905">
                  <a:extLst>
                    <a:ext uri="{9D8B030D-6E8A-4147-A177-3AD203B41FA5}">
                      <a16:colId xmlns:a16="http://schemas.microsoft.com/office/drawing/2014/main" val="1595989876"/>
                    </a:ext>
                  </a:extLst>
                </a:gridCol>
              </a:tblGrid>
              <a:tr h="6717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W" sz="2000" kern="0">
                          <a:effectLst/>
                        </a:rPr>
                        <a:t>Cost Component</a:t>
                      </a:r>
                      <a:endParaRPr lang="en-ZW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04" marR="25204" marT="25204" marB="2520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W" sz="2000" kern="0">
                          <a:effectLst/>
                        </a:rPr>
                        <a:t>Amount</a:t>
                      </a:r>
                      <a:endParaRPr lang="en-ZW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04" marR="25204" marT="25204" marB="25204" anchor="ctr"/>
                </a:tc>
                <a:extLst>
                  <a:ext uri="{0D108BD9-81ED-4DB2-BD59-A6C34878D82A}">
                    <a16:rowId xmlns:a16="http://schemas.microsoft.com/office/drawing/2014/main" val="2967804057"/>
                  </a:ext>
                </a:extLst>
              </a:tr>
              <a:tr h="6717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W" sz="2000" kern="0">
                          <a:effectLst/>
                        </a:rPr>
                        <a:t>Grader hire (1,000 hrs × $160/hr)</a:t>
                      </a:r>
                      <a:endParaRPr lang="en-ZW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04" marR="25204" marT="25204" marB="2520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W" sz="2000" kern="0">
                          <a:effectLst/>
                        </a:rPr>
                        <a:t>$160,000</a:t>
                      </a:r>
                      <a:endParaRPr lang="en-ZW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04" marR="25204" marT="25204" marB="25204" anchor="ctr"/>
                </a:tc>
                <a:extLst>
                  <a:ext uri="{0D108BD9-81ED-4DB2-BD59-A6C34878D82A}">
                    <a16:rowId xmlns:a16="http://schemas.microsoft.com/office/drawing/2014/main" val="3223420935"/>
                  </a:ext>
                </a:extLst>
              </a:tr>
              <a:tr h="6717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W" sz="2000" kern="0">
                          <a:effectLst/>
                        </a:rPr>
                        <a:t>Compactor hire (600 hrs × $80/hr)</a:t>
                      </a:r>
                      <a:endParaRPr lang="en-ZW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04" marR="25204" marT="25204" marB="2520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W" sz="2000" kern="0">
                          <a:effectLst/>
                        </a:rPr>
                        <a:t>$48,000</a:t>
                      </a:r>
                      <a:endParaRPr lang="en-ZW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04" marR="25204" marT="25204" marB="25204" anchor="ctr"/>
                </a:tc>
                <a:extLst>
                  <a:ext uri="{0D108BD9-81ED-4DB2-BD59-A6C34878D82A}">
                    <a16:rowId xmlns:a16="http://schemas.microsoft.com/office/drawing/2014/main" val="1821150309"/>
                  </a:ext>
                </a:extLst>
              </a:tr>
              <a:tr h="6717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W" sz="2000" kern="0">
                          <a:effectLst/>
                        </a:rPr>
                        <a:t>Tipper trucks (800 hrs × $60/hr)</a:t>
                      </a:r>
                      <a:endParaRPr lang="en-ZW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04" marR="25204" marT="25204" marB="2520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W" sz="2000" kern="0">
                          <a:effectLst/>
                        </a:rPr>
                        <a:t>$48,000</a:t>
                      </a:r>
                      <a:endParaRPr lang="en-ZW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04" marR="25204" marT="25204" marB="25204" anchor="ctr"/>
                </a:tc>
                <a:extLst>
                  <a:ext uri="{0D108BD9-81ED-4DB2-BD59-A6C34878D82A}">
                    <a16:rowId xmlns:a16="http://schemas.microsoft.com/office/drawing/2014/main" val="2442034279"/>
                  </a:ext>
                </a:extLst>
              </a:tr>
              <a:tr h="6717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W" sz="2000" kern="0">
                          <a:effectLst/>
                        </a:rPr>
                        <a:t>Total per RA per year</a:t>
                      </a:r>
                      <a:endParaRPr lang="en-ZW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04" marR="25204" marT="25204" marB="2520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W" sz="2000" kern="0" dirty="0">
                          <a:effectLst/>
                        </a:rPr>
                        <a:t>$256,000</a:t>
                      </a:r>
                      <a:endParaRPr lang="en-ZW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04" marR="25204" marT="25204" marB="25204" anchor="ctr"/>
                </a:tc>
                <a:extLst>
                  <a:ext uri="{0D108BD9-81ED-4DB2-BD59-A6C34878D82A}">
                    <a16:rowId xmlns:a16="http://schemas.microsoft.com/office/drawing/2014/main" val="4161175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3854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243C67-4A6A-CBEC-4E85-60F529B0E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401222"/>
            <a:ext cx="7886700" cy="1348065"/>
          </a:xfrm>
        </p:spPr>
        <p:txBody>
          <a:bodyPr>
            <a:normAutofit/>
          </a:bodyPr>
          <a:lstStyle/>
          <a:p>
            <a:endParaRPr lang="en-ZW" sz="47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D53697-882C-B2F5-60A9-D8722C42CC3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" y="0"/>
            <a:ext cx="12192000" cy="68121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6FD1F3-6A62-31C3-56FC-4361E96311C8}"/>
              </a:ext>
            </a:extLst>
          </p:cNvPr>
          <p:cNvSpPr txBox="1"/>
          <p:nvPr/>
        </p:nvSpPr>
        <p:spPr>
          <a:xfrm>
            <a:off x="1371601" y="1113866"/>
            <a:ext cx="99600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prstClr val="black"/>
                </a:solidFill>
                <a:latin typeface="Calibri"/>
              </a:rPr>
              <a:t>Option 1: </a:t>
            </a:r>
            <a:r>
              <a:rPr lang="en-US" sz="2500" dirty="0">
                <a:solidFill>
                  <a:prstClr val="black"/>
                </a:solidFill>
                <a:latin typeface="Calibri"/>
              </a:rPr>
              <a:t>Continuing with Financial Disbursements &amp; Hiring Contractors</a:t>
            </a:r>
            <a:endParaRPr lang="en-US" sz="2500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7FDF8BE6-04E3-E9E2-4A54-478124131EA3}"/>
              </a:ext>
            </a:extLst>
          </p:cNvPr>
          <p:cNvSpPr/>
          <p:nvPr/>
        </p:nvSpPr>
        <p:spPr>
          <a:xfrm rot="16200000">
            <a:off x="1685146" y="553561"/>
            <a:ext cx="2041773" cy="4626468"/>
          </a:xfrm>
          <a:custGeom>
            <a:avLst/>
            <a:gdLst/>
            <a:ahLst/>
            <a:cxnLst/>
            <a:rect l="l" t="t" r="r" b="b"/>
            <a:pathLst>
              <a:path w="2204552" h="3463807">
                <a:moveTo>
                  <a:pt x="0" y="0"/>
                </a:moveTo>
                <a:lnTo>
                  <a:pt x="1843807" y="0"/>
                </a:lnTo>
                <a:lnTo>
                  <a:pt x="1843807" y="712671"/>
                </a:lnTo>
                <a:lnTo>
                  <a:pt x="2204552" y="921904"/>
                </a:lnTo>
                <a:lnTo>
                  <a:pt x="1843807" y="1131136"/>
                </a:lnTo>
                <a:lnTo>
                  <a:pt x="1843807" y="1843807"/>
                </a:lnTo>
                <a:lnTo>
                  <a:pt x="1841879" y="1843807"/>
                </a:lnTo>
                <a:lnTo>
                  <a:pt x="1841879" y="3463807"/>
                </a:lnTo>
                <a:lnTo>
                  <a:pt x="0" y="3463807"/>
                </a:lnTo>
                <a:lnTo>
                  <a:pt x="0" y="184380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ko-KR" altLang="en-US" sz="120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1A32194-5316-1AC0-0FEB-8D163C9F3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82" y="2347414"/>
            <a:ext cx="4524790" cy="1462076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sz="1800" b="1" dirty="0">
                <a:latin typeface="Calibri"/>
              </a:rPr>
              <a:t>Annual National Cost (10 RAs)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sz="1800" b="1" dirty="0">
              <a:latin typeface="Calibri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1800" dirty="0">
                <a:latin typeface="Calibri"/>
              </a:rPr>
              <a:t>•	$256,000 × 10 = $2,560,000 per year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1800" dirty="0">
                <a:latin typeface="Calibri"/>
              </a:rPr>
              <a:t>         5 Year Total Cost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1800" dirty="0">
                <a:latin typeface="Calibri"/>
              </a:rPr>
              <a:t>•	$2,560,000 × 5 = $12,800,000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sz="1800" b="1" dirty="0">
              <a:latin typeface="Calibri"/>
            </a:endParaRPr>
          </a:p>
          <a:p>
            <a:endParaRPr lang="en-ZW" sz="1800" dirty="0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475B9F10-606C-341D-1F9F-9339FB6299CC}"/>
              </a:ext>
            </a:extLst>
          </p:cNvPr>
          <p:cNvSpPr/>
          <p:nvPr/>
        </p:nvSpPr>
        <p:spPr>
          <a:xfrm rot="16200000">
            <a:off x="6739546" y="1320309"/>
            <a:ext cx="3194726" cy="7518752"/>
          </a:xfrm>
          <a:custGeom>
            <a:avLst/>
            <a:gdLst/>
            <a:ahLst/>
            <a:cxnLst/>
            <a:rect l="l" t="t" r="r" b="b"/>
            <a:pathLst>
              <a:path w="2204552" h="3463807">
                <a:moveTo>
                  <a:pt x="0" y="0"/>
                </a:moveTo>
                <a:lnTo>
                  <a:pt x="1843807" y="0"/>
                </a:lnTo>
                <a:lnTo>
                  <a:pt x="1843807" y="712671"/>
                </a:lnTo>
                <a:lnTo>
                  <a:pt x="2204552" y="921904"/>
                </a:lnTo>
                <a:lnTo>
                  <a:pt x="1843807" y="1131136"/>
                </a:lnTo>
                <a:lnTo>
                  <a:pt x="1843807" y="1843807"/>
                </a:lnTo>
                <a:lnTo>
                  <a:pt x="1841879" y="1843807"/>
                </a:lnTo>
                <a:lnTo>
                  <a:pt x="1841879" y="3463807"/>
                </a:lnTo>
                <a:lnTo>
                  <a:pt x="0" y="3463807"/>
                </a:lnTo>
                <a:lnTo>
                  <a:pt x="0" y="184380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ko-KR" altLang="en-US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C57535-3166-852A-A7A4-B02234368F4B}"/>
              </a:ext>
            </a:extLst>
          </p:cNvPr>
          <p:cNvSpPr txBox="1"/>
          <p:nvPr/>
        </p:nvSpPr>
        <p:spPr>
          <a:xfrm>
            <a:off x="4577533" y="4381197"/>
            <a:ext cx="735936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b="1" dirty="0">
                <a:latin typeface="Calibri"/>
              </a:rPr>
              <a:t>Estimated Inefficiency / Leakage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dirty="0">
                <a:latin typeface="Calibri"/>
              </a:rPr>
              <a:t>Sector audits typically show 20–35% inflation, overbilling, idle time, and fuel manipulation.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b="1" dirty="0">
                <a:latin typeface="Calibri"/>
              </a:rPr>
              <a:t>Using 25% leakage</a:t>
            </a:r>
            <a:r>
              <a:rPr lang="en-US" dirty="0">
                <a:latin typeface="Calibri"/>
              </a:rPr>
              <a:t>: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dirty="0">
                <a:latin typeface="Calibri"/>
              </a:rPr>
              <a:t>•	Leakage per year = $2,560,000 × 25% = $640,000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dirty="0">
                <a:latin typeface="Calibri"/>
              </a:rPr>
              <a:t>•	Leakage over 5 years = $3,200,000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dirty="0">
                <a:latin typeface="Calibri"/>
              </a:rPr>
              <a:t>✅ 5 Year Cost of Option 1 = $12,800,000 + $3,200,000 = </a:t>
            </a:r>
            <a:r>
              <a:rPr lang="en-US" b="1" dirty="0">
                <a:latin typeface="Calibri"/>
              </a:rPr>
              <a:t>$16,000,000</a:t>
            </a:r>
          </a:p>
        </p:txBody>
      </p:sp>
    </p:spTree>
    <p:extLst>
      <p:ext uri="{BB962C8B-B14F-4D97-AF65-F5344CB8AC3E}">
        <p14:creationId xmlns:p14="http://schemas.microsoft.com/office/powerpoint/2010/main" val="3140288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9C9F3B-4297-9733-A8AB-04827C404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9A6F92-659B-8A51-160D-9747C5D826A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16"/>
            <a:ext cx="12192000" cy="6812168"/>
          </a:xfrm>
          <a:prstGeom prst="rect">
            <a:avLst/>
          </a:prstGeom>
        </p:spPr>
      </p:pic>
      <p:sp>
        <p:nvSpPr>
          <p:cNvPr id="60" name="Content Placeholder 51">
            <a:extLst>
              <a:ext uri="{FF2B5EF4-FFF2-40B4-BE49-F238E27FC236}">
                <a16:creationId xmlns:a16="http://schemas.microsoft.com/office/drawing/2014/main" id="{621C06F4-1479-A946-4E38-83ED32DF2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967" y="256198"/>
            <a:ext cx="6555045" cy="895524"/>
          </a:xfrm>
        </p:spPr>
        <p:txBody>
          <a:bodyPr anchor="t">
            <a:normAutofit/>
          </a:bodyPr>
          <a:lstStyle/>
          <a:p>
            <a:r>
              <a:rPr lang="en-ZW" sz="1800" b="1" dirty="0">
                <a:latin typeface="Arial" panose="020B0604020202020204" pitchFamily="34" charset="0"/>
                <a:cs typeface="Arial" panose="020B0604020202020204" pitchFamily="34" charset="0"/>
              </a:rPr>
              <a:t>Option 2: Centralized Procurement of Equipment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CE9EF96-CF98-0837-46A6-F8B392E00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518" y="786628"/>
            <a:ext cx="7796198" cy="5722327"/>
          </a:xfrm>
          <a:prstGeom prst="rect">
            <a:avLst/>
          </a:prstGeom>
        </p:spPr>
      </p:pic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575478" y="0"/>
            <a:ext cx="92522" cy="6858000"/>
            <a:chOff x="12068638" y="0"/>
            <a:chExt cx="123362" cy="6858000"/>
          </a:xfrm>
        </p:grpSpPr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6999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3999" y="1"/>
            <a:ext cx="9144000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64135E-0DBB-FECC-7EBF-F4A10F262E6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0" cy="681216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462AE8D-0175-F4DB-B0EF-36E20D6C9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575" y="653320"/>
            <a:ext cx="7429650" cy="1157242"/>
          </a:xfrm>
        </p:spPr>
        <p:txBody>
          <a:bodyPr>
            <a:normAutofit/>
          </a:bodyPr>
          <a:lstStyle/>
          <a:p>
            <a:r>
              <a:rPr lang="en-ZW" b="1" dirty="0"/>
              <a:t>Five‑Year Financial Comparison</a:t>
            </a:r>
            <a:endParaRPr lang="en-ZW" sz="3500" dirty="0"/>
          </a:p>
        </p:txBody>
      </p:sp>
      <p:graphicFrame>
        <p:nvGraphicFramePr>
          <p:cNvPr id="11" name="Content Placeholder 4">
            <a:extLst>
              <a:ext uri="{FF2B5EF4-FFF2-40B4-BE49-F238E27FC236}">
                <a16:creationId xmlns:a16="http://schemas.microsoft.com/office/drawing/2014/main" id="{03E539D4-C086-8512-6DB4-DECF087982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171090"/>
              </p:ext>
            </p:extLst>
          </p:nvPr>
        </p:nvGraphicFramePr>
        <p:xfrm>
          <a:off x="922681" y="2349733"/>
          <a:ext cx="10346635" cy="31923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36034">
                  <a:extLst>
                    <a:ext uri="{9D8B030D-6E8A-4147-A177-3AD203B41FA5}">
                      <a16:colId xmlns:a16="http://schemas.microsoft.com/office/drawing/2014/main" val="2043843660"/>
                    </a:ext>
                  </a:extLst>
                </a:gridCol>
                <a:gridCol w="2549316">
                  <a:extLst>
                    <a:ext uri="{9D8B030D-6E8A-4147-A177-3AD203B41FA5}">
                      <a16:colId xmlns:a16="http://schemas.microsoft.com/office/drawing/2014/main" val="1974832566"/>
                    </a:ext>
                  </a:extLst>
                </a:gridCol>
                <a:gridCol w="4661285">
                  <a:extLst>
                    <a:ext uri="{9D8B030D-6E8A-4147-A177-3AD203B41FA5}">
                      <a16:colId xmlns:a16="http://schemas.microsoft.com/office/drawing/2014/main" val="1365029498"/>
                    </a:ext>
                  </a:extLst>
                </a:gridCol>
              </a:tblGrid>
              <a:tr h="8768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W" sz="1800" kern="0" dirty="0">
                          <a:effectLst/>
                        </a:rPr>
                        <a:t>Category</a:t>
                      </a:r>
                      <a:endParaRPr lang="en-ZW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2" marR="17992" marT="17992" marB="17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W" sz="1800" kern="0" dirty="0">
                          <a:effectLst/>
                        </a:rPr>
                        <a:t>Disbursement Model</a:t>
                      </a:r>
                      <a:endParaRPr lang="en-ZW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2" marR="17992" marT="17992" marB="17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W" sz="1800" kern="0">
                          <a:effectLst/>
                        </a:rPr>
                        <a:t>Procurement Model</a:t>
                      </a:r>
                      <a:endParaRPr lang="en-ZW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2" marR="17992" marT="17992" marB="17992" anchor="ctr"/>
                </a:tc>
                <a:extLst>
                  <a:ext uri="{0D108BD9-81ED-4DB2-BD59-A6C34878D82A}">
                    <a16:rowId xmlns:a16="http://schemas.microsoft.com/office/drawing/2014/main" val="2334022185"/>
                  </a:ext>
                </a:extLst>
              </a:tr>
              <a:tr h="4795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W" sz="1800" kern="0">
                          <a:effectLst/>
                        </a:rPr>
                        <a:t>5‑Year Base Cost</a:t>
                      </a:r>
                      <a:endParaRPr lang="en-ZW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2" marR="17992" marT="17992" marB="1799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W" sz="1800" kern="0" dirty="0">
                          <a:effectLst/>
                        </a:rPr>
                        <a:t>$12,800,000</a:t>
                      </a:r>
                      <a:endParaRPr lang="en-ZW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2" marR="17992" marT="17992" marB="1799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W" sz="1800" kern="0">
                          <a:effectLst/>
                        </a:rPr>
                        <a:t>$6,000,000</a:t>
                      </a:r>
                      <a:endParaRPr lang="en-ZW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2" marR="17992" marT="17992" marB="17992" anchor="ctr"/>
                </a:tc>
                <a:extLst>
                  <a:ext uri="{0D108BD9-81ED-4DB2-BD59-A6C34878D82A}">
                    <a16:rowId xmlns:a16="http://schemas.microsoft.com/office/drawing/2014/main" val="679794342"/>
                  </a:ext>
                </a:extLst>
              </a:tr>
              <a:tr h="8768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W" sz="1800" kern="0">
                          <a:effectLst/>
                        </a:rPr>
                        <a:t>Leakage / Inefficiency</a:t>
                      </a:r>
                      <a:endParaRPr lang="en-ZW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2" marR="17992" marT="17992" marB="1799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W" sz="1800" kern="0" dirty="0">
                          <a:effectLst/>
                        </a:rPr>
                        <a:t>$3,200,000</a:t>
                      </a:r>
                      <a:endParaRPr lang="en-ZW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2" marR="17992" marT="17992" marB="1799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W" sz="1800" kern="0" dirty="0">
                          <a:effectLst/>
                        </a:rPr>
                        <a:t>Negligible (machine hours tracked)</a:t>
                      </a:r>
                      <a:endParaRPr lang="en-ZW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2" marR="17992" marT="17992" marB="17992" anchor="ctr"/>
                </a:tc>
                <a:extLst>
                  <a:ext uri="{0D108BD9-81ED-4DB2-BD59-A6C34878D82A}">
                    <a16:rowId xmlns:a16="http://schemas.microsoft.com/office/drawing/2014/main" val="1871869321"/>
                  </a:ext>
                </a:extLst>
              </a:tr>
              <a:tr h="4795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W" sz="1800" kern="0">
                          <a:effectLst/>
                        </a:rPr>
                        <a:t>Total 5‑Year Cost</a:t>
                      </a:r>
                      <a:endParaRPr lang="en-ZW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2" marR="17992" marT="17992" marB="1799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W" sz="1800" kern="0">
                          <a:effectLst/>
                        </a:rPr>
                        <a:t>$16,000,000</a:t>
                      </a:r>
                      <a:endParaRPr lang="en-ZW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2" marR="17992" marT="17992" marB="1799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W" sz="1800" kern="0" dirty="0">
                          <a:effectLst/>
                        </a:rPr>
                        <a:t>$6,000,000</a:t>
                      </a:r>
                      <a:endParaRPr lang="en-ZW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2" marR="17992" marT="17992" marB="17992" anchor="ctr"/>
                </a:tc>
                <a:extLst>
                  <a:ext uri="{0D108BD9-81ED-4DB2-BD59-A6C34878D82A}">
                    <a16:rowId xmlns:a16="http://schemas.microsoft.com/office/drawing/2014/main" val="445231603"/>
                  </a:ext>
                </a:extLst>
              </a:tr>
              <a:tr h="4795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W" sz="1800" kern="0">
                          <a:effectLst/>
                        </a:rPr>
                        <a:t>Savings</a:t>
                      </a:r>
                      <a:endParaRPr lang="en-ZW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2" marR="17992" marT="17992" marB="1799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W" sz="1800" kern="0">
                          <a:effectLst/>
                        </a:rPr>
                        <a:t>—</a:t>
                      </a:r>
                      <a:endParaRPr lang="en-ZW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2" marR="17992" marT="17992" marB="1799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W" sz="1800" b="1" kern="0" dirty="0">
                          <a:effectLst/>
                        </a:rPr>
                        <a:t>$10,000,000 saved</a:t>
                      </a:r>
                      <a:endParaRPr lang="en-ZW" sz="1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2" marR="17992" marT="17992" marB="17992" anchor="ctr"/>
                </a:tc>
                <a:extLst>
                  <a:ext uri="{0D108BD9-81ED-4DB2-BD59-A6C34878D82A}">
                    <a16:rowId xmlns:a16="http://schemas.microsoft.com/office/drawing/2014/main" val="272716034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D9BE69-2305-E99F-0068-54146554F92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853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164A47-393A-C14C-070C-E69042D2F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The Future is AI in Road Maintenance</a:t>
            </a:r>
            <a:endParaRPr lang="en-ZW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EB97413A-F455-1F9C-72A2-FC31469B13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373961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24889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B6D8D5-88AA-1D46-1A0A-59D3F46893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2915"/>
            <a:ext cx="12192000" cy="68121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5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FA67EE-2362-9F37-4EEC-2B8877F9E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8160" r="2825" b="2"/>
          <a:stretch>
            <a:fillRect/>
          </a:stretch>
        </p:blipFill>
        <p:spPr>
          <a:xfrm>
            <a:off x="1381539" y="22915"/>
            <a:ext cx="9141714" cy="685501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08F510-6E9C-42B0-5FF8-3FD4EFD9CDF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15"/>
            <a:ext cx="12192000" cy="6812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Vision &amp; Mission</a:t>
            </a:r>
            <a:endParaRPr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B7B7EB-D5F9-1008-7694-54BF1873C00D}"/>
              </a:ext>
            </a:extLst>
          </p:cNvPr>
          <p:cNvSpPr txBox="1"/>
          <p:nvPr/>
        </p:nvSpPr>
        <p:spPr>
          <a:xfrm>
            <a:off x="609599" y="1459079"/>
            <a:ext cx="94394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Every centimeter of road has someone responsible.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Roads treated as living assets requiring continuous care.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Preventive maintenance as the foundation of sustainability.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08B599-3D93-809C-73E7-6D930484837D}"/>
              </a:ext>
            </a:extLst>
          </p:cNvPr>
          <p:cNvSpPr txBox="1"/>
          <p:nvPr/>
        </p:nvSpPr>
        <p:spPr>
          <a:xfrm>
            <a:off x="650484" y="3537188"/>
            <a:ext cx="94394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Resuscitate and strengthen road maintenance units.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Combine </a:t>
            </a:r>
            <a:r>
              <a:rPr lang="en-U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human vigilance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en-U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modern equipment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Ensure routine defects are addressed before they escalate.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5DECD-3E19-F1F6-F452-CA6A48B77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BE6473-D04A-2D4F-C74D-1311B6D1EF3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22915"/>
            <a:ext cx="12192000" cy="68121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A3AA94-C6A2-57B5-9F55-31660AC4316A}"/>
              </a:ext>
            </a:extLst>
          </p:cNvPr>
          <p:cNvSpPr txBox="1"/>
          <p:nvPr/>
        </p:nvSpPr>
        <p:spPr>
          <a:xfrm>
            <a:off x="3069022" y="2765484"/>
            <a:ext cx="53129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F4815E-D632-0FD2-2F76-529C9CB61799}"/>
              </a:ext>
            </a:extLst>
          </p:cNvPr>
          <p:cNvSpPr txBox="1"/>
          <p:nvPr/>
        </p:nvSpPr>
        <p:spPr>
          <a:xfrm>
            <a:off x="4078606" y="3758062"/>
            <a:ext cx="343757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349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E7CB2E-84C2-77B1-B243-8794262C6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ZW" sz="6800" b="1"/>
              <a:t>Guiding Principles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Rectangle 2">
            <a:extLst>
              <a:ext uri="{FF2B5EF4-FFF2-40B4-BE49-F238E27FC236}">
                <a16:creationId xmlns:a16="http://schemas.microsoft.com/office/drawing/2014/main" id="{7BA33E4D-AA49-F498-07F1-92F9ABB675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860199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2648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02E9C-B6DA-CCAF-175C-F7EC3DE58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8356F7-3415-BC28-52AC-FC9D658101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2916"/>
            <a:ext cx="12192000" cy="68121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A9835C-4E78-9CDA-D298-2CCCBBDF4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6"/>
            <a:ext cx="7886700" cy="1325563"/>
          </a:xfrm>
        </p:spPr>
        <p:txBody>
          <a:bodyPr>
            <a:normAutofit/>
          </a:bodyPr>
          <a:lstStyle/>
          <a:p>
            <a:r>
              <a:rPr lang="en-ZW" b="1" dirty="0"/>
              <a:t>Objectives</a:t>
            </a: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F3B7BCFF-D427-EF26-3AD6-A6454B24B68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152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44852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41F56D-4A49-F847-C131-CE3D68CA9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 fontScale="90000"/>
          </a:bodyPr>
          <a:lstStyle/>
          <a:p>
            <a:r>
              <a:rPr lang="en-US" sz="3700" b="1" dirty="0">
                <a:solidFill>
                  <a:srgbClr val="FFFFFF"/>
                </a:solidFill>
              </a:rPr>
              <a:t>Background of Road Maintenance Units in Zimbabwe</a:t>
            </a:r>
            <a:endParaRPr lang="en-ZW" sz="3700" dirty="0">
              <a:solidFill>
                <a:srgbClr val="FFFFFF"/>
              </a:solidFill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5645EFC-B14C-A527-B113-277AC3495E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6820475"/>
              </p:ext>
            </p:extLst>
          </p:nvPr>
        </p:nvGraphicFramePr>
        <p:xfrm>
          <a:off x="644056" y="2190438"/>
          <a:ext cx="10927831" cy="4037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7381">
                  <a:extLst>
                    <a:ext uri="{9D8B030D-6E8A-4147-A177-3AD203B41FA5}">
                      <a16:colId xmlns:a16="http://schemas.microsoft.com/office/drawing/2014/main" val="3611839827"/>
                    </a:ext>
                  </a:extLst>
                </a:gridCol>
                <a:gridCol w="3658672">
                  <a:extLst>
                    <a:ext uri="{9D8B030D-6E8A-4147-A177-3AD203B41FA5}">
                      <a16:colId xmlns:a16="http://schemas.microsoft.com/office/drawing/2014/main" val="3629192249"/>
                    </a:ext>
                  </a:extLst>
                </a:gridCol>
                <a:gridCol w="3701778">
                  <a:extLst>
                    <a:ext uri="{9D8B030D-6E8A-4147-A177-3AD203B41FA5}">
                      <a16:colId xmlns:a16="http://schemas.microsoft.com/office/drawing/2014/main" val="3826614742"/>
                    </a:ext>
                  </a:extLst>
                </a:gridCol>
              </a:tblGrid>
              <a:tr h="63767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ZW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</a:t>
                      </a:r>
                      <a:endParaRPr lang="en-ZW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ZW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 Events</a:t>
                      </a: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ZW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Impact on Road Maintenance Units</a:t>
                      </a:r>
                    </a:p>
                  </a:txBody>
                  <a:tcPr marL="7432" marR="7432" marT="7432" marB="0" anchor="ctr"/>
                </a:tc>
                <a:extLst>
                  <a:ext uri="{0D108BD9-81ED-4DB2-BD59-A6C34878D82A}">
                    <a16:rowId xmlns:a16="http://schemas.microsoft.com/office/drawing/2014/main" val="4064527943"/>
                  </a:ext>
                </a:extLst>
              </a:tr>
              <a:tr h="123223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ZW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1980s – Donor Support Era</a:t>
                      </a: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ZW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International donors and IMF provided funding for road upkeep.</a:t>
                      </a: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ZW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District road camps and Department of Roads (DoR) units functioned effectively, with adequate staff and equipment.</a:t>
                      </a:r>
                    </a:p>
                  </a:txBody>
                  <a:tcPr marL="7432" marR="7432" marT="7432" marB="0" anchor="ctr"/>
                </a:tc>
                <a:extLst>
                  <a:ext uri="{0D108BD9-81ED-4DB2-BD59-A6C34878D82A}">
                    <a16:rowId xmlns:a16="http://schemas.microsoft.com/office/drawing/2014/main" val="3715418442"/>
                  </a:ext>
                </a:extLst>
              </a:tr>
              <a:tr h="123223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ZW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1991–1995 – ESAP Reforms</a:t>
                      </a: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ZW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Economic Structural Adjustment Programme (ESAP) introduced austerity; donor and IMF support withdrawn.</a:t>
                      </a: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ZW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Workers retrenched, funding reduced, maintenance units began to crumble.</a:t>
                      </a:r>
                    </a:p>
                  </a:txBody>
                  <a:tcPr marL="7432" marR="7432" marT="7432" marB="0" anchor="ctr"/>
                </a:tc>
                <a:extLst>
                  <a:ext uri="{0D108BD9-81ED-4DB2-BD59-A6C34878D82A}">
                    <a16:rowId xmlns:a16="http://schemas.microsoft.com/office/drawing/2014/main" val="4158770777"/>
                  </a:ext>
                </a:extLst>
              </a:tr>
              <a:tr h="93495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ZW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2000s – Continued Decline</a:t>
                      </a: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ZW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Persistent underfunding and lack of equipment.</a:t>
                      </a: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ZW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Routine maintenance neglected, road conditions deteriorated further.</a:t>
                      </a:r>
                      <a:endParaRPr lang="en-ZW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extLst>
                  <a:ext uri="{0D108BD9-81ED-4DB2-BD59-A6C34878D82A}">
                    <a16:rowId xmlns:a16="http://schemas.microsoft.com/office/drawing/2014/main" val="2790582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2788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955170-C57F-C898-93F2-D1FA7E75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700" b="1" dirty="0"/>
              <a:t>Background of Road Maintenance Units in Zimbabwe</a:t>
            </a:r>
            <a:endParaRPr lang="en-ZW" sz="3700" b="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4D927C4-2C95-D35C-A09B-0B6307A7F2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9334272"/>
              </p:ext>
            </p:extLst>
          </p:nvPr>
        </p:nvGraphicFramePr>
        <p:xfrm>
          <a:off x="1159685" y="1926266"/>
          <a:ext cx="9872631" cy="4357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1722">
                  <a:extLst>
                    <a:ext uri="{9D8B030D-6E8A-4147-A177-3AD203B41FA5}">
                      <a16:colId xmlns:a16="http://schemas.microsoft.com/office/drawing/2014/main" val="446800442"/>
                    </a:ext>
                  </a:extLst>
                </a:gridCol>
                <a:gridCol w="3281722">
                  <a:extLst>
                    <a:ext uri="{9D8B030D-6E8A-4147-A177-3AD203B41FA5}">
                      <a16:colId xmlns:a16="http://schemas.microsoft.com/office/drawing/2014/main" val="3918251810"/>
                    </a:ext>
                  </a:extLst>
                </a:gridCol>
                <a:gridCol w="3309187">
                  <a:extLst>
                    <a:ext uri="{9D8B030D-6E8A-4147-A177-3AD203B41FA5}">
                      <a16:colId xmlns:a16="http://schemas.microsoft.com/office/drawing/2014/main" val="3011891967"/>
                    </a:ext>
                  </a:extLst>
                </a:gridCol>
              </a:tblGrid>
              <a:tr h="60154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ZW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Period</a:t>
                      </a:r>
                    </a:p>
                  </a:txBody>
                  <a:tcPr marL="6837" marR="6837" marT="6837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ZW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Key Events</a:t>
                      </a:r>
                    </a:p>
                  </a:txBody>
                  <a:tcPr marL="6837" marR="6837" marT="6837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ZW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Impact on Road Maintenance Units</a:t>
                      </a:r>
                    </a:p>
                  </a:txBody>
                  <a:tcPr marL="6837" marR="6837" marT="6837" marB="0" anchor="ctr"/>
                </a:tc>
                <a:extLst>
                  <a:ext uri="{0D108BD9-81ED-4DB2-BD59-A6C34878D82A}">
                    <a16:rowId xmlns:a16="http://schemas.microsoft.com/office/drawing/2014/main" val="874846403"/>
                  </a:ext>
                </a:extLst>
              </a:tr>
              <a:tr h="143784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ZW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2017 – Bond Financing &amp; Contractors</a:t>
                      </a:r>
                    </a:p>
                  </a:txBody>
                  <a:tcPr marL="6837" marR="6837" marT="6837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ZW" sz="1800" b="0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Government adopted bond financing; private contractors hired for routine maintenance.</a:t>
                      </a:r>
                    </a:p>
                  </a:txBody>
                  <a:tcPr marL="6837" marR="6837" marT="6837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ZW" sz="1800" b="0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Unsustainable model: contractors fixed defects once but did not return when they reappeared, leaving recurring issues unresolved.</a:t>
                      </a:r>
                    </a:p>
                  </a:txBody>
                  <a:tcPr marL="6837" marR="6837" marT="6837" marB="0" anchor="ctr"/>
                </a:tc>
                <a:extLst>
                  <a:ext uri="{0D108BD9-81ED-4DB2-BD59-A6C34878D82A}">
                    <a16:rowId xmlns:a16="http://schemas.microsoft.com/office/drawing/2014/main" val="2692859144"/>
                  </a:ext>
                </a:extLst>
              </a:tr>
              <a:tr h="88030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ZW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2020s – Recognition of Unsustainability</a:t>
                      </a:r>
                    </a:p>
                  </a:txBody>
                  <a:tcPr marL="6837" marR="6837" marT="6837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ZW" sz="1800" b="0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Bond financing proved inadequate for long-term upkeep.</a:t>
                      </a:r>
                    </a:p>
                  </a:txBody>
                  <a:tcPr marL="6837" marR="6837" marT="6837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ZW" sz="1800" b="0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Highlighted the need for permanent, responsive maintenance units.</a:t>
                      </a:r>
                    </a:p>
                  </a:txBody>
                  <a:tcPr marL="6837" marR="6837" marT="6837" marB="0" anchor="ctr"/>
                </a:tc>
                <a:extLst>
                  <a:ext uri="{0D108BD9-81ED-4DB2-BD59-A6C34878D82A}">
                    <a16:rowId xmlns:a16="http://schemas.microsoft.com/office/drawing/2014/main" val="1690766681"/>
                  </a:ext>
                </a:extLst>
              </a:tr>
              <a:tr h="143784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ZW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Present – ZINARA Revival Strategy</a:t>
                      </a:r>
                    </a:p>
                  </a:txBody>
                  <a:tcPr marL="6837" marR="6837" marT="6837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ZW" sz="1800" b="0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ZINARA reviving in-house maintenance units under DoR, RIDA and local authorities.</a:t>
                      </a:r>
                    </a:p>
                  </a:txBody>
                  <a:tcPr marL="6837" marR="6837" marT="6837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ZW" sz="1800" b="0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Permanent staff can continuously address routine defects, building institutional capacity and reducing reliance on contractors.</a:t>
                      </a:r>
                    </a:p>
                  </a:txBody>
                  <a:tcPr marL="6837" marR="6837" marT="6837" marB="0" anchor="ctr"/>
                </a:tc>
                <a:extLst>
                  <a:ext uri="{0D108BD9-81ED-4DB2-BD59-A6C34878D82A}">
                    <a16:rowId xmlns:a16="http://schemas.microsoft.com/office/drawing/2014/main" val="2690568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6493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E1BEA-4A6F-97E3-C344-B285B49F3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Strategy for Resuscitation of Road Maintenance Units</a:t>
            </a:r>
            <a:endParaRPr lang="en-ZW" sz="3600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F93C1CD-DD5B-37CA-94E2-5825595084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748307"/>
              </p:ext>
            </p:extLst>
          </p:nvPr>
        </p:nvGraphicFramePr>
        <p:xfrm>
          <a:off x="609600" y="1600200"/>
          <a:ext cx="10972800" cy="4660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3287250205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80650029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47489937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273624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Z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ZW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Action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ZW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Focus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ZW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Expected Outcome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80367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ZW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1 – Provincial Construction Units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Establish strong provincial-level construction units.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 “emotional roads” (key trunk and strategic routes that carry heavy traffic and national sentiment).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Immediate rehabilitation of critical roads, restoring public confidence.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61500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ZW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2 – Routine Funds Conversion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ZW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Convert routine maintenance funds into </a:t>
                      </a:r>
                      <a:r>
                        <a:rPr lang="en-ZW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equipment acquisition</a:t>
                      </a:r>
                      <a:r>
                        <a:rPr lang="en-ZW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 provincial units with graders, compactors, resurfacing machinery.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Enables units to carry out </a:t>
                      </a: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major rehabilitation works</a:t>
                      </a: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instead of relying on contractors.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18386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ZW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3 – District-Level Expansion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Cascade provincial units into district sets.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Districts handle feeder and tertiary roads.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Builds localized capacity for continuous upkeep, reducing delays.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91896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8236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BBEFE1-4A38-9588-D8F7-BBBBEAB53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Strategy for Resuscitation of Road Maintenance Units</a:t>
            </a:r>
            <a:endParaRPr lang="en-ZW" sz="34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47C33BF-B8DD-17D5-D450-BBD7FCCE9B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4666698"/>
              </p:ext>
            </p:extLst>
          </p:nvPr>
        </p:nvGraphicFramePr>
        <p:xfrm>
          <a:off x="838200" y="2083595"/>
          <a:ext cx="10506458" cy="38429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6877">
                  <a:extLst>
                    <a:ext uri="{9D8B030D-6E8A-4147-A177-3AD203B41FA5}">
                      <a16:colId xmlns:a16="http://schemas.microsoft.com/office/drawing/2014/main" val="1898100558"/>
                    </a:ext>
                  </a:extLst>
                </a:gridCol>
                <a:gridCol w="2670389">
                  <a:extLst>
                    <a:ext uri="{9D8B030D-6E8A-4147-A177-3AD203B41FA5}">
                      <a16:colId xmlns:a16="http://schemas.microsoft.com/office/drawing/2014/main" val="1328907415"/>
                    </a:ext>
                  </a:extLst>
                </a:gridCol>
                <a:gridCol w="2657124">
                  <a:extLst>
                    <a:ext uri="{9D8B030D-6E8A-4147-A177-3AD203B41FA5}">
                      <a16:colId xmlns:a16="http://schemas.microsoft.com/office/drawing/2014/main" val="3510980163"/>
                    </a:ext>
                  </a:extLst>
                </a:gridCol>
                <a:gridCol w="2632068">
                  <a:extLst>
                    <a:ext uri="{9D8B030D-6E8A-4147-A177-3AD203B41FA5}">
                      <a16:colId xmlns:a16="http://schemas.microsoft.com/office/drawing/2014/main" val="542677303"/>
                    </a:ext>
                  </a:extLst>
                </a:gridCol>
              </a:tblGrid>
              <a:tr h="32402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ZW" sz="1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</a:p>
                  </a:txBody>
                  <a:tcPr marL="7075" marR="7075" marT="707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ZW" sz="1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Action</a:t>
                      </a:r>
                    </a:p>
                  </a:txBody>
                  <a:tcPr marL="7075" marR="7075" marT="707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ZW" sz="1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Focus</a:t>
                      </a:r>
                    </a:p>
                  </a:txBody>
                  <a:tcPr marL="7075" marR="7075" marT="707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ZW" sz="1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Expected Outcome</a:t>
                      </a:r>
                    </a:p>
                  </a:txBody>
                  <a:tcPr marL="7075" marR="7075" marT="7075" marB="0" anchor="ctr"/>
                </a:tc>
                <a:extLst>
                  <a:ext uri="{0D108BD9-81ED-4DB2-BD59-A6C34878D82A}">
                    <a16:rowId xmlns:a16="http://schemas.microsoft.com/office/drawing/2014/main" val="2480608766"/>
                  </a:ext>
                </a:extLst>
              </a:tr>
              <a:tr h="117297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4 – Road Authority Integration</a:t>
                      </a:r>
                    </a:p>
                  </a:txBody>
                  <a:tcPr marL="7075" marR="7075" marT="707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Each road authority (DoR, RDCs, urban councils) to establish its own construction unit.</a:t>
                      </a:r>
                    </a:p>
                  </a:txBody>
                  <a:tcPr marL="7075" marR="7075" marT="707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Institutionalize maintenance capacity across all authorities.</a:t>
                      </a:r>
                    </a:p>
                  </a:txBody>
                  <a:tcPr marL="7075" marR="7075" marT="707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Ensures accountability and decentralization of road upkeep.</a:t>
                      </a:r>
                    </a:p>
                  </a:txBody>
                  <a:tcPr marL="7075" marR="7075" marT="7075" marB="0" anchor="ctr"/>
                </a:tc>
                <a:extLst>
                  <a:ext uri="{0D108BD9-81ED-4DB2-BD59-A6C34878D82A}">
                    <a16:rowId xmlns:a16="http://schemas.microsoft.com/office/drawing/2014/main" val="2209899553"/>
                  </a:ext>
                </a:extLst>
              </a:tr>
              <a:tr h="145596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ZW" sz="1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5 – Long-Term Strategy</a:t>
                      </a:r>
                    </a:p>
                  </a:txBody>
                  <a:tcPr marL="7075" marR="7075" marT="707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Guarantee a </a:t>
                      </a:r>
                      <a:r>
                        <a:rPr lang="en-US" sz="1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minimum of one regravelling unit per RDC</a:t>
                      </a:r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a </a:t>
                      </a:r>
                      <a:r>
                        <a:rPr lang="en-US" sz="1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surfacing unit per town, DoR, RiDA</a:t>
                      </a:r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7075" marR="7075" marT="707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Rural District Councils (RDCs) → gravel roads; Towns → surfaced roads.</a:t>
                      </a:r>
                    </a:p>
                  </a:txBody>
                  <a:tcPr marL="7075" marR="7075" marT="707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Sustainable, permanent system for routine and rehabilitation works.</a:t>
                      </a:r>
                    </a:p>
                  </a:txBody>
                  <a:tcPr marL="7075" marR="7075" marT="7075" marB="0" anchor="ctr"/>
                </a:tc>
                <a:extLst>
                  <a:ext uri="{0D108BD9-81ED-4DB2-BD59-A6C34878D82A}">
                    <a16:rowId xmlns:a16="http://schemas.microsoft.com/office/drawing/2014/main" val="1678476527"/>
                  </a:ext>
                </a:extLst>
              </a:tr>
              <a:tr h="88999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ZW" sz="1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6 – Coordination &amp; Oversight</a:t>
                      </a:r>
                    </a:p>
                  </a:txBody>
                  <a:tcPr marL="7075" marR="7075" marT="707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ZINARA provides funding, monitoring, and technical support.</a:t>
                      </a:r>
                    </a:p>
                  </a:txBody>
                  <a:tcPr marL="7075" marR="7075" marT="707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Aligns provincial, district, and local authority units.</a:t>
                      </a:r>
                    </a:p>
                  </a:txBody>
                  <a:tcPr marL="7075" marR="7075" marT="707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Ensures efficiency, transparency, and long-term sustainability.</a:t>
                      </a:r>
                    </a:p>
                  </a:txBody>
                  <a:tcPr marL="7075" marR="7075" marT="7075" marB="0" anchor="ctr"/>
                </a:tc>
                <a:extLst>
                  <a:ext uri="{0D108BD9-81ED-4DB2-BD59-A6C34878D82A}">
                    <a16:rowId xmlns:a16="http://schemas.microsoft.com/office/drawing/2014/main" val="40363637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2732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3FD09E-A43D-9430-8DBC-E7DDCEEEA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8" name="Rectangle 2067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1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9" name="Rectangle 206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60783" y="1682484"/>
            <a:ext cx="6858003" cy="3493010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7" name="Rectangle 2066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321891" y="2511887"/>
            <a:ext cx="6858003" cy="1834218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2" descr="Image preview">
            <a:extLst>
              <a:ext uri="{FF2B5EF4-FFF2-40B4-BE49-F238E27FC236}">
                <a16:creationId xmlns:a16="http://schemas.microsoft.com/office/drawing/2014/main" id="{966C6C5E-F352-534B-B576-2003E5DC3B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07568" y="340568"/>
            <a:ext cx="3240833" cy="324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W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10A8C1-28F4-B970-9827-698B18304C5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1" y="-1"/>
            <a:ext cx="12267178" cy="685799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1A8AF64-6211-6222-D519-2756982B5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86" y="340558"/>
            <a:ext cx="5969905" cy="62353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000" b="1"/>
              <a:t>Equipment Procured</a:t>
            </a:r>
            <a:endParaRPr lang="en-US" sz="4000" b="1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560282B-92C4-F9EB-BBF0-4B03C84D5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186" y="1960984"/>
            <a:ext cx="4875371" cy="118562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dirty="0"/>
              <a:t>Asphalt plant for Department of roads under ministry of transport financed by ZINARA.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40D133-AE28-B455-72EC-B306A36EF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478" y="888844"/>
            <a:ext cx="5683973" cy="492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95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ee8b4f8-76e6-4c7b-9ebc-5d4cbe8d0bf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BA9B78ED67124A80BBB00B6EDA0C71" ma:contentTypeVersion="14" ma:contentTypeDescription="Create a new document." ma:contentTypeScope="" ma:versionID="68077e044e397c0ef113e50bce96b95b">
  <xsd:schema xmlns:xsd="http://www.w3.org/2001/XMLSchema" xmlns:xs="http://www.w3.org/2001/XMLSchema" xmlns:p="http://schemas.microsoft.com/office/2006/metadata/properties" xmlns:ns3="dee8b4f8-76e6-4c7b-9ebc-5d4cbe8d0bf2" xmlns:ns4="108d2818-8266-4308-9360-6f383524e53b" targetNamespace="http://schemas.microsoft.com/office/2006/metadata/properties" ma:root="true" ma:fieldsID="73ed05935b70223e8b91da8b78874a92" ns3:_="" ns4:_="">
    <xsd:import namespace="dee8b4f8-76e6-4c7b-9ebc-5d4cbe8d0bf2"/>
    <xsd:import namespace="108d2818-8266-4308-9360-6f383524e53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e8b4f8-76e6-4c7b-9ebc-5d4cbe8d0b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8d2818-8266-4308-9360-6f383524e53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B88FC5-77E5-45F1-8CBB-1A1B915B3425}">
  <ds:schemaRefs>
    <ds:schemaRef ds:uri="http://www.w3.org/XML/1998/namespace"/>
    <ds:schemaRef ds:uri="http://schemas.microsoft.com/office/2006/documentManagement/types"/>
    <ds:schemaRef ds:uri="dee8b4f8-76e6-4c7b-9ebc-5d4cbe8d0bf2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purl.org/dc/elements/1.1/"/>
    <ds:schemaRef ds:uri="108d2818-8266-4308-9360-6f383524e53b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26D4A3F-9BFC-4369-BDF9-CCEF4501EF7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B4381E2-5BB2-4570-A6EC-8F802B3614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ee8b4f8-76e6-4c7b-9ebc-5d4cbe8d0bf2"/>
    <ds:schemaRef ds:uri="108d2818-8266-4308-9360-6f383524e5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6475</TotalTime>
  <Words>1129</Words>
  <Application>Microsoft Office PowerPoint</Application>
  <PresentationFormat>Widescreen</PresentationFormat>
  <Paragraphs>175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Aptos</vt:lpstr>
      <vt:lpstr>Arial</vt:lpstr>
      <vt:lpstr>Arial Nova</vt:lpstr>
      <vt:lpstr>Calibri</vt:lpstr>
      <vt:lpstr>Office Theme</vt:lpstr>
      <vt:lpstr>PowerPoint Presentation</vt:lpstr>
      <vt:lpstr>Vision &amp; Mission</vt:lpstr>
      <vt:lpstr>Guiding Principles</vt:lpstr>
      <vt:lpstr>Objectives</vt:lpstr>
      <vt:lpstr>Background of Road Maintenance Units in Zimbabwe</vt:lpstr>
      <vt:lpstr>Background of Road Maintenance Units in Zimbabwe</vt:lpstr>
      <vt:lpstr>Strategy for Resuscitation of Road Maintenance Units</vt:lpstr>
      <vt:lpstr>Strategy for Resuscitation of Road Maintenance Units</vt:lpstr>
      <vt:lpstr>Equipment Procured</vt:lpstr>
      <vt:lpstr>Equipment Procured</vt:lpstr>
      <vt:lpstr>Equipment Procured</vt:lpstr>
      <vt:lpstr>How the Model Works</vt:lpstr>
      <vt:lpstr> Cost Benefit analysis (5years)</vt:lpstr>
      <vt:lpstr>Option 1: Continuing with Financial Disbursements &amp; Hiring Contractors</vt:lpstr>
      <vt:lpstr>PowerPoint Presentation</vt:lpstr>
      <vt:lpstr>PowerPoint Presentation</vt:lpstr>
      <vt:lpstr>Five‑Year Financial Comparison</vt:lpstr>
      <vt:lpstr>The Future is AI in Road Maintenance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Enock Masocha</dc:creator>
  <cp:keywords/>
  <dc:description>generated using python-pptx</dc:description>
  <cp:lastModifiedBy>enock masocha</cp:lastModifiedBy>
  <cp:revision>18</cp:revision>
  <dcterms:created xsi:type="dcterms:W3CDTF">2013-01-27T09:14:16Z</dcterms:created>
  <dcterms:modified xsi:type="dcterms:W3CDTF">2026-04-12T22:21:18Z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0x0101007DBA9B78ED67124A80BBB00B6EDA0C71</vt:lpwstr>
  </property>
</Properties>
</file>