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3" r:id="rId2"/>
    <p:sldId id="274" r:id="rId3"/>
    <p:sldId id="2147309811" r:id="rId4"/>
    <p:sldId id="2147309763" r:id="rId5"/>
    <p:sldId id="2147309813" r:id="rId6"/>
    <p:sldId id="2147309784" r:id="rId7"/>
    <p:sldId id="2147309815" r:id="rId8"/>
    <p:sldId id="2147309788" r:id="rId9"/>
    <p:sldId id="2147309816" r:id="rId10"/>
    <p:sldId id="2147309796" r:id="rId11"/>
    <p:sldId id="2147309782" r:id="rId12"/>
    <p:sldId id="2147309807" r:id="rId13"/>
    <p:sldId id="2147309805"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2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autoAdjust="0"/>
    <p:restoredTop sz="69368"/>
  </p:normalViewPr>
  <p:slideViewPr>
    <p:cSldViewPr snapToGrid="0">
      <p:cViewPr varScale="1">
        <p:scale>
          <a:sx n="51" d="100"/>
          <a:sy n="51" d="100"/>
        </p:scale>
        <p:origin x="109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MZ"/>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624FA9-C71E-7C41-95C0-09E6089BB4E3}" type="datetimeFigureOut">
              <a:rPr lang="pt-MZ" smtClean="0"/>
              <a:t>04/13/2026</a:t>
            </a:fld>
            <a:endParaRPr lang="pt-MZ"/>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MZ"/>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pt-MZ"/>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MZ"/>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26274-F1EB-D541-9A57-7BB30693B65B}" type="slidenum">
              <a:rPr lang="pt-MZ" smtClean="0"/>
              <a:t>‹#›</a:t>
            </a:fld>
            <a:endParaRPr lang="pt-MZ"/>
          </a:p>
        </p:txBody>
      </p:sp>
    </p:spTree>
    <p:extLst>
      <p:ext uri="{BB962C8B-B14F-4D97-AF65-F5344CB8AC3E}">
        <p14:creationId xmlns:p14="http://schemas.microsoft.com/office/powerpoint/2010/main" val="68443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pt-MZ"/>
          </a:p>
        </p:txBody>
      </p:sp>
      <p:sp>
        <p:nvSpPr>
          <p:cNvPr id="3" name="Marcador de Posição de Notas 2"/>
          <p:cNvSpPr>
            <a:spLocks noGrp="1"/>
          </p:cNvSpPr>
          <p:nvPr>
            <p:ph type="body" idx="1"/>
          </p:nvPr>
        </p:nvSpPr>
        <p:spPr/>
        <p:txBody>
          <a:bodyPr/>
          <a:lstStyle/>
          <a:p>
            <a:pPr>
              <a:buNone/>
            </a:pPr>
            <a:br>
              <a:rPr lang="pt-PT" dirty="0"/>
            </a:br>
            <a:br>
              <a:rPr lang="pt-PT" dirty="0"/>
            </a:br>
            <a:r>
              <a:rPr lang="pt-PT" dirty="0"/>
              <a:t>Esta apresentação aborda a situação de emergência provocada pela época chuvosa de 2025/2026 em Moçambique, com foco nos impactos para a infraestrutura rodoviária. </a:t>
            </a:r>
            <a:br>
              <a:rPr lang="pt-PT" dirty="0"/>
            </a:br>
            <a:endParaRPr lang="pt-PT" dirty="0"/>
          </a:p>
          <a:p>
            <a:pPr>
              <a:buNone/>
            </a:pPr>
            <a:r>
              <a:rPr lang="pt-PT" dirty="0"/>
              <a:t>______</a:t>
            </a:r>
          </a:p>
          <a:p>
            <a:pPr>
              <a:buNone/>
            </a:pPr>
            <a:br>
              <a:rPr lang="pt-PT" dirty="0"/>
            </a:br>
            <a:endParaRPr lang="pt-MZ" dirty="0"/>
          </a:p>
        </p:txBody>
      </p:sp>
      <p:sp>
        <p:nvSpPr>
          <p:cNvPr id="4" name="Marcador de Posição do Número do Diapositivo 3"/>
          <p:cNvSpPr>
            <a:spLocks noGrp="1"/>
          </p:cNvSpPr>
          <p:nvPr>
            <p:ph type="sldNum" sz="quarter" idx="5"/>
          </p:nvPr>
        </p:nvSpPr>
        <p:spPr/>
        <p:txBody>
          <a:bodyPr/>
          <a:lstStyle/>
          <a:p>
            <a:fld id="{47526274-F1EB-D541-9A57-7BB30693B65B}" type="slidenum">
              <a:rPr lang="pt-MZ" smtClean="0"/>
              <a:t>1</a:t>
            </a:fld>
            <a:endParaRPr lang="pt-MZ"/>
          </a:p>
        </p:txBody>
      </p:sp>
    </p:spTree>
    <p:extLst>
      <p:ext uri="{BB962C8B-B14F-4D97-AF65-F5344CB8AC3E}">
        <p14:creationId xmlns:p14="http://schemas.microsoft.com/office/powerpoint/2010/main" val="288668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pt-MZ"/>
          </a:p>
        </p:txBody>
      </p:sp>
      <p:sp>
        <p:nvSpPr>
          <p:cNvPr id="3" name="Marcador de Posição de Notas 2"/>
          <p:cNvSpPr>
            <a:spLocks noGrp="1"/>
          </p:cNvSpPr>
          <p:nvPr>
            <p:ph type="body" idx="1"/>
          </p:nvPr>
        </p:nvSpPr>
        <p:spPr/>
        <p:txBody>
          <a:bodyPr/>
          <a:lstStyle/>
          <a:p>
            <a:r>
              <a:rPr lang="pt-PT" sz="1200" b="0" i="0" kern="1200" dirty="0">
                <a:solidFill>
                  <a:schemeClr val="tx1"/>
                </a:solidFill>
                <a:effectLst/>
                <a:latin typeface="+mn-lt"/>
                <a:ea typeface="+mn-ea"/>
                <a:cs typeface="+mn-cs"/>
              </a:rPr>
              <a:t>A época chuvosa 2025/26 confirmou que os </a:t>
            </a:r>
            <a:r>
              <a:rPr lang="pt-PT" sz="1200" b="1" i="0" kern="1200" dirty="0">
                <a:solidFill>
                  <a:schemeClr val="tx1"/>
                </a:solidFill>
                <a:effectLst/>
                <a:latin typeface="+mn-lt"/>
                <a:ea typeface="+mn-ea"/>
                <a:cs typeface="+mn-cs"/>
              </a:rPr>
              <a:t>eventos climáticos extremos estão a aumentar em frequência e intensidade</a:t>
            </a:r>
            <a:r>
              <a:rPr lang="pt-PT" sz="1200" b="0" i="0" kern="1200" dirty="0">
                <a:solidFill>
                  <a:schemeClr val="tx1"/>
                </a:solidFill>
                <a:effectLst/>
                <a:latin typeface="+mn-lt"/>
                <a:ea typeface="+mn-ea"/>
                <a:cs typeface="+mn-cs"/>
              </a:rPr>
              <a:t>, representando um risco estrutural para as infraestruturas rodoviárias.</a:t>
            </a:r>
          </a:p>
          <a:p>
            <a:r>
              <a:rPr lang="pt-PT" sz="1200" b="0" i="0" kern="1200" dirty="0">
                <a:solidFill>
                  <a:schemeClr val="tx1"/>
                </a:solidFill>
                <a:effectLst/>
                <a:latin typeface="+mn-lt"/>
                <a:ea typeface="+mn-ea"/>
                <a:cs typeface="+mn-cs"/>
              </a:rPr>
              <a:t>A dimensão dos danos demonstra que os </a:t>
            </a:r>
            <a:r>
              <a:rPr lang="pt-PT" sz="1200" b="1" i="0" kern="1200" dirty="0">
                <a:solidFill>
                  <a:schemeClr val="tx1"/>
                </a:solidFill>
                <a:effectLst/>
                <a:latin typeface="+mn-lt"/>
                <a:ea typeface="+mn-ea"/>
                <a:cs typeface="+mn-cs"/>
              </a:rPr>
              <a:t>mecanismos </a:t>
            </a:r>
            <a:r>
              <a:rPr lang="pt-PT" sz="1200" b="1" i="0" kern="1200" dirty="0" err="1">
                <a:solidFill>
                  <a:schemeClr val="tx1"/>
                </a:solidFill>
                <a:effectLst/>
                <a:latin typeface="+mn-lt"/>
                <a:ea typeface="+mn-ea"/>
                <a:cs typeface="+mn-cs"/>
              </a:rPr>
              <a:t>actuais</a:t>
            </a:r>
            <a:r>
              <a:rPr lang="pt-PT" sz="1200" b="1" i="0" kern="1200" dirty="0">
                <a:solidFill>
                  <a:schemeClr val="tx1"/>
                </a:solidFill>
                <a:effectLst/>
                <a:latin typeface="+mn-lt"/>
                <a:ea typeface="+mn-ea"/>
                <a:cs typeface="+mn-cs"/>
              </a:rPr>
              <a:t> de financiamento não são suficientes</a:t>
            </a:r>
            <a:r>
              <a:rPr lang="pt-PT" sz="1200" b="0" i="0" kern="1200" dirty="0">
                <a:solidFill>
                  <a:schemeClr val="tx1"/>
                </a:solidFill>
                <a:effectLst/>
                <a:latin typeface="+mn-lt"/>
                <a:ea typeface="+mn-ea"/>
                <a:cs typeface="+mn-cs"/>
              </a:rPr>
              <a:t> para responder a eventos de emergência recorrentes.</a:t>
            </a:r>
          </a:p>
          <a:p>
            <a:r>
              <a:rPr lang="pt-PT" sz="1200" b="0" i="0" kern="1200" dirty="0">
                <a:solidFill>
                  <a:schemeClr val="tx1"/>
                </a:solidFill>
                <a:effectLst/>
                <a:latin typeface="+mn-lt"/>
                <a:ea typeface="+mn-ea"/>
                <a:cs typeface="+mn-cs"/>
              </a:rPr>
              <a:t>As intervenções de emergência estão a </a:t>
            </a:r>
            <a:r>
              <a:rPr lang="pt-PT" sz="1200" b="1" i="0" kern="1200" dirty="0">
                <a:solidFill>
                  <a:schemeClr val="tx1"/>
                </a:solidFill>
                <a:effectLst/>
                <a:latin typeface="+mn-lt"/>
                <a:ea typeface="+mn-ea"/>
                <a:cs typeface="+mn-cs"/>
              </a:rPr>
              <a:t>desviar recursos da manutenção</a:t>
            </a:r>
            <a:r>
              <a:rPr lang="pt-PT" sz="1200" b="0" i="0" kern="1200" dirty="0">
                <a:solidFill>
                  <a:schemeClr val="tx1"/>
                </a:solidFill>
                <a:effectLst/>
                <a:latin typeface="+mn-lt"/>
                <a:ea typeface="+mn-ea"/>
                <a:cs typeface="+mn-cs"/>
              </a:rPr>
              <a:t>, resultando num aumento da </a:t>
            </a:r>
            <a:r>
              <a:rPr lang="pt-PT" sz="1200" b="0" i="0" kern="1200" dirty="0" err="1">
                <a:solidFill>
                  <a:schemeClr val="tx1"/>
                </a:solidFill>
                <a:effectLst/>
                <a:latin typeface="+mn-lt"/>
                <a:ea typeface="+mn-ea"/>
                <a:cs typeface="+mn-cs"/>
              </a:rPr>
              <a:t>degradacao</a:t>
            </a:r>
            <a:r>
              <a:rPr lang="pt-PT" sz="1200" b="0" i="0" kern="1200" dirty="0">
                <a:solidFill>
                  <a:schemeClr val="tx1"/>
                </a:solidFill>
                <a:effectLst/>
                <a:latin typeface="+mn-lt"/>
                <a:ea typeface="+mn-ea"/>
                <a:cs typeface="+mn-cs"/>
              </a:rPr>
              <a:t> da rede rodoviária.</a:t>
            </a:r>
          </a:p>
          <a:p>
            <a:pPr>
              <a:buNone/>
            </a:pPr>
            <a:br>
              <a:rPr lang="pt-PT" dirty="0"/>
            </a:br>
            <a:br>
              <a:rPr lang="pt-PT" dirty="0"/>
            </a:br>
            <a:endParaRPr lang="pt-PT" dirty="0"/>
          </a:p>
          <a:p>
            <a:pPr>
              <a:buNone/>
            </a:pPr>
            <a:r>
              <a:rPr lang="pt-PT" dirty="0"/>
              <a:t>______</a:t>
            </a:r>
          </a:p>
          <a:p>
            <a:pPr>
              <a:buNone/>
            </a:pPr>
            <a:br>
              <a:rPr lang="pt-PT" dirty="0"/>
            </a:br>
            <a:br>
              <a:rPr lang="pt-PT" dirty="0"/>
            </a:br>
            <a:br>
              <a:rPr lang="pt-PT" dirty="0"/>
            </a:br>
            <a:br>
              <a:rPr lang="pt-PT" dirty="0"/>
            </a:br>
            <a:endParaRPr lang="pt-PT" dirty="0"/>
          </a:p>
          <a:p>
            <a:pPr>
              <a:buNone/>
            </a:pPr>
            <a:r>
              <a:rPr lang="pt-PT" dirty="0"/>
              <a:t>______</a:t>
            </a:r>
          </a:p>
          <a:p>
            <a:pPr>
              <a:buNone/>
            </a:pPr>
            <a:br>
              <a:rPr lang="pt-PT" dirty="0"/>
            </a:br>
            <a:br>
              <a:rPr lang="pt-PT" dirty="0"/>
            </a:br>
            <a:br>
              <a:rPr lang="pt-PT" dirty="0"/>
            </a:br>
            <a:br>
              <a:rPr lang="pt-PT" dirty="0"/>
            </a:br>
            <a:br>
              <a:rPr lang="pt-PT" dirty="0"/>
            </a:br>
            <a:br>
              <a:rPr lang="pt-PT" dirty="0"/>
            </a:br>
            <a:br>
              <a:rPr lang="pt-PT" dirty="0"/>
            </a:br>
            <a:endParaRPr lang="pt-MZ" dirty="0"/>
          </a:p>
        </p:txBody>
      </p:sp>
      <p:sp>
        <p:nvSpPr>
          <p:cNvPr id="4" name="Marcador de Posição do Número do Diapositivo 3"/>
          <p:cNvSpPr>
            <a:spLocks noGrp="1"/>
          </p:cNvSpPr>
          <p:nvPr>
            <p:ph type="sldNum" sz="quarter" idx="5"/>
          </p:nvPr>
        </p:nvSpPr>
        <p:spPr/>
        <p:txBody>
          <a:bodyPr/>
          <a:lstStyle/>
          <a:p>
            <a:fld id="{47526274-F1EB-D541-9A57-7BB30693B65B}" type="slidenum">
              <a:rPr lang="pt-MZ" smtClean="0"/>
              <a:t>11</a:t>
            </a:fld>
            <a:endParaRPr lang="pt-MZ"/>
          </a:p>
        </p:txBody>
      </p:sp>
    </p:spTree>
    <p:extLst>
      <p:ext uri="{BB962C8B-B14F-4D97-AF65-F5344CB8AC3E}">
        <p14:creationId xmlns:p14="http://schemas.microsoft.com/office/powerpoint/2010/main" val="1307535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pt-MZ"/>
          </a:p>
        </p:txBody>
      </p:sp>
      <p:sp>
        <p:nvSpPr>
          <p:cNvPr id="3" name="Marcador de Posição de Notas 2"/>
          <p:cNvSpPr>
            <a:spLocks noGrp="1"/>
          </p:cNvSpPr>
          <p:nvPr>
            <p:ph type="body" idx="1"/>
          </p:nvPr>
        </p:nvSpPr>
        <p:spPr/>
        <p:txBody>
          <a:bodyPr/>
          <a:lstStyle/>
          <a:p>
            <a:endParaRPr lang="pt-MZ" dirty="0"/>
          </a:p>
        </p:txBody>
      </p:sp>
      <p:sp>
        <p:nvSpPr>
          <p:cNvPr id="4" name="Marcador de Posição do Número do Diapositivo 3"/>
          <p:cNvSpPr>
            <a:spLocks noGrp="1"/>
          </p:cNvSpPr>
          <p:nvPr>
            <p:ph type="sldNum" sz="quarter" idx="5"/>
          </p:nvPr>
        </p:nvSpPr>
        <p:spPr/>
        <p:txBody>
          <a:bodyPr/>
          <a:lstStyle/>
          <a:p>
            <a:fld id="{47526274-F1EB-D541-9A57-7BB30693B65B}" type="slidenum">
              <a:rPr lang="pt-MZ" smtClean="0"/>
              <a:t>13</a:t>
            </a:fld>
            <a:endParaRPr lang="pt-MZ"/>
          </a:p>
        </p:txBody>
      </p:sp>
    </p:spTree>
    <p:extLst>
      <p:ext uri="{BB962C8B-B14F-4D97-AF65-F5344CB8AC3E}">
        <p14:creationId xmlns:p14="http://schemas.microsoft.com/office/powerpoint/2010/main" val="2996301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pt-MZ"/>
          </a:p>
        </p:txBody>
      </p:sp>
      <p:sp>
        <p:nvSpPr>
          <p:cNvPr id="3" name="Marcador de Posição de Notas 2"/>
          <p:cNvSpPr>
            <a:spLocks noGrp="1"/>
          </p:cNvSpPr>
          <p:nvPr>
            <p:ph type="body" idx="1"/>
          </p:nvPr>
        </p:nvSpPr>
        <p:spPr/>
        <p:txBody>
          <a:bodyPr/>
          <a:lstStyle/>
          <a:p>
            <a:pPr>
              <a:buNone/>
            </a:pPr>
            <a:r>
              <a:rPr lang="pt-PT"/>
              <a:t>Gerado pelo Copilot</a:t>
            </a:r>
            <a:br>
              <a:rPr lang="pt-PT"/>
            </a:br>
            <a:br>
              <a:rPr lang="pt-PT"/>
            </a:br>
            <a:r>
              <a:rPr lang="pt-PT"/>
              <a:t>Este slide final apresenta os contactos do Ministério dos Transportes e Logística, agradecendo a atenção e encerrando a apresentação, reforçando a disponibilidade para esclarecimentos e colaboração futura. </a:t>
            </a:r>
            <a:br>
              <a:rPr lang="pt-PT"/>
            </a:br>
            <a:endParaRPr lang="pt-PT"/>
          </a:p>
          <a:p>
            <a:pPr>
              <a:buNone/>
            </a:pPr>
            <a:r>
              <a:rPr lang="pt-PT"/>
              <a:t>______</a:t>
            </a:r>
          </a:p>
          <a:p>
            <a:pPr>
              <a:buNone/>
            </a:pPr>
            <a:br>
              <a:rPr lang="pt-PT"/>
            </a:br>
            <a:endParaRPr lang="pt-MZ"/>
          </a:p>
        </p:txBody>
      </p:sp>
      <p:sp>
        <p:nvSpPr>
          <p:cNvPr id="4" name="Marcador de Posição do Número do Diapositivo 3"/>
          <p:cNvSpPr>
            <a:spLocks noGrp="1"/>
          </p:cNvSpPr>
          <p:nvPr>
            <p:ph type="sldNum" sz="quarter" idx="5"/>
          </p:nvPr>
        </p:nvSpPr>
        <p:spPr/>
        <p:txBody>
          <a:bodyPr/>
          <a:lstStyle/>
          <a:p>
            <a:fld id="{47526274-F1EB-D541-9A57-7BB30693B65B}" type="slidenum">
              <a:rPr lang="pt-MZ" smtClean="0"/>
              <a:t>14</a:t>
            </a:fld>
            <a:endParaRPr lang="pt-MZ"/>
          </a:p>
        </p:txBody>
      </p:sp>
    </p:spTree>
    <p:extLst>
      <p:ext uri="{BB962C8B-B14F-4D97-AF65-F5344CB8AC3E}">
        <p14:creationId xmlns:p14="http://schemas.microsoft.com/office/powerpoint/2010/main" val="769756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pt-MZ"/>
          </a:p>
        </p:txBody>
      </p:sp>
      <p:sp>
        <p:nvSpPr>
          <p:cNvPr id="3" name="Marcador de Posição de Notas 2"/>
          <p:cNvSpPr>
            <a:spLocks noGrp="1"/>
          </p:cNvSpPr>
          <p:nvPr>
            <p:ph type="body" idx="1"/>
          </p:nvPr>
        </p:nvSpPr>
        <p:spPr/>
        <p:txBody>
          <a:bodyPr/>
          <a:lstStyle/>
          <a:p>
            <a:pPr>
              <a:buNone/>
            </a:pPr>
            <a:br>
              <a:rPr lang="pt-PT" dirty="0"/>
            </a:br>
            <a:br>
              <a:rPr lang="pt-PT" dirty="0"/>
            </a:br>
            <a:r>
              <a:rPr lang="pt-PT" dirty="0"/>
              <a:t>Começamos com uma introdução para contextualizar o tema, seguida do impacto nas infraestruturas rodoviárias, que é crucial para entender os desafios enfrentados. Depois, abordamos a estratégia de resposta, incluindo a resposta imediata na estrada N1, que é um caso prático importante. Também discutimos o impacto financeiro, fundamental para avaliar os custos envolvidos. Por fim, apresentamos considerações finais e vídeos que complementam a informação. </a:t>
            </a:r>
            <a:br>
              <a:rPr lang="pt-PT" dirty="0"/>
            </a:br>
            <a:endParaRPr lang="pt-PT" dirty="0"/>
          </a:p>
          <a:p>
            <a:pPr>
              <a:buNone/>
            </a:pPr>
            <a:r>
              <a:rPr lang="pt-PT" dirty="0"/>
              <a:t>______</a:t>
            </a:r>
          </a:p>
          <a:p>
            <a:pPr>
              <a:buNone/>
            </a:pPr>
            <a:br>
              <a:rPr lang="pt-PT" dirty="0"/>
            </a:br>
            <a:br>
              <a:rPr lang="pt-PT" dirty="0"/>
            </a:br>
            <a:endParaRPr lang="pt-PT" dirty="0"/>
          </a:p>
          <a:p>
            <a:pPr>
              <a:buNone/>
            </a:pPr>
            <a:r>
              <a:rPr lang="pt-PT" dirty="0"/>
              <a:t>______</a:t>
            </a:r>
          </a:p>
          <a:p>
            <a:pPr>
              <a:buNone/>
            </a:pPr>
            <a:br>
              <a:rPr lang="pt-PT" dirty="0"/>
            </a:br>
            <a:endParaRPr lang="pt-MZ" dirty="0"/>
          </a:p>
        </p:txBody>
      </p:sp>
      <p:sp>
        <p:nvSpPr>
          <p:cNvPr id="4" name="Marcador de Posição do Número do Diapositivo 3"/>
          <p:cNvSpPr>
            <a:spLocks noGrp="1"/>
          </p:cNvSpPr>
          <p:nvPr>
            <p:ph type="sldNum" sz="quarter" idx="5"/>
          </p:nvPr>
        </p:nvSpPr>
        <p:spPr/>
        <p:txBody>
          <a:bodyPr/>
          <a:lstStyle/>
          <a:p>
            <a:fld id="{47526274-F1EB-D541-9A57-7BB30693B65B}" type="slidenum">
              <a:rPr lang="pt-MZ" smtClean="0"/>
              <a:t>2</a:t>
            </a:fld>
            <a:endParaRPr lang="pt-MZ"/>
          </a:p>
        </p:txBody>
      </p:sp>
    </p:spTree>
    <p:extLst>
      <p:ext uri="{BB962C8B-B14F-4D97-AF65-F5344CB8AC3E}">
        <p14:creationId xmlns:p14="http://schemas.microsoft.com/office/powerpoint/2010/main" val="412115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pt-MZ"/>
          </a:p>
        </p:txBody>
      </p:sp>
      <p:sp>
        <p:nvSpPr>
          <p:cNvPr id="3" name="Marcador de Posição de Notas 2"/>
          <p:cNvSpPr>
            <a:spLocks noGrp="1"/>
          </p:cNvSpPr>
          <p:nvPr>
            <p:ph type="body" idx="1"/>
          </p:nvPr>
        </p:nvSpPr>
        <p:spPr/>
        <p:txBody>
          <a:bodyPr/>
          <a:lstStyle/>
          <a:p>
            <a:pPr>
              <a:buNone/>
            </a:pPr>
            <a:r>
              <a:rPr lang="pt-PT" dirty="0"/>
              <a:t>Gerado pelo </a:t>
            </a:r>
            <a:r>
              <a:rPr lang="pt-PT" dirty="0" err="1"/>
              <a:t>Copilot</a:t>
            </a:r>
            <a:br>
              <a:rPr lang="pt-PT" dirty="0"/>
            </a:br>
            <a:br>
              <a:rPr lang="pt-PT" dirty="0"/>
            </a:br>
            <a:r>
              <a:rPr lang="pt-PT" dirty="0"/>
              <a:t>O objetivo principal é apresentar o impacto da época chuvosa 2025/26 nas infraestruturas </a:t>
            </a:r>
            <a:r>
              <a:rPr lang="pt-PT" dirty="0" err="1"/>
              <a:t>rodoviarias</a:t>
            </a:r>
            <a:r>
              <a:rPr lang="pt-PT" dirty="0"/>
              <a:t>, com ênfase no corredor N1.</a:t>
            </a:r>
          </a:p>
          <a:p>
            <a:pPr>
              <a:buNone/>
            </a:pPr>
            <a:r>
              <a:rPr lang="pt-PT" dirty="0"/>
              <a:t>______</a:t>
            </a:r>
          </a:p>
          <a:p>
            <a:pPr>
              <a:buNone/>
            </a:pPr>
            <a:br>
              <a:rPr lang="pt-PT" dirty="0"/>
            </a:br>
            <a:endParaRPr lang="pt-MZ" dirty="0"/>
          </a:p>
        </p:txBody>
      </p:sp>
      <p:sp>
        <p:nvSpPr>
          <p:cNvPr id="4" name="Marcador de Posição do Número do Diapositivo 3"/>
          <p:cNvSpPr>
            <a:spLocks noGrp="1"/>
          </p:cNvSpPr>
          <p:nvPr>
            <p:ph type="sldNum" sz="quarter" idx="5"/>
          </p:nvPr>
        </p:nvSpPr>
        <p:spPr/>
        <p:txBody>
          <a:bodyPr/>
          <a:lstStyle/>
          <a:p>
            <a:fld id="{47526274-F1EB-D541-9A57-7BB30693B65B}" type="slidenum">
              <a:rPr lang="pt-MZ" smtClean="0"/>
              <a:t>3</a:t>
            </a:fld>
            <a:endParaRPr lang="pt-MZ"/>
          </a:p>
        </p:txBody>
      </p:sp>
    </p:spTree>
    <p:extLst>
      <p:ext uri="{BB962C8B-B14F-4D97-AF65-F5344CB8AC3E}">
        <p14:creationId xmlns:p14="http://schemas.microsoft.com/office/powerpoint/2010/main" val="997030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pt-MZ"/>
          </a:p>
        </p:txBody>
      </p:sp>
      <p:sp>
        <p:nvSpPr>
          <p:cNvPr id="3" name="Marcador de Posição de Notas 2"/>
          <p:cNvSpPr>
            <a:spLocks noGrp="1"/>
          </p:cNvSpPr>
          <p:nvPr>
            <p:ph type="body" idx="1"/>
          </p:nvPr>
        </p:nvSpPr>
        <p:spPr/>
        <p:txBody>
          <a:bodyPr/>
          <a:lstStyle/>
          <a:p>
            <a:r>
              <a:rPr lang="pt-PT" sz="1200" b="0" i="0" kern="1200" dirty="0">
                <a:solidFill>
                  <a:schemeClr val="tx1"/>
                </a:solidFill>
                <a:effectLst/>
                <a:latin typeface="+mn-lt"/>
                <a:ea typeface="+mn-ea"/>
                <a:cs typeface="+mn-cs"/>
              </a:rPr>
              <a:t>A imagem de </a:t>
            </a:r>
            <a:r>
              <a:rPr lang="pt-PT" sz="1200" b="1" i="0" kern="1200" dirty="0">
                <a:solidFill>
                  <a:schemeClr val="tx1"/>
                </a:solidFill>
                <a:effectLst/>
                <a:latin typeface="+mn-lt"/>
                <a:ea typeface="+mn-ea"/>
                <a:cs typeface="+mn-cs"/>
              </a:rPr>
              <a:t>17 de dezembro de 2025</a:t>
            </a:r>
            <a:r>
              <a:rPr lang="pt-PT" sz="1200" b="0" i="0" kern="1200" dirty="0">
                <a:solidFill>
                  <a:schemeClr val="tx1"/>
                </a:solidFill>
                <a:effectLst/>
                <a:latin typeface="+mn-lt"/>
                <a:ea typeface="+mn-ea"/>
                <a:cs typeface="+mn-cs"/>
              </a:rPr>
              <a:t> mostra condições hidrológicas normais, com os sistemas fluviais confinados aos seus leitos naturais.</a:t>
            </a:r>
          </a:p>
          <a:p>
            <a:r>
              <a:rPr lang="pt-PT" sz="1200" b="0" i="0" kern="1200" dirty="0">
                <a:solidFill>
                  <a:schemeClr val="tx1"/>
                </a:solidFill>
                <a:effectLst/>
                <a:latin typeface="+mn-lt"/>
                <a:ea typeface="+mn-ea"/>
                <a:cs typeface="+mn-cs"/>
              </a:rPr>
              <a:t>Em </a:t>
            </a:r>
            <a:r>
              <a:rPr lang="pt-PT" sz="1200" b="1" i="0" kern="1200" dirty="0">
                <a:solidFill>
                  <a:schemeClr val="tx1"/>
                </a:solidFill>
                <a:effectLst/>
                <a:latin typeface="+mn-lt"/>
                <a:ea typeface="+mn-ea"/>
                <a:cs typeface="+mn-cs"/>
              </a:rPr>
              <a:t>25 de janeiro de 2026</a:t>
            </a:r>
            <a:r>
              <a:rPr lang="pt-PT" sz="1200" b="0" i="0" kern="1200" dirty="0">
                <a:solidFill>
                  <a:schemeClr val="tx1"/>
                </a:solidFill>
                <a:effectLst/>
                <a:latin typeface="+mn-lt"/>
                <a:ea typeface="+mn-ea"/>
                <a:cs typeface="+mn-cs"/>
              </a:rPr>
              <a:t>, observa-se uma expansão significativa da água, particularmente ao longo das bacias dos rios </a:t>
            </a:r>
            <a:r>
              <a:rPr lang="pt-PT" sz="1200" b="1" i="0" kern="1200" dirty="0">
                <a:solidFill>
                  <a:schemeClr val="tx1"/>
                </a:solidFill>
                <a:effectLst/>
                <a:latin typeface="+mn-lt"/>
                <a:ea typeface="+mn-ea"/>
                <a:cs typeface="+mn-cs"/>
              </a:rPr>
              <a:t>Limpopo e </a:t>
            </a:r>
            <a:r>
              <a:rPr lang="pt-PT" sz="1200" b="1" i="0" kern="1200" dirty="0" err="1">
                <a:solidFill>
                  <a:schemeClr val="tx1"/>
                </a:solidFill>
                <a:effectLst/>
                <a:latin typeface="+mn-lt"/>
                <a:ea typeface="+mn-ea"/>
                <a:cs typeface="+mn-cs"/>
              </a:rPr>
              <a:t>Incomati</a:t>
            </a:r>
            <a:r>
              <a:rPr lang="pt-PT" sz="1200" b="0" i="0" kern="1200" dirty="0">
                <a:solidFill>
                  <a:schemeClr val="tx1"/>
                </a:solidFill>
                <a:effectLst/>
                <a:latin typeface="+mn-lt"/>
                <a:ea typeface="+mn-ea"/>
                <a:cs typeface="+mn-cs"/>
              </a:rPr>
              <a:t>, indicando inundações generalizadas.</a:t>
            </a:r>
          </a:p>
          <a:p>
            <a:r>
              <a:rPr lang="pt-PT" sz="1200" b="0" i="0" kern="1200" dirty="0">
                <a:solidFill>
                  <a:schemeClr val="tx1"/>
                </a:solidFill>
                <a:effectLst/>
                <a:latin typeface="+mn-lt"/>
                <a:ea typeface="+mn-ea"/>
                <a:cs typeface="+mn-cs"/>
              </a:rPr>
              <a:t>As águas transbordaram para além das margens dos rios, inundando áreas circundantes e afetando infraestruturas publicas e privadas, incluindo a rede rodoviária.</a:t>
            </a:r>
          </a:p>
          <a:p>
            <a:r>
              <a:rPr lang="pt-PT" sz="1200" b="0" i="0" u="none" strike="noStrike" kern="1200" dirty="0">
                <a:solidFill>
                  <a:schemeClr val="tx1"/>
                </a:solidFill>
                <a:effectLst/>
                <a:latin typeface="+mn-lt"/>
                <a:ea typeface="+mn-ea"/>
                <a:cs typeface="+mn-cs"/>
              </a:rPr>
              <a:t>A rápida transição de condições normais para inundações de grande escala, em poucas semanas, evidencia a </a:t>
            </a:r>
            <a:r>
              <a:rPr lang="pt-PT" sz="1200" b="1" i="0" kern="1200" dirty="0">
                <a:solidFill>
                  <a:schemeClr val="tx1"/>
                </a:solidFill>
                <a:effectLst/>
                <a:latin typeface="+mn-lt"/>
                <a:ea typeface="+mn-ea"/>
                <a:cs typeface="+mn-cs"/>
              </a:rPr>
              <a:t>elevada exposição e vulnerabilidade das infraestruturas a eventos extremos de precipitação</a:t>
            </a:r>
            <a:r>
              <a:rPr lang="pt-PT" sz="1200" b="0" i="0" u="none" strike="noStrike" kern="1200" dirty="0">
                <a:solidFill>
                  <a:schemeClr val="tx1"/>
                </a:solidFill>
                <a:effectLst/>
                <a:latin typeface="+mn-lt"/>
                <a:ea typeface="+mn-ea"/>
                <a:cs typeface="+mn-cs"/>
              </a:rPr>
              <a:t>.</a:t>
            </a:r>
            <a:endParaRPr lang="pt-PT" sz="1200" b="0" i="0" kern="1200" dirty="0">
              <a:solidFill>
                <a:schemeClr val="tx1"/>
              </a:solidFill>
              <a:effectLst/>
              <a:latin typeface="+mn-lt"/>
              <a:ea typeface="+mn-ea"/>
              <a:cs typeface="+mn-cs"/>
            </a:endParaRPr>
          </a:p>
          <a:p>
            <a:pPr>
              <a:buNone/>
            </a:pPr>
            <a:endParaRPr lang="pt-PT" dirty="0"/>
          </a:p>
          <a:p>
            <a:pPr>
              <a:buNone/>
            </a:pPr>
            <a:br>
              <a:rPr lang="pt-PT" dirty="0"/>
            </a:br>
            <a:endParaRPr lang="pt-MZ" dirty="0"/>
          </a:p>
        </p:txBody>
      </p:sp>
      <p:sp>
        <p:nvSpPr>
          <p:cNvPr id="4" name="Marcador de Posição do Número do Diapositivo 3"/>
          <p:cNvSpPr>
            <a:spLocks noGrp="1"/>
          </p:cNvSpPr>
          <p:nvPr>
            <p:ph type="sldNum" sz="quarter" idx="5"/>
          </p:nvPr>
        </p:nvSpPr>
        <p:spPr/>
        <p:txBody>
          <a:bodyPr/>
          <a:lstStyle/>
          <a:p>
            <a:fld id="{47526274-F1EB-D541-9A57-7BB30693B65B}" type="slidenum">
              <a:rPr lang="pt-MZ" smtClean="0"/>
              <a:t>4</a:t>
            </a:fld>
            <a:endParaRPr lang="pt-MZ"/>
          </a:p>
        </p:txBody>
      </p:sp>
    </p:spTree>
    <p:extLst>
      <p:ext uri="{BB962C8B-B14F-4D97-AF65-F5344CB8AC3E}">
        <p14:creationId xmlns:p14="http://schemas.microsoft.com/office/powerpoint/2010/main" val="3576666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pt-MZ"/>
          </a:p>
        </p:txBody>
      </p:sp>
      <p:sp>
        <p:nvSpPr>
          <p:cNvPr id="3" name="Marcador de Posição de Notas 2"/>
          <p:cNvSpPr>
            <a:spLocks noGrp="1"/>
          </p:cNvSpPr>
          <p:nvPr>
            <p:ph type="body" idx="1"/>
          </p:nvPr>
        </p:nvSpPr>
        <p:spPr/>
        <p:txBody>
          <a:bodyPr/>
          <a:lstStyle/>
          <a:p>
            <a:pPr>
              <a:buNone/>
            </a:pPr>
            <a:br>
              <a:rPr lang="pt-PT" dirty="0"/>
            </a:br>
            <a:br>
              <a:rPr lang="pt-PT" dirty="0"/>
            </a:br>
            <a:r>
              <a:rPr lang="pt-PT" dirty="0"/>
              <a:t>A prioridade da ANE foi de restaurar rapidamente esta estrada para garantir assistência às comunidades afetadas e restabelecer o transporte de pessoas e bens, fundamental para a economia e mobilidade nacional. Naquela altura o MTL teve de garantir a assistência a </a:t>
            </a:r>
            <a:r>
              <a:rPr lang="pt-PT" dirty="0" err="1"/>
              <a:t>Provincia</a:t>
            </a:r>
            <a:r>
              <a:rPr lang="pt-PT" dirty="0"/>
              <a:t> de Gaza através de navios e um aumento considerável de numero de voos para Gaza a preços bonificados. </a:t>
            </a:r>
            <a:br>
              <a:rPr lang="pt-PT" dirty="0"/>
            </a:br>
            <a:endParaRPr lang="pt-PT" dirty="0"/>
          </a:p>
          <a:p>
            <a:pPr>
              <a:buNone/>
            </a:pPr>
            <a:r>
              <a:rPr lang="pt-PT" dirty="0"/>
              <a:t>______</a:t>
            </a:r>
          </a:p>
          <a:p>
            <a:pPr>
              <a:buNone/>
            </a:pPr>
            <a:br>
              <a:rPr lang="pt-PT" dirty="0"/>
            </a:br>
            <a:endParaRPr lang="pt-MZ" dirty="0"/>
          </a:p>
        </p:txBody>
      </p:sp>
      <p:sp>
        <p:nvSpPr>
          <p:cNvPr id="4" name="Marcador de Posição do Número do Diapositivo 3"/>
          <p:cNvSpPr>
            <a:spLocks noGrp="1"/>
          </p:cNvSpPr>
          <p:nvPr>
            <p:ph type="sldNum" sz="quarter" idx="5"/>
          </p:nvPr>
        </p:nvSpPr>
        <p:spPr/>
        <p:txBody>
          <a:bodyPr/>
          <a:lstStyle/>
          <a:p>
            <a:fld id="{47526274-F1EB-D541-9A57-7BB30693B65B}" type="slidenum">
              <a:rPr lang="pt-MZ" smtClean="0"/>
              <a:t>6</a:t>
            </a:fld>
            <a:endParaRPr lang="pt-MZ"/>
          </a:p>
        </p:txBody>
      </p:sp>
    </p:spTree>
    <p:extLst>
      <p:ext uri="{BB962C8B-B14F-4D97-AF65-F5344CB8AC3E}">
        <p14:creationId xmlns:p14="http://schemas.microsoft.com/office/powerpoint/2010/main" val="1374271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E6948-9670-9DAE-6F72-D9FFAAB5099C}"/>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D91CAB01-C591-D0FB-624D-1F29E490152F}"/>
              </a:ext>
            </a:extLst>
          </p:cNvPr>
          <p:cNvSpPr>
            <a:spLocks noGrp="1" noRot="1" noChangeAspect="1"/>
          </p:cNvSpPr>
          <p:nvPr>
            <p:ph type="sldImg"/>
          </p:nvPr>
        </p:nvSpPr>
        <p:spPr/>
        <p:txBody>
          <a:bodyPr/>
          <a:lstStyle/>
          <a:p>
            <a:endParaRPr lang="pt-MZ"/>
          </a:p>
        </p:txBody>
      </p:sp>
      <p:sp>
        <p:nvSpPr>
          <p:cNvPr id="3" name="Marcador de Posição de Notas 2">
            <a:extLst>
              <a:ext uri="{FF2B5EF4-FFF2-40B4-BE49-F238E27FC236}">
                <a16:creationId xmlns:a16="http://schemas.microsoft.com/office/drawing/2014/main" id="{C113BA6A-5145-27B8-28CD-1FF8914AFF30}"/>
              </a:ext>
            </a:extLst>
          </p:cNvPr>
          <p:cNvSpPr>
            <a:spLocks noGrp="1"/>
          </p:cNvSpPr>
          <p:nvPr>
            <p:ph type="body" idx="1"/>
          </p:nvPr>
        </p:nvSpPr>
        <p:spPr/>
        <p:txBody>
          <a:bodyPr/>
          <a:lstStyle/>
          <a:p>
            <a:pPr>
              <a:buNone/>
            </a:pPr>
            <a:br>
              <a:rPr lang="pt-PT" dirty="0"/>
            </a:br>
            <a:endParaRPr lang="pt-MZ" dirty="0"/>
          </a:p>
        </p:txBody>
      </p:sp>
      <p:sp>
        <p:nvSpPr>
          <p:cNvPr id="4" name="Marcador de Posição do Número do Diapositivo 3">
            <a:extLst>
              <a:ext uri="{FF2B5EF4-FFF2-40B4-BE49-F238E27FC236}">
                <a16:creationId xmlns:a16="http://schemas.microsoft.com/office/drawing/2014/main" id="{A448D46B-6C07-DF90-3D9C-5071F06E2C0F}"/>
              </a:ext>
            </a:extLst>
          </p:cNvPr>
          <p:cNvSpPr>
            <a:spLocks noGrp="1"/>
          </p:cNvSpPr>
          <p:nvPr>
            <p:ph type="sldNum" sz="quarter" idx="5"/>
          </p:nvPr>
        </p:nvSpPr>
        <p:spPr/>
        <p:txBody>
          <a:bodyPr/>
          <a:lstStyle/>
          <a:p>
            <a:fld id="{47526274-F1EB-D541-9A57-7BB30693B65B}" type="slidenum">
              <a:rPr lang="pt-MZ" smtClean="0"/>
              <a:t>7</a:t>
            </a:fld>
            <a:endParaRPr lang="pt-MZ"/>
          </a:p>
        </p:txBody>
      </p:sp>
    </p:spTree>
    <p:extLst>
      <p:ext uri="{BB962C8B-B14F-4D97-AF65-F5344CB8AC3E}">
        <p14:creationId xmlns:p14="http://schemas.microsoft.com/office/powerpoint/2010/main" val="3164992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pt-MZ"/>
          </a:p>
        </p:txBody>
      </p:sp>
      <p:sp>
        <p:nvSpPr>
          <p:cNvPr id="3" name="Marcador de Posição de Notas 2"/>
          <p:cNvSpPr>
            <a:spLocks noGrp="1"/>
          </p:cNvSpPr>
          <p:nvPr>
            <p:ph type="body" idx="1"/>
          </p:nvPr>
        </p:nvSpPr>
        <p:spPr/>
        <p:txBody>
          <a:bodyPr/>
          <a:lstStyle/>
          <a:p>
            <a:pPr>
              <a:buNone/>
            </a:pPr>
            <a:br>
              <a:rPr lang="pt-PT" dirty="0"/>
            </a:br>
            <a:endParaRPr lang="pt-PT" dirty="0"/>
          </a:p>
          <a:p>
            <a:pPr>
              <a:buNone/>
            </a:pPr>
            <a:r>
              <a:rPr lang="pt-PT" dirty="0"/>
              <a:t>______</a:t>
            </a:r>
          </a:p>
          <a:p>
            <a:pPr>
              <a:buNone/>
            </a:pPr>
            <a:br>
              <a:rPr lang="pt-PT" dirty="0"/>
            </a:br>
            <a:endParaRPr lang="pt-MZ" dirty="0"/>
          </a:p>
        </p:txBody>
      </p:sp>
      <p:sp>
        <p:nvSpPr>
          <p:cNvPr id="4" name="Marcador de Posição do Número do Diapositivo 3"/>
          <p:cNvSpPr>
            <a:spLocks noGrp="1"/>
          </p:cNvSpPr>
          <p:nvPr>
            <p:ph type="sldNum" sz="quarter" idx="5"/>
          </p:nvPr>
        </p:nvSpPr>
        <p:spPr/>
        <p:txBody>
          <a:bodyPr/>
          <a:lstStyle/>
          <a:p>
            <a:fld id="{47526274-F1EB-D541-9A57-7BB30693B65B}" type="slidenum">
              <a:rPr lang="pt-MZ" smtClean="0"/>
              <a:t>8</a:t>
            </a:fld>
            <a:endParaRPr lang="pt-MZ"/>
          </a:p>
        </p:txBody>
      </p:sp>
    </p:spTree>
    <p:extLst>
      <p:ext uri="{BB962C8B-B14F-4D97-AF65-F5344CB8AC3E}">
        <p14:creationId xmlns:p14="http://schemas.microsoft.com/office/powerpoint/2010/main" val="3153057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E17D4-163B-2DA0-0F9B-1E3AD834766E}"/>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7C6D226B-4934-99FA-08D1-07FA9D14D50E}"/>
              </a:ext>
            </a:extLst>
          </p:cNvPr>
          <p:cNvSpPr>
            <a:spLocks noGrp="1" noRot="1" noChangeAspect="1"/>
          </p:cNvSpPr>
          <p:nvPr>
            <p:ph type="sldImg"/>
          </p:nvPr>
        </p:nvSpPr>
        <p:spPr/>
        <p:txBody>
          <a:bodyPr/>
          <a:lstStyle/>
          <a:p>
            <a:endParaRPr lang="pt-MZ"/>
          </a:p>
        </p:txBody>
      </p:sp>
      <p:sp>
        <p:nvSpPr>
          <p:cNvPr id="3" name="Marcador de Posição de Notas 2">
            <a:extLst>
              <a:ext uri="{FF2B5EF4-FFF2-40B4-BE49-F238E27FC236}">
                <a16:creationId xmlns:a16="http://schemas.microsoft.com/office/drawing/2014/main" id="{9BBE25B7-6CBA-5967-3290-7C24233BEB1B}"/>
              </a:ext>
            </a:extLst>
          </p:cNvPr>
          <p:cNvSpPr>
            <a:spLocks noGrp="1"/>
          </p:cNvSpPr>
          <p:nvPr>
            <p:ph type="body" idx="1"/>
          </p:nvPr>
        </p:nvSpPr>
        <p:spPr/>
        <p:txBody>
          <a:bodyPr/>
          <a:lstStyle/>
          <a:p>
            <a:pPr>
              <a:buNone/>
            </a:pPr>
            <a:r>
              <a:rPr lang="pt-PT" dirty="0"/>
              <a:t>Iniciamos com a acumulação de pedra </a:t>
            </a:r>
            <a:r>
              <a:rPr lang="pt-PT" dirty="0" err="1"/>
              <a:t>rachao</a:t>
            </a:r>
            <a:r>
              <a:rPr lang="pt-PT" dirty="0"/>
              <a:t> de grandes dimensões mesmo antes da redução do nível das aguas no pavimento. Assim que foi possível visualizar os cortes iniciamos com os enchimentos, na altura trabalhava-se dia e noite para repor a transitabilidade. Refira-se que não era possível trabalhar em duas frentes porque na </a:t>
            </a:r>
            <a:r>
              <a:rPr lang="pt-PT" dirty="0" err="1"/>
              <a:t>Provincia</a:t>
            </a:r>
            <a:r>
              <a:rPr lang="pt-PT" dirty="0"/>
              <a:t> de Gaza não há pedra. Assim fomos enchendo os rombos ate chegar ao ultimo corte na cidade de </a:t>
            </a:r>
            <a:r>
              <a:rPr lang="pt-PT" dirty="0" err="1"/>
              <a:t>xai-xai</a:t>
            </a:r>
            <a:r>
              <a:rPr lang="pt-PT" dirty="0"/>
              <a:t>. Com essa situação a estrada N1 ficou intransitável por cerca de 3 semanas. Todas vias alternativas estavam também </a:t>
            </a:r>
            <a:r>
              <a:rPr lang="pt-PT" dirty="0" err="1"/>
              <a:t>cortandas</a:t>
            </a:r>
            <a:r>
              <a:rPr lang="pt-PT" dirty="0"/>
              <a:t>.</a:t>
            </a:r>
            <a:br>
              <a:rPr lang="pt-PT" dirty="0"/>
            </a:br>
            <a:endParaRPr lang="pt-MZ" dirty="0"/>
          </a:p>
        </p:txBody>
      </p:sp>
      <p:sp>
        <p:nvSpPr>
          <p:cNvPr id="4" name="Marcador de Posição do Número do Diapositivo 3">
            <a:extLst>
              <a:ext uri="{FF2B5EF4-FFF2-40B4-BE49-F238E27FC236}">
                <a16:creationId xmlns:a16="http://schemas.microsoft.com/office/drawing/2014/main" id="{9FBA2D77-45D1-2B86-170F-B2CBDBE4E1C0}"/>
              </a:ext>
            </a:extLst>
          </p:cNvPr>
          <p:cNvSpPr>
            <a:spLocks noGrp="1"/>
          </p:cNvSpPr>
          <p:nvPr>
            <p:ph type="sldNum" sz="quarter" idx="5"/>
          </p:nvPr>
        </p:nvSpPr>
        <p:spPr/>
        <p:txBody>
          <a:bodyPr/>
          <a:lstStyle/>
          <a:p>
            <a:fld id="{47526274-F1EB-D541-9A57-7BB30693B65B}" type="slidenum">
              <a:rPr lang="pt-MZ" smtClean="0"/>
              <a:t>9</a:t>
            </a:fld>
            <a:endParaRPr lang="pt-MZ"/>
          </a:p>
        </p:txBody>
      </p:sp>
    </p:spTree>
    <p:extLst>
      <p:ext uri="{BB962C8B-B14F-4D97-AF65-F5344CB8AC3E}">
        <p14:creationId xmlns:p14="http://schemas.microsoft.com/office/powerpoint/2010/main" val="1234316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pt-MZ"/>
          </a:p>
        </p:txBody>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pt-PT" dirty="0"/>
            </a:br>
            <a:br>
              <a:rPr lang="pt-PT" dirty="0"/>
            </a:br>
            <a:r>
              <a:rPr lang="pt-PT" dirty="0"/>
              <a:t>Este slide apresenta o custo estimado para as obras de emergência, destacando a dimensão financeira necessária para restaurar a infraestrutura rodoviária afetada pelas cheias. O gap financeiro tem sido recorrente ao longo dos anos, o que se traduz por uma redução de % de estradas transitáveis ao longo de todo oi ano e uma degradação progressiva da rede de estradas. </a:t>
            </a:r>
          </a:p>
          <a:p>
            <a:pPr>
              <a:buNone/>
            </a:pPr>
            <a:r>
              <a:rPr lang="pt-PT" dirty="0"/>
              <a:t>______</a:t>
            </a:r>
          </a:p>
          <a:p>
            <a:pPr>
              <a:buNone/>
            </a:pPr>
            <a:br>
              <a:rPr lang="pt-PT" dirty="0"/>
            </a:br>
            <a:endParaRPr lang="pt-MZ" dirty="0"/>
          </a:p>
        </p:txBody>
      </p:sp>
      <p:sp>
        <p:nvSpPr>
          <p:cNvPr id="4" name="Marcador de Posição do Número do Diapositivo 3"/>
          <p:cNvSpPr>
            <a:spLocks noGrp="1"/>
          </p:cNvSpPr>
          <p:nvPr>
            <p:ph type="sldNum" sz="quarter" idx="5"/>
          </p:nvPr>
        </p:nvSpPr>
        <p:spPr/>
        <p:txBody>
          <a:bodyPr/>
          <a:lstStyle/>
          <a:p>
            <a:fld id="{47526274-F1EB-D541-9A57-7BB30693B65B}" type="slidenum">
              <a:rPr lang="pt-MZ" smtClean="0"/>
              <a:t>10</a:t>
            </a:fld>
            <a:endParaRPr lang="pt-MZ"/>
          </a:p>
        </p:txBody>
      </p:sp>
    </p:spTree>
    <p:extLst>
      <p:ext uri="{BB962C8B-B14F-4D97-AF65-F5344CB8AC3E}">
        <p14:creationId xmlns:p14="http://schemas.microsoft.com/office/powerpoint/2010/main" val="3492140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 name="Rectangle 18"/>
          <p:cNvSpPr/>
          <p:nvPr userDrawn="1"/>
        </p:nvSpPr>
        <p:spPr>
          <a:xfrm>
            <a:off x="-27057" y="-344904"/>
            <a:ext cx="12315310" cy="488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BAD081-3890-42FA-AC94-7325AB4EDE2A}"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6A1A3-F991-469A-8D69-EC9C6E4F2C50}" type="slidenum">
              <a:rPr lang="en-US" smtClean="0"/>
              <a:t>‹#›</a:t>
            </a:fld>
            <a:endParaRPr lang="en-US" dirty="0"/>
          </a:p>
        </p:txBody>
      </p:sp>
      <p:sp>
        <p:nvSpPr>
          <p:cNvPr id="10" name="Title Placeholder 1"/>
          <p:cNvSpPr txBox="1">
            <a:spLocks/>
          </p:cNvSpPr>
          <p:nvPr userDrawn="1"/>
        </p:nvSpPr>
        <p:spPr>
          <a:xfrm>
            <a:off x="4564785" y="1030288"/>
            <a:ext cx="3105079" cy="422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sz="1800" b="1" i="0" u="none" strike="noStrike" kern="1200" baseline="30000" dirty="0">
                <a:solidFill>
                  <a:schemeClr val="bg2">
                    <a:lumMod val="25000"/>
                  </a:schemeClr>
                </a:solidFill>
                <a:latin typeface="+mn-lt"/>
                <a:ea typeface="+mj-ea"/>
                <a:cs typeface="+mj-cs"/>
              </a:rPr>
              <a:t>REPÚBLICA DE MOÇAMBIQUE</a:t>
            </a:r>
            <a:endParaRPr lang="en-US" sz="1800" b="0" i="0" u="none" strike="noStrike" kern="1200" baseline="30000" dirty="0">
              <a:solidFill>
                <a:schemeClr val="bg2">
                  <a:lumMod val="25000"/>
                </a:schemeClr>
              </a:solidFill>
              <a:latin typeface="+mn-lt"/>
              <a:ea typeface="+mj-ea"/>
              <a:cs typeface="+mj-cs"/>
            </a:endParaRPr>
          </a:p>
          <a:p>
            <a:pPr algn="ctr" rtl="0"/>
            <a:r>
              <a:rPr lang="pt-BR" sz="1800" b="1" i="0" u="none" strike="noStrike" kern="1200" baseline="30000" dirty="0">
                <a:solidFill>
                  <a:schemeClr val="bg2">
                    <a:lumMod val="25000"/>
                  </a:schemeClr>
                </a:solidFill>
                <a:latin typeface="ClanOT-Black" panose="02000503040000020004" pitchFamily="50" charset="0"/>
                <a:ea typeface="+mj-ea"/>
                <a:cs typeface="+mj-cs"/>
              </a:rPr>
              <a:t>Ministério dos Transportes e Logística</a:t>
            </a:r>
            <a:endParaRPr lang="en-US" sz="1800" b="1" dirty="0">
              <a:solidFill>
                <a:schemeClr val="bg2">
                  <a:lumMod val="25000"/>
                </a:schemeClr>
              </a:solidFill>
              <a:latin typeface="ClanOT-Black" panose="02000503040000020004" pitchFamily="50"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35099" y="91480"/>
            <a:ext cx="764450" cy="824276"/>
          </a:xfrm>
          <a:prstGeom prst="rect">
            <a:avLst/>
          </a:prstGeom>
        </p:spPr>
      </p:pic>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683" t="9393" r="1372" b="2772"/>
          <a:stretch/>
        </p:blipFill>
        <p:spPr>
          <a:xfrm>
            <a:off x="-104274" y="1394225"/>
            <a:ext cx="12408569" cy="3141774"/>
          </a:xfrm>
          <a:prstGeom prst="rect">
            <a:avLst/>
          </a:prstGeom>
        </p:spPr>
      </p:pic>
      <p:sp>
        <p:nvSpPr>
          <p:cNvPr id="21" name="Rectangle 20"/>
          <p:cNvSpPr/>
          <p:nvPr userDrawn="1"/>
        </p:nvSpPr>
        <p:spPr>
          <a:xfrm>
            <a:off x="-61655" y="4535999"/>
            <a:ext cx="12315310" cy="2375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7057" y="4403558"/>
            <a:ext cx="12331352" cy="304800"/>
          </a:xfrm>
          <a:prstGeom prst="rect">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2094" y="1394225"/>
            <a:ext cx="712857" cy="3314133"/>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userDrawn="1"/>
        </p:nvSpPr>
        <p:spPr>
          <a:xfrm rot="5400000">
            <a:off x="346612" y="4298658"/>
            <a:ext cx="461474" cy="342243"/>
          </a:xfrm>
          <a:prstGeom prst="triangle">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279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AD081-3890-42FA-AC94-7325AB4EDE2A}"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6A1A3-F991-469A-8D69-EC9C6E4F2C50}" type="slidenum">
              <a:rPr lang="en-US" smtClean="0"/>
              <a:t>‹#›</a:t>
            </a:fld>
            <a:endParaRPr lang="en-US"/>
          </a:p>
        </p:txBody>
      </p:sp>
    </p:spTree>
    <p:extLst>
      <p:ext uri="{BB962C8B-B14F-4D97-AF65-F5344CB8AC3E}">
        <p14:creationId xmlns:p14="http://schemas.microsoft.com/office/powerpoint/2010/main" val="10813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AD081-3890-42FA-AC94-7325AB4EDE2A}"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6A1A3-F991-469A-8D69-EC9C6E4F2C50}" type="slidenum">
              <a:rPr lang="en-US" smtClean="0"/>
              <a:t>‹#›</a:t>
            </a:fld>
            <a:endParaRPr lang="en-US"/>
          </a:p>
        </p:txBody>
      </p:sp>
    </p:spTree>
    <p:extLst>
      <p:ext uri="{BB962C8B-B14F-4D97-AF65-F5344CB8AC3E}">
        <p14:creationId xmlns:p14="http://schemas.microsoft.com/office/powerpoint/2010/main" val="418230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AD081-3890-42FA-AC94-7325AB4EDE2A}" type="datetimeFigureOut">
              <a:rPr lang="en-US" smtClean="0"/>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6A1A3-F991-469A-8D69-EC9C6E4F2C50}" type="slidenum">
              <a:rPr lang="en-US" smtClean="0"/>
              <a:t>‹#›</a:t>
            </a:fld>
            <a:endParaRPr lang="en-US"/>
          </a:p>
        </p:txBody>
      </p:sp>
    </p:spTree>
    <p:extLst>
      <p:ext uri="{BB962C8B-B14F-4D97-AF65-F5344CB8AC3E}">
        <p14:creationId xmlns:p14="http://schemas.microsoft.com/office/powerpoint/2010/main" val="3179302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BAD081-3890-42FA-AC94-7325AB4EDE2A}" type="datetimeFigureOut">
              <a:rPr lang="en-US" smtClean="0"/>
              <a:t>4/13/2026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6A1A3-F991-469A-8D69-EC9C6E4F2C50}" type="slidenum">
              <a:rPr lang="en-US" smtClean="0"/>
              <a:t>‹#›</a:t>
            </a:fld>
            <a:endParaRPr lang="en-US"/>
          </a:p>
        </p:txBody>
      </p:sp>
    </p:spTree>
    <p:extLst>
      <p:ext uri="{BB962C8B-B14F-4D97-AF65-F5344CB8AC3E}">
        <p14:creationId xmlns:p14="http://schemas.microsoft.com/office/powerpoint/2010/main" val="26225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BAD081-3890-42FA-AC94-7325AB4EDE2A}"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6A1A3-F991-469A-8D69-EC9C6E4F2C50}" type="slidenum">
              <a:rPr lang="en-US" smtClean="0"/>
              <a:t>‹#›</a:t>
            </a:fld>
            <a:endParaRPr lang="en-US"/>
          </a:p>
        </p:txBody>
      </p:sp>
    </p:spTree>
    <p:extLst>
      <p:ext uri="{BB962C8B-B14F-4D97-AF65-F5344CB8AC3E}">
        <p14:creationId xmlns:p14="http://schemas.microsoft.com/office/powerpoint/2010/main" val="45223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BAD081-3890-42FA-AC94-7325AB4EDE2A}" type="datetimeFigureOut">
              <a:rPr lang="en-US" smtClean="0"/>
              <a:t>4/13/2026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26A1A3-F991-469A-8D69-EC9C6E4F2C50}" type="slidenum">
              <a:rPr lang="en-US" smtClean="0"/>
              <a:t>‹#›</a:t>
            </a:fld>
            <a:endParaRPr lang="en-US"/>
          </a:p>
        </p:txBody>
      </p:sp>
    </p:spTree>
    <p:extLst>
      <p:ext uri="{BB962C8B-B14F-4D97-AF65-F5344CB8AC3E}">
        <p14:creationId xmlns:p14="http://schemas.microsoft.com/office/powerpoint/2010/main" val="2905417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BAD081-3890-42FA-AC94-7325AB4EDE2A}" type="datetimeFigureOut">
              <a:rPr lang="en-US" smtClean="0"/>
              <a:t>4/13/2026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26A1A3-F991-469A-8D69-EC9C6E4F2C50}" type="slidenum">
              <a:rPr lang="en-US" smtClean="0"/>
              <a:t>‹#›</a:t>
            </a:fld>
            <a:endParaRPr lang="en-US"/>
          </a:p>
        </p:txBody>
      </p:sp>
    </p:spTree>
    <p:extLst>
      <p:ext uri="{BB962C8B-B14F-4D97-AF65-F5344CB8AC3E}">
        <p14:creationId xmlns:p14="http://schemas.microsoft.com/office/powerpoint/2010/main" val="2643969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AD081-3890-42FA-AC94-7325AB4EDE2A}" type="datetimeFigureOut">
              <a:rPr lang="en-US" smtClean="0"/>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26A1A3-F991-469A-8D69-EC9C6E4F2C50}" type="slidenum">
              <a:rPr lang="en-US" smtClean="0"/>
              <a:t>‹#›</a:t>
            </a:fld>
            <a:endParaRPr lang="en-US"/>
          </a:p>
        </p:txBody>
      </p:sp>
    </p:spTree>
    <p:extLst>
      <p:ext uri="{BB962C8B-B14F-4D97-AF65-F5344CB8AC3E}">
        <p14:creationId xmlns:p14="http://schemas.microsoft.com/office/powerpoint/2010/main" val="56336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BAD081-3890-42FA-AC94-7325AB4EDE2A}"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6A1A3-F991-469A-8D69-EC9C6E4F2C50}" type="slidenum">
              <a:rPr lang="en-US" smtClean="0"/>
              <a:t>‹#›</a:t>
            </a:fld>
            <a:endParaRPr lang="en-US"/>
          </a:p>
        </p:txBody>
      </p:sp>
    </p:spTree>
    <p:extLst>
      <p:ext uri="{BB962C8B-B14F-4D97-AF65-F5344CB8AC3E}">
        <p14:creationId xmlns:p14="http://schemas.microsoft.com/office/powerpoint/2010/main" val="346294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BAD081-3890-42FA-AC94-7325AB4EDE2A}" type="datetimeFigureOut">
              <a:rPr lang="en-US" smtClean="0"/>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6A1A3-F991-469A-8D69-EC9C6E4F2C50}" type="slidenum">
              <a:rPr lang="en-US" smtClean="0"/>
              <a:t>‹#›</a:t>
            </a:fld>
            <a:endParaRPr lang="en-US"/>
          </a:p>
        </p:txBody>
      </p:sp>
    </p:spTree>
    <p:extLst>
      <p:ext uri="{BB962C8B-B14F-4D97-AF65-F5344CB8AC3E}">
        <p14:creationId xmlns:p14="http://schemas.microsoft.com/office/powerpoint/2010/main" val="2960133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AD081-3890-42FA-AC94-7325AB4EDE2A}" type="datetimeFigureOut">
              <a:rPr lang="en-US" smtClean="0"/>
              <a:t>4/13/2026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26A1A3-F991-469A-8D69-EC9C6E4F2C50}" type="slidenum">
              <a:rPr lang="en-US" smtClean="0"/>
              <a:t>‹#›</a:t>
            </a:fld>
            <a:endParaRPr lang="en-US" dirty="0"/>
          </a:p>
        </p:txBody>
      </p:sp>
      <p:grpSp>
        <p:nvGrpSpPr>
          <p:cNvPr id="7" name="Group 6"/>
          <p:cNvGrpSpPr/>
          <p:nvPr userDrawn="1"/>
        </p:nvGrpSpPr>
        <p:grpSpPr>
          <a:xfrm>
            <a:off x="9049522" y="6721475"/>
            <a:ext cx="2621109" cy="142122"/>
            <a:chOff x="1288937" y="4660064"/>
            <a:chExt cx="9603040" cy="220005"/>
          </a:xfrm>
        </p:grpSpPr>
        <p:sp>
          <p:nvSpPr>
            <p:cNvPr id="13" name="Rectangle 12"/>
            <p:cNvSpPr/>
            <p:nvPr userDrawn="1"/>
          </p:nvSpPr>
          <p:spPr>
            <a:xfrm>
              <a:off x="6658019" y="4660064"/>
              <a:ext cx="2598820" cy="217235"/>
            </a:xfrm>
            <a:prstGeom prst="rect">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p:cNvSpPr/>
            <p:nvPr userDrawn="1"/>
          </p:nvSpPr>
          <p:spPr>
            <a:xfrm>
              <a:off x="9256835" y="4660064"/>
              <a:ext cx="1635142" cy="217235"/>
            </a:xfrm>
            <a:prstGeom prst="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ectangle 14"/>
            <p:cNvSpPr/>
            <p:nvPr userDrawn="1"/>
          </p:nvSpPr>
          <p:spPr>
            <a:xfrm>
              <a:off x="1288937" y="4666902"/>
              <a:ext cx="3347773" cy="213167"/>
            </a:xfrm>
            <a:prstGeom prst="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ectangle 15"/>
            <p:cNvSpPr/>
            <p:nvPr userDrawn="1"/>
          </p:nvSpPr>
          <p:spPr>
            <a:xfrm>
              <a:off x="3581400" y="4666902"/>
              <a:ext cx="3076615" cy="213167"/>
            </a:xfrm>
            <a:prstGeom prst="rect">
              <a:avLst/>
            </a:prstGeom>
            <a:solidFill>
              <a:schemeClr val="tx1">
                <a:lumMod val="95000"/>
                <a:lumOff val="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Rectangle 16"/>
            <p:cNvSpPr/>
            <p:nvPr userDrawn="1"/>
          </p:nvSpPr>
          <p:spPr>
            <a:xfrm>
              <a:off x="3080799" y="4660067"/>
              <a:ext cx="1452842" cy="217235"/>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5" name="Rectangle 24"/>
          <p:cNvSpPr/>
          <p:nvPr userDrawn="1"/>
        </p:nvSpPr>
        <p:spPr>
          <a:xfrm>
            <a:off x="0" y="-72303"/>
            <a:ext cx="12192000" cy="764871"/>
          </a:xfrm>
          <a:prstGeom prst="rect">
            <a:avLst/>
          </a:prstGeom>
          <a:solidFill>
            <a:srgbClr val="78B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userDrawn="1"/>
        </p:nvPicPr>
        <p:blipFill rotWithShape="1">
          <a:blip r:embed="rId13" cstate="print">
            <a:extLst>
              <a:ext uri="{28A0092B-C50C-407E-A947-70E740481C1C}">
                <a14:useLocalDpi xmlns:a14="http://schemas.microsoft.com/office/drawing/2010/main" val="0"/>
              </a:ext>
            </a:extLst>
          </a:blip>
          <a:srcRect r="2121"/>
          <a:stretch/>
        </p:blipFill>
        <p:spPr>
          <a:xfrm>
            <a:off x="-8239" y="-67887"/>
            <a:ext cx="2600059" cy="760455"/>
          </a:xfrm>
          <a:prstGeom prst="rect">
            <a:avLst/>
          </a:prstGeom>
        </p:spPr>
      </p:pic>
      <p:sp>
        <p:nvSpPr>
          <p:cNvPr id="30" name="Rectangle 29"/>
          <p:cNvSpPr/>
          <p:nvPr userDrawn="1"/>
        </p:nvSpPr>
        <p:spPr>
          <a:xfrm>
            <a:off x="2600060" y="-97017"/>
            <a:ext cx="225518" cy="798485"/>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721057" y="-86781"/>
            <a:ext cx="582315" cy="798485"/>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468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384" y="5081379"/>
            <a:ext cx="11194016" cy="1071407"/>
          </a:xfrm>
        </p:spPr>
        <p:txBody>
          <a:bodyPr>
            <a:noAutofit/>
          </a:bodyPr>
          <a:lstStyle/>
          <a:p>
            <a:pPr>
              <a:spcBef>
                <a:spcPts val="600"/>
              </a:spcBef>
              <a:defRPr/>
            </a:pPr>
            <a:r>
              <a:rPr lang="en-US" altLang="pt-PT" sz="2800" b="1" dirty="0">
                <a:latin typeface="Arial Black" panose="020B0A04020102020204" pitchFamily="34" charset="0"/>
              </a:rPr>
              <a:t>EMERGENCY SITUATION FOR THE 2025/2026 RAINY SEASON IN MOZAMBIQUE</a:t>
            </a:r>
            <a:endParaRPr lang="pt-PT" altLang="pt-PT" sz="2800" b="1" dirty="0">
              <a:latin typeface="Arial Black" panose="020B0A04020102020204" pitchFamily="34" charset="0"/>
            </a:endParaRPr>
          </a:p>
        </p:txBody>
      </p:sp>
      <p:sp>
        <p:nvSpPr>
          <p:cNvPr id="4" name="TextBox 3"/>
          <p:cNvSpPr txBox="1"/>
          <p:nvPr/>
        </p:nvSpPr>
        <p:spPr>
          <a:xfrm>
            <a:off x="10327800" y="6483225"/>
            <a:ext cx="1412566" cy="253916"/>
          </a:xfrm>
          <a:prstGeom prst="rect">
            <a:avLst/>
          </a:prstGeom>
          <a:noFill/>
        </p:spPr>
        <p:txBody>
          <a:bodyPr wrap="none" rtlCol="0">
            <a:spAutoFit/>
          </a:bodyPr>
          <a:lstStyle/>
          <a:p>
            <a:r>
              <a:rPr lang="pt-PT" sz="1050" b="1" dirty="0">
                <a:latin typeface="Arial" panose="020B0604020202020204" pitchFamily="34" charset="0"/>
                <a:cs typeface="Arial" panose="020B0604020202020204" pitchFamily="34" charset="0"/>
              </a:rPr>
              <a:t>Maputo, 10/02/2026</a:t>
            </a:r>
            <a:endParaRPr lang="en-US" sz="1050" b="1" dirty="0">
              <a:latin typeface="Arial" panose="020B0604020202020204" pitchFamily="34" charset="0"/>
              <a:cs typeface="Arial" panose="020B0604020202020204" pitchFamily="34" charset="0"/>
            </a:endParaRPr>
          </a:p>
        </p:txBody>
      </p:sp>
      <p:sp>
        <p:nvSpPr>
          <p:cNvPr id="6" name="Subtitle 5">
            <a:extLst>
              <a:ext uri="{FF2B5EF4-FFF2-40B4-BE49-F238E27FC236}">
                <a16:creationId xmlns:a16="http://schemas.microsoft.com/office/drawing/2014/main" id="{E17847BA-4288-4AE8-85F4-F634AE3D12F9}"/>
              </a:ext>
            </a:extLst>
          </p:cNvPr>
          <p:cNvSpPr>
            <a:spLocks noGrp="1"/>
          </p:cNvSpPr>
          <p:nvPr>
            <p:ph type="subTitle" idx="1"/>
          </p:nvPr>
        </p:nvSpPr>
        <p:spPr/>
        <p:txBody>
          <a:bodyPr/>
          <a:lstStyle/>
          <a:p>
            <a:r>
              <a:rPr lang="en-US" dirty="0"/>
              <a:t>Ba</a:t>
            </a:r>
          </a:p>
        </p:txBody>
      </p:sp>
    </p:spTree>
    <p:extLst>
      <p:ext uri="{BB962C8B-B14F-4D97-AF65-F5344CB8AC3E}">
        <p14:creationId xmlns:p14="http://schemas.microsoft.com/office/powerpoint/2010/main" val="3039006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C3D4DE89-E5C3-510C-FFB1-81FA7BF28D2E}"/>
              </a:ext>
            </a:extLst>
          </p:cNvPr>
          <p:cNvSpPr txBox="1"/>
          <p:nvPr/>
        </p:nvSpPr>
        <p:spPr>
          <a:xfrm>
            <a:off x="3854547" y="143941"/>
            <a:ext cx="6105378" cy="523220"/>
          </a:xfrm>
          <a:prstGeom prst="rect">
            <a:avLst/>
          </a:prstGeom>
          <a:noFill/>
        </p:spPr>
        <p:txBody>
          <a:bodyPr wrap="square">
            <a:spAutoFit/>
          </a:bodyPr>
          <a:lstStyle/>
          <a:p>
            <a:r>
              <a:rPr lang="pt-PT" sz="2800" b="1" dirty="0">
                <a:solidFill>
                  <a:schemeClr val="bg1"/>
                </a:solidFill>
                <a:latin typeface="Times New Roman" panose="02020603050405020304" pitchFamily="18" charset="0"/>
                <a:cs typeface="Times New Roman" panose="02020603050405020304" pitchFamily="18" charset="0"/>
              </a:rPr>
              <a:t>6. FINANCIAL IMPACT</a:t>
            </a:r>
            <a:endParaRPr lang="pt-MZ" sz="2800" b="1" dirty="0">
              <a:solidFill>
                <a:schemeClr val="bg1"/>
              </a:solidFill>
              <a:latin typeface="Times New Roman" panose="02020603050405020304" pitchFamily="18" charset="0"/>
              <a:cs typeface="Times New Roman" panose="02020603050405020304" pitchFamily="18" charset="0"/>
            </a:endParaRPr>
          </a:p>
        </p:txBody>
      </p:sp>
      <p:sp>
        <p:nvSpPr>
          <p:cNvPr id="9" name="Rectangle 1">
            <a:extLst>
              <a:ext uri="{FF2B5EF4-FFF2-40B4-BE49-F238E27FC236}">
                <a16:creationId xmlns:a16="http://schemas.microsoft.com/office/drawing/2014/main" id="{E42A8BDD-1551-A798-857D-144CED9DA036}"/>
              </a:ext>
            </a:extLst>
          </p:cNvPr>
          <p:cNvSpPr>
            <a:spLocks noChangeArrowheads="1"/>
          </p:cNvSpPr>
          <p:nvPr/>
        </p:nvSpPr>
        <p:spPr bwMode="auto">
          <a:xfrm>
            <a:off x="187629" y="580343"/>
            <a:ext cx="1181674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pt-MZ" altLang="pt-MZ" sz="2400" b="1" dirty="0">
                <a:solidFill>
                  <a:srgbClr val="000000"/>
                </a:solidFill>
                <a:latin typeface="Times New Roman" panose="02020603050405020304" pitchFamily="18" charset="0"/>
                <a:cs typeface="Times New Roman" panose="02020603050405020304" pitchFamily="18" charset="0"/>
              </a:rPr>
              <a:t>Summary of financial impact:</a:t>
            </a:r>
          </a:p>
          <a:p>
            <a:pPr marL="0" marR="0" lvl="0" indent="0" algn="l" defTabSz="914400" rtl="0" eaLnBrk="0" fontAlgn="base" latinLnBrk="0" hangingPunct="0">
              <a:lnSpc>
                <a:spcPct val="100000"/>
              </a:lnSpc>
              <a:spcBef>
                <a:spcPct val="0"/>
              </a:spcBef>
              <a:spcAft>
                <a:spcPct val="0"/>
              </a:spcAft>
              <a:buClrTx/>
              <a:buSzTx/>
              <a:tabLst/>
            </a:pPr>
            <a:endParaRPr kumimoji="0" lang="pt-MZ" altLang="pt-MZ"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pt-MZ" altLang="pt-MZ"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Total damage: </a:t>
            </a:r>
            <a:r>
              <a:rPr kumimoji="0" lang="pt-MZ" altLang="pt-MZ"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USD 285M</a:t>
            </a:r>
            <a:endParaRPr kumimoji="0" lang="pt-MZ" altLang="pt-MZ"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pt-MZ" altLang="pt-MZ"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Immediate needs: </a:t>
            </a:r>
            <a:r>
              <a:rPr kumimoji="0" lang="pt-MZ" altLang="pt-MZ"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~USD 120–150M</a:t>
            </a:r>
            <a:endParaRPr kumimoji="0" lang="pt-MZ" altLang="pt-MZ"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FontTx/>
              <a:buChar char="•"/>
            </a:pPr>
            <a:r>
              <a:rPr lang="pt-MZ" altLang="pt-MZ" sz="2400" dirty="0">
                <a:solidFill>
                  <a:srgbClr val="000000"/>
                </a:solidFill>
                <a:latin typeface="Times New Roman" panose="02020603050405020304" pitchFamily="18" charset="0"/>
                <a:cs typeface="Times New Roman" panose="02020603050405020304" pitchFamily="18" charset="0"/>
              </a:rPr>
              <a:t>Gaza basin: </a:t>
            </a:r>
            <a:r>
              <a:rPr lang="pt-MZ" altLang="pt-MZ" sz="2400" b="1" dirty="0">
                <a:solidFill>
                  <a:srgbClr val="000000"/>
                </a:solidFill>
                <a:latin typeface="Times New Roman" panose="02020603050405020304" pitchFamily="18" charset="0"/>
                <a:cs typeface="Times New Roman" panose="02020603050405020304" pitchFamily="18" charset="0"/>
              </a:rPr>
              <a:t>largest concentration of costs</a:t>
            </a:r>
            <a:endParaRPr lang="pt-MZ" altLang="pt-MZ" sz="2400" dirty="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buFontTx/>
              <a:buChar char="•"/>
            </a:pPr>
            <a:r>
              <a:rPr kumimoji="0" lang="pt-MZ" altLang="pt-MZ"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N1 share: </a:t>
            </a:r>
            <a:r>
              <a:rPr kumimoji="0" lang="pt-MZ" altLang="pt-MZ"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~15% of total, </a:t>
            </a:r>
            <a:r>
              <a:rPr lang="pt-MZ" altLang="pt-MZ" sz="2400" dirty="0">
                <a:solidFill>
                  <a:srgbClr val="000000"/>
                </a:solidFill>
                <a:latin typeface="Times New Roman" panose="02020603050405020304" pitchFamily="18" charset="0"/>
                <a:cs typeface="Times New Roman" panose="02020603050405020304" pitchFamily="18" charset="0"/>
              </a:rPr>
              <a:t>Despite its relatively smaller share of total costs, the economic impact of disruptions is significantly higher, given its role as Mozambique’s primary transport artery and backbone of national and regional trade.</a:t>
            </a:r>
            <a:endParaRPr kumimoji="0" lang="pt-MZ" altLang="pt-MZ" sz="240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MZ" altLang="pt-MZ" sz="1800" b="0" i="0" u="none" strike="noStrike" cap="none" normalizeH="0" baseline="0" dirty="0">
              <a:ln>
                <a:noFill/>
              </a:ln>
              <a:solidFill>
                <a:schemeClr val="tx1"/>
              </a:solidFill>
              <a:effectLst/>
              <a:latin typeface="Arial" panose="020B0604020202020204" pitchFamily="34" charset="0"/>
            </a:endParaRPr>
          </a:p>
        </p:txBody>
      </p:sp>
      <p:sp>
        <p:nvSpPr>
          <p:cNvPr id="12" name="Rectangle 2">
            <a:extLst>
              <a:ext uri="{FF2B5EF4-FFF2-40B4-BE49-F238E27FC236}">
                <a16:creationId xmlns:a16="http://schemas.microsoft.com/office/drawing/2014/main" id="{3D8D4F35-157F-DC5B-570A-5D59F7D0179E}"/>
              </a:ext>
            </a:extLst>
          </p:cNvPr>
          <p:cNvSpPr>
            <a:spLocks noChangeArrowheads="1"/>
          </p:cNvSpPr>
          <p:nvPr/>
        </p:nvSpPr>
        <p:spPr bwMode="auto">
          <a:xfrm>
            <a:off x="364251" y="3513183"/>
            <a:ext cx="959567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MZ" altLang="pt-MZ"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MZ" altLang="pt-MZ"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Funding Gap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pt-MZ" altLang="pt-MZ"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Available (indicative):</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pt-MZ" altLang="pt-MZ"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Road Fund allocation: limited</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pt-MZ" altLang="pt-MZ"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Ongoing WB projects: committed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pt-MZ" altLang="pt-MZ" sz="2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Gap:</a:t>
            </a:r>
          </a:p>
          <a:p>
            <a:pPr lvl="1" eaLnBrk="0" fontAlgn="base" hangingPunct="0">
              <a:spcBef>
                <a:spcPct val="0"/>
              </a:spcBef>
              <a:spcAft>
                <a:spcPct val="0"/>
              </a:spcAft>
              <a:buFontTx/>
              <a:buChar char="•"/>
            </a:pPr>
            <a:r>
              <a:rPr kumimoji="0" lang="pt-MZ" altLang="pt-MZ" sz="2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Significant unfunded emergency need: USD </a:t>
            </a:r>
            <a:r>
              <a:rPr lang="pt-MZ" altLang="pt-MZ" sz="2400" b="1" dirty="0">
                <a:solidFill>
                  <a:srgbClr val="000000"/>
                </a:solidFill>
                <a:latin typeface="Times New Roman" panose="02020603050405020304" pitchFamily="18" charset="0"/>
                <a:cs typeface="Times New Roman" panose="02020603050405020304" pitchFamily="18" charset="0"/>
              </a:rPr>
              <a:t>~225 M</a:t>
            </a:r>
            <a:endParaRPr kumimoji="0" lang="pt-MZ" altLang="pt-M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7771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9DC06-5D09-4B5A-A71A-C84F36CB76FD}"/>
              </a:ext>
            </a:extLst>
          </p:cNvPr>
          <p:cNvSpPr txBox="1">
            <a:spLocks/>
          </p:cNvSpPr>
          <p:nvPr/>
        </p:nvSpPr>
        <p:spPr>
          <a:xfrm>
            <a:off x="1910861" y="194324"/>
            <a:ext cx="9203977" cy="7823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Arial Black" panose="020B0A04020102020204" pitchFamily="34" charset="0"/>
                <a:ea typeface="+mn-ea"/>
                <a:cs typeface="Calibri Light" panose="020F0302020204030204" pitchFamily="34" charset="0"/>
              </a:rPr>
              <a:t>7</a:t>
            </a:r>
            <a:r>
              <a:rPr lang="en-US" sz="2800" b="1" dirty="0">
                <a:solidFill>
                  <a:schemeClr val="bg1"/>
                </a:solidFill>
                <a:latin typeface="Times New Roman" panose="02020603050405020304" pitchFamily="18" charset="0"/>
                <a:ea typeface="+mn-ea"/>
                <a:cs typeface="Times New Roman" panose="02020603050405020304" pitchFamily="18" charset="0"/>
              </a:rPr>
              <a:t>. FINAL CONSIDERATIONS</a:t>
            </a:r>
          </a:p>
        </p:txBody>
      </p:sp>
      <p:sp>
        <p:nvSpPr>
          <p:cNvPr id="6" name="Rectangle 2">
            <a:extLst>
              <a:ext uri="{FF2B5EF4-FFF2-40B4-BE49-F238E27FC236}">
                <a16:creationId xmlns:a16="http://schemas.microsoft.com/office/drawing/2014/main" id="{5E76ACC5-94A6-3426-B2EF-72EA2D0596FD}"/>
              </a:ext>
            </a:extLst>
          </p:cNvPr>
          <p:cNvSpPr>
            <a:spLocks noChangeArrowheads="1"/>
          </p:cNvSpPr>
          <p:nvPr/>
        </p:nvSpPr>
        <p:spPr bwMode="auto">
          <a:xfrm>
            <a:off x="211014" y="639157"/>
            <a:ext cx="1176059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MZ" altLang="pt-MZ" sz="240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pt-MZ" altLang="pt-MZ" sz="240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 2025/26 rainy season confirms that climate-related shocks are increasing in frequency and impact, posing a structural risk to road infrastructure.</a:t>
            </a:r>
          </a:p>
          <a:p>
            <a:pPr marL="0" marR="0" lvl="0" indent="0" algn="just" defTabSz="914400" rtl="0" eaLnBrk="0" fontAlgn="base" latinLnBrk="0" hangingPunct="0">
              <a:lnSpc>
                <a:spcPct val="100000"/>
              </a:lnSpc>
              <a:spcBef>
                <a:spcPct val="0"/>
              </a:spcBef>
              <a:spcAft>
                <a:spcPct val="0"/>
              </a:spcAft>
              <a:buClrTx/>
              <a:buSzTx/>
              <a:tabLst/>
            </a:pPr>
            <a:endParaRPr kumimoji="0" lang="pt-MZ" altLang="pt-MZ" sz="240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pt-MZ" altLang="pt-MZ" sz="240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 scale of damage demonstrates that current financing mechanisms are not sufficient to absorb recurrent emergency events.</a:t>
            </a:r>
          </a:p>
          <a:p>
            <a:pPr marL="0" marR="0" lvl="0" indent="0" algn="just" defTabSz="914400" rtl="0" eaLnBrk="0" fontAlgn="base" latinLnBrk="0" hangingPunct="0">
              <a:lnSpc>
                <a:spcPct val="100000"/>
              </a:lnSpc>
              <a:spcBef>
                <a:spcPct val="0"/>
              </a:spcBef>
              <a:spcAft>
                <a:spcPct val="0"/>
              </a:spcAft>
              <a:buClrTx/>
              <a:buSzTx/>
              <a:tabLst/>
            </a:pPr>
            <a:endParaRPr kumimoji="0" lang="pt-MZ" altLang="pt-MZ" sz="240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pt-MZ" altLang="pt-MZ" sz="240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Emergency interventions are diverting resources from routine maintenance, leading to a growing backlog and deterioration of the road network.</a:t>
            </a:r>
            <a:endParaRPr kumimoji="0" lang="pt-MZ" altLang="pt-MZ" sz="24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732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1B2012F-42AD-4269-98B4-425BD48F88A4}"/>
              </a:ext>
            </a:extLst>
          </p:cNvPr>
          <p:cNvSpPr txBox="1">
            <a:spLocks/>
          </p:cNvSpPr>
          <p:nvPr/>
        </p:nvSpPr>
        <p:spPr>
          <a:xfrm>
            <a:off x="489625" y="1543879"/>
            <a:ext cx="11212750" cy="37124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1200"/>
              </a:spcBef>
              <a:buNone/>
              <a:defRPr/>
            </a:pPr>
            <a:endParaRPr lang="en-US" altLang="pt-PT" sz="2400" kern="0" dirty="0">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B1FC87C4-2260-4BC2-84EC-90C13A6E1F00}"/>
              </a:ext>
            </a:extLst>
          </p:cNvPr>
          <p:cNvSpPr txBox="1">
            <a:spLocks/>
          </p:cNvSpPr>
          <p:nvPr/>
        </p:nvSpPr>
        <p:spPr>
          <a:xfrm>
            <a:off x="0" y="585510"/>
            <a:ext cx="12046226" cy="7823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ctr"/>
            <a:r>
              <a:rPr lang="en-US" sz="100" b="1" dirty="0">
                <a:solidFill>
                  <a:schemeClr val="accent1">
                    <a:lumMod val="75000"/>
                  </a:schemeClr>
                </a:solidFill>
                <a:latin typeface="Arial Black" panose="020B0A04020102020204" pitchFamily="34" charset="0"/>
                <a:cs typeface="Calibri Light" panose="020F0302020204030204" pitchFamily="34" charset="0"/>
              </a:rPr>
              <a:t>STATUS OF ROADS DURING THE 2025/2026 RAINY SEASON</a:t>
            </a:r>
          </a:p>
        </p:txBody>
      </p:sp>
      <p:sp>
        <p:nvSpPr>
          <p:cNvPr id="6" name="TextBox 5">
            <a:extLst>
              <a:ext uri="{FF2B5EF4-FFF2-40B4-BE49-F238E27FC236}">
                <a16:creationId xmlns:a16="http://schemas.microsoft.com/office/drawing/2014/main" id="{AE4AA711-2A62-CBBA-B327-C8AE318D8992}"/>
              </a:ext>
            </a:extLst>
          </p:cNvPr>
          <p:cNvSpPr txBox="1"/>
          <p:nvPr/>
        </p:nvSpPr>
        <p:spPr>
          <a:xfrm>
            <a:off x="3647661" y="123845"/>
            <a:ext cx="610262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5B9BD5">
                    <a:lumMod val="75000"/>
                  </a:srgbClr>
                </a:solidFill>
                <a:latin typeface="Arial Black" panose="020B0A04020102020204" pitchFamily="34" charset="0"/>
                <a:cs typeface="Calibri Light" panose="020F0302020204030204" pitchFamily="34" charset="0"/>
              </a:rPr>
              <a:t>8</a:t>
            </a:r>
            <a:r>
              <a:rPr kumimoji="0" lang="en-US" sz="2400" b="1" i="0" u="none" strike="noStrike" kern="1200" cap="none" spc="0" normalizeH="0" baseline="0" noProof="0" dirty="0">
                <a:ln>
                  <a:noFill/>
                </a:ln>
                <a:solidFill>
                  <a:srgbClr val="5B9BD5">
                    <a:lumMod val="75000"/>
                  </a:srgbClr>
                </a:solidFill>
                <a:effectLst/>
                <a:uLnTx/>
                <a:uFillTx/>
                <a:latin typeface="Arial Black" panose="020B0A04020102020204" pitchFamily="34" charset="0"/>
                <a:ea typeface="+mn-ea"/>
                <a:cs typeface="Calibri Light" panose="020F0302020204030204" pitchFamily="34" charset="0"/>
              </a:rPr>
              <a:t>. VIDEOS BAIXA DE INCOLOANE</a:t>
            </a:r>
          </a:p>
        </p:txBody>
      </p:sp>
      <p:pic>
        <p:nvPicPr>
          <p:cNvPr id="7" name="3 DE FEVEREIRO">
            <a:hlinkClick r:id="" action="ppaction://media"/>
            <a:extLst>
              <a:ext uri="{FF2B5EF4-FFF2-40B4-BE49-F238E27FC236}">
                <a16:creationId xmlns:a16="http://schemas.microsoft.com/office/drawing/2014/main" id="{EABFA78C-B231-88FA-16D7-96D804BEDF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689112"/>
            <a:ext cx="12179246" cy="6168887"/>
          </a:xfrm>
          <a:prstGeom prst="rect">
            <a:avLst/>
          </a:prstGeom>
        </p:spPr>
      </p:pic>
    </p:spTree>
    <p:extLst>
      <p:ext uri="{BB962C8B-B14F-4D97-AF65-F5344CB8AC3E}">
        <p14:creationId xmlns:p14="http://schemas.microsoft.com/office/powerpoint/2010/main" val="9798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FC87C4-2260-4BC2-84EC-90C13A6E1F00}"/>
              </a:ext>
            </a:extLst>
          </p:cNvPr>
          <p:cNvSpPr txBox="1">
            <a:spLocks/>
          </p:cNvSpPr>
          <p:nvPr/>
        </p:nvSpPr>
        <p:spPr>
          <a:xfrm>
            <a:off x="0" y="585510"/>
            <a:ext cx="12046226" cy="7823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ctr"/>
            <a:r>
              <a:rPr lang="en-US" sz="100" b="1" dirty="0">
                <a:solidFill>
                  <a:schemeClr val="accent1">
                    <a:lumMod val="75000"/>
                  </a:schemeClr>
                </a:solidFill>
                <a:latin typeface="Arial Black" panose="020B0A04020102020204" pitchFamily="34" charset="0"/>
                <a:cs typeface="Calibri Light" panose="020F0302020204030204" pitchFamily="34" charset="0"/>
              </a:rPr>
              <a:t>STATUS OF ROADS DURING THE 2025/2026 RAINY SEASON</a:t>
            </a:r>
          </a:p>
        </p:txBody>
      </p:sp>
      <p:sp>
        <p:nvSpPr>
          <p:cNvPr id="4" name="Title 1">
            <a:extLst>
              <a:ext uri="{FF2B5EF4-FFF2-40B4-BE49-F238E27FC236}">
                <a16:creationId xmlns:a16="http://schemas.microsoft.com/office/drawing/2014/main" id="{4BF9DC06-5D09-4B5A-A71A-C84F36CB76FD}"/>
              </a:ext>
            </a:extLst>
          </p:cNvPr>
          <p:cNvSpPr txBox="1">
            <a:spLocks/>
          </p:cNvSpPr>
          <p:nvPr/>
        </p:nvSpPr>
        <p:spPr>
          <a:xfrm>
            <a:off x="4406349" y="194324"/>
            <a:ext cx="6208642" cy="7823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accent1">
                    <a:lumMod val="75000"/>
                  </a:schemeClr>
                </a:solidFill>
                <a:latin typeface="Arial Black" panose="020B0A04020102020204" pitchFamily="34" charset="0"/>
                <a:cs typeface="Calibri Light" panose="020F0302020204030204" pitchFamily="34" charset="0"/>
              </a:rPr>
              <a:t>8. VIDEOS BAIXA DE NGULUZANE</a:t>
            </a:r>
          </a:p>
        </p:txBody>
      </p:sp>
      <p:sp>
        <p:nvSpPr>
          <p:cNvPr id="6" name="Content Placeholder 2">
            <a:extLst>
              <a:ext uri="{FF2B5EF4-FFF2-40B4-BE49-F238E27FC236}">
                <a16:creationId xmlns:a16="http://schemas.microsoft.com/office/drawing/2014/main" id="{299C0118-CC28-503E-47D1-502E61BEA41F}"/>
              </a:ext>
            </a:extLst>
          </p:cNvPr>
          <p:cNvSpPr txBox="1">
            <a:spLocks/>
          </p:cNvSpPr>
          <p:nvPr/>
        </p:nvSpPr>
        <p:spPr>
          <a:xfrm>
            <a:off x="5896512" y="1367882"/>
            <a:ext cx="3959450" cy="50689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1200"/>
              </a:spcBef>
              <a:buNone/>
              <a:defRPr/>
            </a:pPr>
            <a:endParaRPr lang="en-US" altLang="pt-PT" sz="2400" kern="0" dirty="0">
              <a:latin typeface="Times New Roman" panose="02020603050405020304" pitchFamily="18" charset="0"/>
              <a:cs typeface="Times New Roman" panose="02020603050405020304" pitchFamily="18" charset="0"/>
            </a:endParaRPr>
          </a:p>
        </p:txBody>
      </p:sp>
      <p:pic>
        <p:nvPicPr>
          <p:cNvPr id="8" name="BAIXA DE XAIXAI">
            <a:hlinkClick r:id="" action="ppaction://media"/>
            <a:extLst>
              <a:ext uri="{FF2B5EF4-FFF2-40B4-BE49-F238E27FC236}">
                <a16:creationId xmlns:a16="http://schemas.microsoft.com/office/drawing/2014/main" id="{30F0A7BA-3EB8-D824-DD70-5D1276D909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52814"/>
            <a:ext cx="12192000" cy="6205186"/>
          </a:xfrm>
          <a:prstGeom prst="rect">
            <a:avLst/>
          </a:prstGeom>
        </p:spPr>
      </p:pic>
    </p:spTree>
    <p:extLst>
      <p:ext uri="{BB962C8B-B14F-4D97-AF65-F5344CB8AC3E}">
        <p14:creationId xmlns:p14="http://schemas.microsoft.com/office/powerpoint/2010/main" val="206207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 y="-57150"/>
            <a:ext cx="12262757" cy="6915151"/>
          </a:xfrm>
          <a:prstGeom prst="rect">
            <a:avLst/>
          </a:prstGeom>
          <a:solidFill>
            <a:srgbClr val="78B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9503229" y="5622965"/>
            <a:ext cx="1976054" cy="1107996"/>
          </a:xfrm>
          <a:prstGeom prst="rect">
            <a:avLst/>
          </a:prstGeom>
          <a:noFill/>
        </p:spPr>
        <p:txBody>
          <a:bodyPr wrap="none" rtlCol="0">
            <a:spAutoFit/>
          </a:bodyPr>
          <a:lstStyle/>
          <a:p>
            <a:r>
              <a:rPr lang="pt-BR" baseline="30000" dirty="0"/>
              <a:t>Av. Martires de Inhaminga, </a:t>
            </a:r>
            <a:br>
              <a:rPr lang="pt-BR" baseline="30000" dirty="0"/>
            </a:br>
            <a:r>
              <a:rPr lang="pt-BR" baseline="30000" dirty="0"/>
              <a:t>N° 0000 - 1° Andar, C.P. 0000</a:t>
            </a:r>
          </a:p>
          <a:p>
            <a:r>
              <a:rPr lang="en-US" baseline="30000" dirty="0"/>
              <a:t>Maputo - </a:t>
            </a:r>
            <a:r>
              <a:rPr lang="en-US" baseline="30000" dirty="0" err="1"/>
              <a:t>Moçambique</a:t>
            </a:r>
            <a:endParaRPr lang="en-US" baseline="30000" dirty="0"/>
          </a:p>
          <a:p>
            <a:r>
              <a:rPr lang="en-US" baseline="30000" dirty="0"/>
              <a:t>+258 21 000 000</a:t>
            </a:r>
          </a:p>
          <a:p>
            <a:r>
              <a:rPr lang="en-US" baseline="30000" dirty="0"/>
              <a:t>www.mtl.gov.mz</a:t>
            </a:r>
            <a:endParaRPr lang="en-US" dirty="0"/>
          </a:p>
        </p:txBody>
      </p:sp>
      <p:cxnSp>
        <p:nvCxnSpPr>
          <p:cNvPr id="7" name="Straight Connector 6"/>
          <p:cNvCxnSpPr/>
          <p:nvPr/>
        </p:nvCxnSpPr>
        <p:spPr>
          <a:xfrm>
            <a:off x="9421586" y="5622965"/>
            <a:ext cx="0" cy="10064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1417616" y="2761275"/>
            <a:ext cx="9356767" cy="938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latin typeface="Arial Black" panose="020B0A04020102020204" pitchFamily="34" charset="0"/>
              </a:rPr>
              <a:t>T</a:t>
            </a:r>
            <a:r>
              <a:rPr lang="pt-PT" sz="6000" b="1" dirty="0">
                <a:solidFill>
                  <a:schemeClr val="bg1"/>
                </a:solidFill>
                <a:latin typeface="Arial Black" panose="020B0A04020102020204" pitchFamily="34" charset="0"/>
              </a:rPr>
              <a:t>HANK YOU</a:t>
            </a:r>
            <a:endParaRPr lang="en-US" sz="6000" b="1" dirty="0">
              <a:solidFill>
                <a:schemeClr val="bg1"/>
              </a:solidFill>
              <a:latin typeface="Arial Black" panose="020B0A04020102020204" pitchFamily="34" charset="0"/>
            </a:endParaRPr>
          </a:p>
        </p:txBody>
      </p:sp>
      <p:sp>
        <p:nvSpPr>
          <p:cNvPr id="9" name="TextBox 8"/>
          <p:cNvSpPr txBox="1"/>
          <p:nvPr/>
        </p:nvSpPr>
        <p:spPr>
          <a:xfrm>
            <a:off x="7313283" y="5890736"/>
            <a:ext cx="1930337" cy="738664"/>
          </a:xfrm>
          <a:prstGeom prst="rect">
            <a:avLst/>
          </a:prstGeom>
          <a:noFill/>
        </p:spPr>
        <p:txBody>
          <a:bodyPr wrap="none" rtlCol="0">
            <a:spAutoFit/>
          </a:bodyPr>
          <a:lstStyle/>
          <a:p>
            <a:pPr algn="ctr"/>
            <a:r>
              <a:rPr lang="pt-PT" sz="1400" dirty="0">
                <a:latin typeface="Arial Black" panose="020B0A04020102020204" pitchFamily="34" charset="0"/>
              </a:rPr>
              <a:t>MINISTÉRIO DOS </a:t>
            </a:r>
          </a:p>
          <a:p>
            <a:pPr algn="ctr"/>
            <a:r>
              <a:rPr lang="pt-PT" sz="1400" dirty="0">
                <a:latin typeface="Arial Black" panose="020B0A04020102020204" pitchFamily="34" charset="0"/>
              </a:rPr>
              <a:t>TRANSPORTES</a:t>
            </a:r>
          </a:p>
          <a:p>
            <a:pPr algn="ctr"/>
            <a:r>
              <a:rPr lang="pt-PT" sz="1400" dirty="0">
                <a:latin typeface="Arial Black" panose="020B0A04020102020204" pitchFamily="34" charset="0"/>
              </a:rPr>
              <a:t>E LOGÍSTICA</a:t>
            </a:r>
            <a:endParaRPr lang="en-US" sz="1400" dirty="0">
              <a:latin typeface="Arial Black" panose="020B0A040201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823" y="5026161"/>
            <a:ext cx="764450" cy="824276"/>
          </a:xfrm>
          <a:prstGeom prst="rect">
            <a:avLst/>
          </a:prstGeom>
        </p:spPr>
      </p:pic>
    </p:spTree>
    <p:extLst>
      <p:ext uri="{BB962C8B-B14F-4D97-AF65-F5344CB8AC3E}">
        <p14:creationId xmlns:p14="http://schemas.microsoft.com/office/powerpoint/2010/main" val="3600357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8717" y="1368986"/>
            <a:ext cx="8564578" cy="5489014"/>
          </a:xfrm>
        </p:spPr>
        <p:txBody>
          <a:bodyPr>
            <a:normAutofit fontScale="40000" lnSpcReduction="20000"/>
          </a:bodyPr>
          <a:lstStyle/>
          <a:p>
            <a:pPr marL="971550" lvl="1" indent="-514350" algn="just">
              <a:lnSpc>
                <a:spcPct val="140000"/>
              </a:lnSpc>
              <a:spcBef>
                <a:spcPts val="300"/>
              </a:spcBef>
              <a:spcAft>
                <a:spcPts val="600"/>
              </a:spcAft>
              <a:buFont typeface="+mj-lt"/>
              <a:buAutoNum type="arabicPeriod"/>
              <a:defRPr/>
            </a:pPr>
            <a:r>
              <a:rPr lang="pt-PT" sz="6800" dirty="0">
                <a:latin typeface="Arial Black" panose="020B0A04020102020204" pitchFamily="34" charset="0"/>
                <a:cs typeface="Times New Roman" panose="02020603050405020304" pitchFamily="18" charset="0"/>
              </a:rPr>
              <a:t>Objectives of the Presentation</a:t>
            </a:r>
          </a:p>
          <a:p>
            <a:pPr marL="971550" lvl="1" indent="-514350" algn="just">
              <a:lnSpc>
                <a:spcPct val="140000"/>
              </a:lnSpc>
              <a:spcBef>
                <a:spcPts val="300"/>
              </a:spcBef>
              <a:spcAft>
                <a:spcPts val="600"/>
              </a:spcAft>
              <a:buFont typeface="+mj-lt"/>
              <a:buAutoNum type="arabicPeriod"/>
              <a:defRPr/>
            </a:pPr>
            <a:r>
              <a:rPr lang="pt-PT" altLang="pt-PT" sz="6800" dirty="0">
                <a:latin typeface="Arial Black" panose="020B0A04020102020204" pitchFamily="34" charset="0"/>
                <a:cs typeface="Times New Roman" panose="02020603050405020304" pitchFamily="18" charset="0"/>
              </a:rPr>
              <a:t>Introduction</a:t>
            </a:r>
          </a:p>
          <a:p>
            <a:pPr marL="971550" lvl="1" indent="-514350" algn="just">
              <a:lnSpc>
                <a:spcPct val="140000"/>
              </a:lnSpc>
              <a:spcBef>
                <a:spcPts val="300"/>
              </a:spcBef>
              <a:spcAft>
                <a:spcPts val="600"/>
              </a:spcAft>
              <a:buFont typeface="+mj-lt"/>
              <a:buAutoNum type="arabicPeriod"/>
              <a:defRPr/>
            </a:pPr>
            <a:r>
              <a:rPr lang="en-US" altLang="pt-PT" sz="6800" dirty="0">
                <a:latin typeface="Arial Black" panose="020B0A04020102020204" pitchFamily="34" charset="0"/>
                <a:cs typeface="Times New Roman" panose="02020603050405020304" pitchFamily="18" charset="0"/>
              </a:rPr>
              <a:t>Impact on Roads Infrastructures</a:t>
            </a:r>
            <a:endParaRPr lang="pt-PT" altLang="pt-PT" sz="6800" dirty="0">
              <a:latin typeface="Arial Black" panose="020B0A04020102020204" pitchFamily="34" charset="0"/>
              <a:cs typeface="Times New Roman" panose="02020603050405020304" pitchFamily="18" charset="0"/>
            </a:endParaRPr>
          </a:p>
          <a:p>
            <a:pPr marL="971550" lvl="1" indent="-514350" algn="just">
              <a:lnSpc>
                <a:spcPct val="140000"/>
              </a:lnSpc>
              <a:spcBef>
                <a:spcPts val="300"/>
              </a:spcBef>
              <a:spcAft>
                <a:spcPts val="600"/>
              </a:spcAft>
              <a:buFont typeface="+mj-lt"/>
              <a:buAutoNum type="arabicPeriod"/>
              <a:defRPr/>
            </a:pPr>
            <a:r>
              <a:rPr lang="en-US" altLang="pt-PT" sz="6800" dirty="0">
                <a:latin typeface="Arial Black" panose="020B0A04020102020204" pitchFamily="34" charset="0"/>
                <a:cs typeface="Times New Roman" panose="02020603050405020304" pitchFamily="18" charset="0"/>
              </a:rPr>
              <a:t>Response strategy</a:t>
            </a:r>
          </a:p>
          <a:p>
            <a:pPr marL="971550" lvl="1" indent="-514350" algn="just">
              <a:lnSpc>
                <a:spcPct val="140000"/>
              </a:lnSpc>
              <a:spcBef>
                <a:spcPts val="300"/>
              </a:spcBef>
              <a:spcAft>
                <a:spcPts val="600"/>
              </a:spcAft>
              <a:buFont typeface="+mj-lt"/>
              <a:buAutoNum type="arabicPeriod"/>
              <a:defRPr/>
            </a:pPr>
            <a:r>
              <a:rPr lang="en-US" altLang="pt-PT" sz="6800" dirty="0">
                <a:latin typeface="Arial Black" panose="020B0A04020102020204" pitchFamily="34" charset="0"/>
                <a:cs typeface="Times New Roman" panose="02020603050405020304" pitchFamily="18" charset="0"/>
              </a:rPr>
              <a:t>Immediate response in N1 Road</a:t>
            </a:r>
          </a:p>
          <a:p>
            <a:pPr marL="971550" lvl="1" indent="-514350" algn="just">
              <a:lnSpc>
                <a:spcPct val="140000"/>
              </a:lnSpc>
              <a:spcBef>
                <a:spcPts val="300"/>
              </a:spcBef>
              <a:spcAft>
                <a:spcPts val="600"/>
              </a:spcAft>
              <a:buFont typeface="+mj-lt"/>
              <a:buAutoNum type="arabicPeriod"/>
              <a:defRPr/>
            </a:pPr>
            <a:r>
              <a:rPr lang="en-US" altLang="pt-PT" sz="6800" dirty="0">
                <a:latin typeface="Arial Black" panose="020B0A04020102020204" pitchFamily="34" charset="0"/>
                <a:cs typeface="Times New Roman" panose="02020603050405020304" pitchFamily="18" charset="0"/>
              </a:rPr>
              <a:t>Financial impact</a:t>
            </a:r>
          </a:p>
          <a:p>
            <a:pPr marL="971550" lvl="1" indent="-514350" algn="just">
              <a:lnSpc>
                <a:spcPct val="140000"/>
              </a:lnSpc>
              <a:spcBef>
                <a:spcPts val="300"/>
              </a:spcBef>
              <a:spcAft>
                <a:spcPts val="600"/>
              </a:spcAft>
              <a:buFont typeface="+mj-lt"/>
              <a:buAutoNum type="arabicPeriod"/>
              <a:defRPr/>
            </a:pPr>
            <a:r>
              <a:rPr lang="en-US" altLang="pt-PT" sz="6800" dirty="0">
                <a:latin typeface="Arial Black" panose="020B0A04020102020204" pitchFamily="34" charset="0"/>
                <a:cs typeface="Times New Roman" panose="02020603050405020304" pitchFamily="18" charset="0"/>
              </a:rPr>
              <a:t>Final Considerations</a:t>
            </a:r>
          </a:p>
          <a:p>
            <a:pPr marL="971550" lvl="1" indent="-514350" algn="just">
              <a:lnSpc>
                <a:spcPct val="140000"/>
              </a:lnSpc>
              <a:spcBef>
                <a:spcPts val="300"/>
              </a:spcBef>
              <a:spcAft>
                <a:spcPts val="600"/>
              </a:spcAft>
              <a:buFont typeface="+mj-lt"/>
              <a:buAutoNum type="arabicPeriod"/>
              <a:defRPr/>
            </a:pPr>
            <a:r>
              <a:rPr lang="en-US" altLang="pt-PT" sz="6800" dirty="0">
                <a:latin typeface="Arial Black" panose="020B0A04020102020204" pitchFamily="34" charset="0"/>
                <a:cs typeface="Times New Roman" panose="02020603050405020304" pitchFamily="18" charset="0"/>
              </a:rPr>
              <a:t>Videos </a:t>
            </a:r>
          </a:p>
          <a:p>
            <a:pPr marL="514350" indent="-514350">
              <a:lnSpc>
                <a:spcPct val="140000"/>
              </a:lnSpc>
              <a:spcBef>
                <a:spcPts val="300"/>
              </a:spcBef>
              <a:buFont typeface="+mj-lt"/>
              <a:buAutoNum type="arabicPeriod"/>
            </a:pPr>
            <a:endParaRPr lang="en-US" dirty="0"/>
          </a:p>
        </p:txBody>
      </p:sp>
      <p:sp>
        <p:nvSpPr>
          <p:cNvPr id="9" name="TextBox 8"/>
          <p:cNvSpPr txBox="1"/>
          <p:nvPr/>
        </p:nvSpPr>
        <p:spPr>
          <a:xfrm>
            <a:off x="4851897" y="722655"/>
            <a:ext cx="5693290" cy="646331"/>
          </a:xfrm>
          <a:prstGeom prst="rect">
            <a:avLst/>
          </a:prstGeom>
          <a:noFill/>
        </p:spPr>
        <p:txBody>
          <a:bodyPr wrap="none" rtlCol="0">
            <a:spAutoFit/>
          </a:bodyPr>
          <a:lstStyle/>
          <a:p>
            <a:r>
              <a:rPr lang="pt-PT" sz="3600" dirty="0">
                <a:solidFill>
                  <a:schemeClr val="accent1">
                    <a:lumMod val="75000"/>
                  </a:schemeClr>
                </a:solidFill>
                <a:latin typeface="Arial Black" panose="020B0A04020102020204" pitchFamily="34" charset="0"/>
              </a:rPr>
              <a:t>TABLE OF CONTENTS</a:t>
            </a:r>
            <a:endParaRPr lang="en-US" sz="3600" dirty="0">
              <a:solidFill>
                <a:schemeClr val="accent1">
                  <a:lumMod val="75000"/>
                </a:schemeClr>
              </a:solidFill>
              <a:latin typeface="Arial Black" panose="020B0A04020102020204" pitchFamily="34" charset="0"/>
            </a:endParaRPr>
          </a:p>
        </p:txBody>
      </p:sp>
      <p:sp>
        <p:nvSpPr>
          <p:cNvPr id="10" name="Isosceles Triangle 9"/>
          <p:cNvSpPr/>
          <p:nvPr/>
        </p:nvSpPr>
        <p:spPr>
          <a:xfrm rot="5400000">
            <a:off x="4011839" y="635117"/>
            <a:ext cx="704095" cy="763644"/>
          </a:xfrm>
          <a:prstGeom prst="triangle">
            <a:avLst/>
          </a:prstGeom>
          <a:solidFill>
            <a:srgbClr val="78B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385" y="1890767"/>
            <a:ext cx="2571184" cy="209768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385" y="5487135"/>
            <a:ext cx="1602464" cy="113446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385" y="4046764"/>
            <a:ext cx="2571184" cy="1366158"/>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4714" y="5487136"/>
            <a:ext cx="938855" cy="807530"/>
          </a:xfrm>
          <a:prstGeom prst="rect">
            <a:avLst/>
          </a:prstGeom>
        </p:spPr>
      </p:pic>
    </p:spTree>
    <p:extLst>
      <p:ext uri="{BB962C8B-B14F-4D97-AF65-F5344CB8AC3E}">
        <p14:creationId xmlns:p14="http://schemas.microsoft.com/office/powerpoint/2010/main" val="367694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9905CECB-8C5A-43C9-B849-CAA29F3572FD}"/>
              </a:ext>
            </a:extLst>
          </p:cNvPr>
          <p:cNvPicPr>
            <a:picLocks noChangeAspect="1"/>
          </p:cNvPicPr>
          <p:nvPr/>
        </p:nvPicPr>
        <p:blipFill rotWithShape="1">
          <a:blip r:embed="rId3"/>
          <a:srcRect l="17373"/>
          <a:stretch/>
        </p:blipFill>
        <p:spPr>
          <a:xfrm>
            <a:off x="20647" y="675367"/>
            <a:ext cx="12150705" cy="6182633"/>
          </a:xfrm>
          <a:prstGeom prst="rect">
            <a:avLst/>
          </a:prstGeom>
        </p:spPr>
      </p:pic>
      <p:sp>
        <p:nvSpPr>
          <p:cNvPr id="2" name="Title 1"/>
          <p:cNvSpPr>
            <a:spLocks noGrp="1"/>
          </p:cNvSpPr>
          <p:nvPr>
            <p:ph type="title"/>
          </p:nvPr>
        </p:nvSpPr>
        <p:spPr>
          <a:xfrm>
            <a:off x="2690750" y="0"/>
            <a:ext cx="8143505" cy="967777"/>
          </a:xfrm>
        </p:spPr>
        <p:txBody>
          <a:bodyPr>
            <a:normAutofit/>
          </a:bodyPr>
          <a:lstStyle/>
          <a:p>
            <a:pPr algn="just"/>
            <a:r>
              <a:rPr lang="en-US" altLang="pt-PT" sz="3200" b="1" dirty="0">
                <a:solidFill>
                  <a:schemeClr val="bg1"/>
                </a:solidFill>
                <a:latin typeface="Times New Roman" panose="02020603050405020304" pitchFamily="18" charset="0"/>
                <a:ea typeface="Calibri Light" panose="020F0302020204030204" pitchFamily="34" charset="0"/>
                <a:cs typeface="Times New Roman" panose="02020603050405020304" pitchFamily="18" charset="0"/>
              </a:rPr>
              <a:t>1. OBJECTIVE OF THE PRESENTATION</a:t>
            </a:r>
            <a:endParaRPr lang="pt-PT" sz="3200" b="1" dirty="0">
              <a:solidFill>
                <a:schemeClr val="bg1"/>
              </a:solidFill>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3" name="Content Placeholder 2"/>
          <p:cNvSpPr>
            <a:spLocks noGrp="1"/>
          </p:cNvSpPr>
          <p:nvPr>
            <p:ph idx="1"/>
          </p:nvPr>
        </p:nvSpPr>
        <p:spPr>
          <a:xfrm>
            <a:off x="270842" y="2332415"/>
            <a:ext cx="11260098" cy="3189611"/>
          </a:xfrm>
        </p:spPr>
        <p:txBody>
          <a:bodyPr>
            <a:noAutofit/>
          </a:bodyPr>
          <a:lstStyle/>
          <a:p>
            <a:pPr marL="447675" indent="-447675" algn="just">
              <a:lnSpc>
                <a:spcPct val="150000"/>
              </a:lnSpc>
              <a:spcBef>
                <a:spcPts val="1200"/>
              </a:spcBef>
              <a:buFont typeface="Wingdings" panose="05000000000000000000" pitchFamily="2" charset="2"/>
              <a:buChar char="q"/>
              <a:defRPr/>
            </a:pPr>
            <a:r>
              <a:rPr lang="en-US" b="1" dirty="0">
                <a:solidFill>
                  <a:schemeClr val="bg1"/>
                </a:solidFill>
                <a:latin typeface="Times New Roman" panose="02020603050405020304" pitchFamily="18" charset="0"/>
                <a:cs typeface="Times New Roman" panose="02020603050405020304" pitchFamily="18" charset="0"/>
              </a:rPr>
              <a:t>Present the impact on roads infrastructure of the 2025/26 rainy season, f</a:t>
            </a:r>
            <a:r>
              <a:rPr lang="pt-PT" b="1" dirty="0" err="1">
                <a:solidFill>
                  <a:schemeClr val="bg1"/>
                </a:solidFill>
                <a:latin typeface="Times New Roman" panose="02020603050405020304" pitchFamily="18" charset="0"/>
                <a:cs typeface="Times New Roman" panose="02020603050405020304" pitchFamily="18" charset="0"/>
              </a:rPr>
              <a:t>ocus</a:t>
            </a:r>
            <a:r>
              <a:rPr lang="pt-PT" b="1" dirty="0">
                <a:solidFill>
                  <a:schemeClr val="bg1"/>
                </a:solidFill>
                <a:latin typeface="Times New Roman" panose="02020603050405020304" pitchFamily="18" charset="0"/>
                <a:cs typeface="Times New Roman" panose="02020603050405020304" pitchFamily="18" charset="0"/>
              </a:rPr>
              <a:t> </a:t>
            </a:r>
            <a:r>
              <a:rPr lang="pt-PT" b="1" dirty="0" err="1">
                <a:solidFill>
                  <a:schemeClr val="bg1"/>
                </a:solidFill>
                <a:latin typeface="Times New Roman" panose="02020603050405020304" pitchFamily="18" charset="0"/>
                <a:cs typeface="Times New Roman" panose="02020603050405020304" pitchFamily="18" charset="0"/>
              </a:rPr>
              <a:t>on</a:t>
            </a:r>
            <a:r>
              <a:rPr lang="pt-PT" b="1" dirty="0">
                <a:solidFill>
                  <a:schemeClr val="bg1"/>
                </a:solidFill>
                <a:latin typeface="Times New Roman" panose="02020603050405020304" pitchFamily="18" charset="0"/>
                <a:cs typeface="Times New Roman" panose="02020603050405020304" pitchFamily="18" charset="0"/>
              </a:rPr>
              <a:t> N1 </a:t>
            </a:r>
            <a:r>
              <a:rPr lang="pt-PT" b="1" dirty="0" err="1">
                <a:solidFill>
                  <a:schemeClr val="bg1"/>
                </a:solidFill>
                <a:latin typeface="Times New Roman" panose="02020603050405020304" pitchFamily="18" charset="0"/>
                <a:cs typeface="Times New Roman" panose="02020603050405020304" pitchFamily="18" charset="0"/>
              </a:rPr>
              <a:t>corridor</a:t>
            </a:r>
            <a:r>
              <a:rPr lang="pt-PT" b="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71246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113" y="138976"/>
            <a:ext cx="4547911" cy="563498"/>
          </a:xfrm>
        </p:spPr>
        <p:txBody>
          <a:bodyPr>
            <a:normAutofit/>
          </a:bodyPr>
          <a:lstStyle/>
          <a:p>
            <a:pPr algn="just"/>
            <a:r>
              <a:rPr lang="en-US" altLang="pt-PT" sz="2800" b="1" dirty="0">
                <a:solidFill>
                  <a:schemeClr val="bg1"/>
                </a:solidFill>
                <a:latin typeface="Times New Roman" panose="02020603050405020304" pitchFamily="18" charset="0"/>
                <a:cs typeface="Times New Roman" panose="02020603050405020304" pitchFamily="18" charset="0"/>
              </a:rPr>
              <a:t>2. INTRODUCTION</a:t>
            </a:r>
            <a:endParaRPr lang="pt-PT" sz="28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040858" y="702474"/>
            <a:ext cx="7800109" cy="4860175"/>
          </a:xfrm>
        </p:spPr>
        <p:txBody>
          <a:bodyPr>
            <a:normAutofit/>
          </a:bodyPr>
          <a:lstStyle/>
          <a:p>
            <a:pPr marL="0" lvl="0" indent="0" eaLnBrk="0" fontAlgn="base" hangingPunct="0">
              <a:lnSpc>
                <a:spcPct val="100000"/>
              </a:lnSpc>
              <a:spcBef>
                <a:spcPct val="0"/>
              </a:spcBef>
              <a:spcAft>
                <a:spcPct val="0"/>
              </a:spcAft>
              <a:buNone/>
            </a:pPr>
            <a:endParaRPr lang="pt-MZ" altLang="pt-MZ" sz="1800" dirty="0">
              <a:latin typeface="Arial" panose="020B0604020202020204" pitchFamily="34" charset="0"/>
            </a:endParaRPr>
          </a:p>
          <a:p>
            <a:pPr lvl="0" eaLnBrk="0" fontAlgn="base" hangingPunct="0">
              <a:lnSpc>
                <a:spcPct val="100000"/>
              </a:lnSpc>
              <a:spcBef>
                <a:spcPct val="0"/>
              </a:spcBef>
              <a:spcAft>
                <a:spcPct val="0"/>
              </a:spcAft>
              <a:buFont typeface="Wingdings" pitchFamily="2" charset="2"/>
              <a:buChar char="q"/>
            </a:pPr>
            <a:r>
              <a:rPr lang="pt-MZ" altLang="pt-MZ" dirty="0">
                <a:latin typeface="Times New Roman" panose="02020603050405020304" pitchFamily="18" charset="0"/>
                <a:cs typeface="Times New Roman" panose="02020603050405020304" pitchFamily="18" charset="0"/>
              </a:rPr>
              <a:t>December 2025: Normal river flow conditions</a:t>
            </a:r>
          </a:p>
          <a:p>
            <a:pPr lvl="0" eaLnBrk="0" fontAlgn="base" hangingPunct="0">
              <a:lnSpc>
                <a:spcPct val="100000"/>
              </a:lnSpc>
              <a:spcBef>
                <a:spcPct val="0"/>
              </a:spcBef>
              <a:spcAft>
                <a:spcPct val="0"/>
              </a:spcAft>
              <a:buFont typeface="Wingdings" pitchFamily="2" charset="2"/>
              <a:buChar char="q"/>
            </a:pPr>
            <a:r>
              <a:rPr lang="pt-MZ" altLang="pt-MZ" dirty="0">
                <a:latin typeface="Times New Roman" panose="02020603050405020304" pitchFamily="18" charset="0"/>
                <a:cs typeface="Times New Roman" panose="02020603050405020304" pitchFamily="18" charset="0"/>
              </a:rPr>
              <a:t>January 2026: Significant flood expansion across southern Mozambique</a:t>
            </a:r>
          </a:p>
          <a:p>
            <a:pPr marL="0" lvl="0" indent="0" eaLnBrk="0" fontAlgn="base" hangingPunct="0">
              <a:lnSpc>
                <a:spcPct val="100000"/>
              </a:lnSpc>
              <a:spcBef>
                <a:spcPct val="0"/>
              </a:spcBef>
              <a:spcAft>
                <a:spcPct val="0"/>
              </a:spcAft>
              <a:buNone/>
            </a:pPr>
            <a:endParaRPr lang="pt-MZ" altLang="pt-MZ"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FontTx/>
              <a:buChar char="•"/>
            </a:pPr>
            <a:r>
              <a:rPr lang="pt-MZ" altLang="pt-MZ" dirty="0">
                <a:latin typeface="Times New Roman" panose="02020603050405020304" pitchFamily="18" charset="0"/>
                <a:cs typeface="Times New Roman" panose="02020603050405020304" pitchFamily="18" charset="0"/>
              </a:rPr>
              <a:t>Flooding extended beyond riverbanks, impacting roads and connectivity</a:t>
            </a:r>
          </a:p>
          <a:p>
            <a:pPr marL="0" lvl="0" indent="0" eaLnBrk="0" fontAlgn="base" hangingPunct="0">
              <a:lnSpc>
                <a:spcPct val="100000"/>
              </a:lnSpc>
              <a:spcBef>
                <a:spcPct val="0"/>
              </a:spcBef>
              <a:spcAft>
                <a:spcPct val="0"/>
              </a:spcAft>
              <a:buNone/>
            </a:pPr>
            <a:endParaRPr lang="pt-MZ" altLang="pt-MZ" dirty="0">
              <a:latin typeface="Times New Roman" panose="02020603050405020304" pitchFamily="18" charset="0"/>
              <a:cs typeface="Times New Roman" panose="02020603050405020304" pitchFamily="18" charset="0"/>
            </a:endParaRPr>
          </a:p>
          <a:p>
            <a:pPr marL="0" lvl="0" indent="0" eaLnBrk="0" fontAlgn="base" hangingPunct="0">
              <a:lnSpc>
                <a:spcPct val="100000"/>
              </a:lnSpc>
              <a:spcBef>
                <a:spcPct val="0"/>
              </a:spcBef>
              <a:spcAft>
                <a:spcPct val="0"/>
              </a:spcAft>
              <a:buNone/>
            </a:pPr>
            <a:r>
              <a:rPr lang="pt-MZ" altLang="pt-MZ" dirty="0">
                <a:latin typeface="Times New Roman" panose="02020603050405020304" pitchFamily="18" charset="0"/>
                <a:cs typeface="Times New Roman" panose="02020603050405020304" pitchFamily="18" charset="0"/>
              </a:rPr>
              <a:t>➡ Demonstrates rapid onset and high vulnerability to extreme rainfall</a:t>
            </a:r>
          </a:p>
          <a:p>
            <a:pPr marL="0" indent="0" algn="just">
              <a:lnSpc>
                <a:spcPct val="150000"/>
              </a:lnSpc>
              <a:spcBef>
                <a:spcPts val="1200"/>
              </a:spcBef>
              <a:spcAft>
                <a:spcPts val="1200"/>
              </a:spcAft>
              <a:buNone/>
              <a:defRPr/>
            </a:pPr>
            <a:endParaRPr lang="pt-PT" altLang="en-US" dirty="0">
              <a:latin typeface="Times New Roman" panose="02020603050405020304" pitchFamily="18" charset="0"/>
              <a:cs typeface="Times New Roman" panose="02020603050405020304" pitchFamily="18" charset="0"/>
            </a:endParaRPr>
          </a:p>
        </p:txBody>
      </p:sp>
      <p:pic>
        <p:nvPicPr>
          <p:cNvPr id="4" name="Imagem 3">
            <a:extLst>
              <a:ext uri="{FF2B5EF4-FFF2-40B4-BE49-F238E27FC236}">
                <a16:creationId xmlns:a16="http://schemas.microsoft.com/office/drawing/2014/main" id="{09DE7988-4EEE-811F-7229-2FFE67631D28}"/>
              </a:ext>
            </a:extLst>
          </p:cNvPr>
          <p:cNvPicPr>
            <a:picLocks noChangeAspect="1"/>
          </p:cNvPicPr>
          <p:nvPr/>
        </p:nvPicPr>
        <p:blipFill>
          <a:blip r:embed="rId3"/>
          <a:stretch>
            <a:fillRect/>
          </a:stretch>
        </p:blipFill>
        <p:spPr>
          <a:xfrm>
            <a:off x="0" y="702474"/>
            <a:ext cx="3713018" cy="2856167"/>
          </a:xfrm>
          <a:prstGeom prst="rect">
            <a:avLst/>
          </a:prstGeom>
        </p:spPr>
      </p:pic>
      <p:pic>
        <p:nvPicPr>
          <p:cNvPr id="5" name="Imagem 4">
            <a:extLst>
              <a:ext uri="{FF2B5EF4-FFF2-40B4-BE49-F238E27FC236}">
                <a16:creationId xmlns:a16="http://schemas.microsoft.com/office/drawing/2014/main" id="{9B59175C-40AA-5559-D64B-6526730A8ECE}"/>
              </a:ext>
            </a:extLst>
          </p:cNvPr>
          <p:cNvPicPr>
            <a:picLocks noChangeAspect="1"/>
          </p:cNvPicPr>
          <p:nvPr/>
        </p:nvPicPr>
        <p:blipFill>
          <a:blip r:embed="rId4"/>
          <a:stretch>
            <a:fillRect/>
          </a:stretch>
        </p:blipFill>
        <p:spPr>
          <a:xfrm>
            <a:off x="0" y="3697617"/>
            <a:ext cx="3713018" cy="2856168"/>
          </a:xfrm>
          <a:prstGeom prst="rect">
            <a:avLst/>
          </a:prstGeom>
        </p:spPr>
      </p:pic>
      <p:sp>
        <p:nvSpPr>
          <p:cNvPr id="6" name="Content Placeholder 2">
            <a:extLst>
              <a:ext uri="{FF2B5EF4-FFF2-40B4-BE49-F238E27FC236}">
                <a16:creationId xmlns:a16="http://schemas.microsoft.com/office/drawing/2014/main" id="{C93E15C2-DAEA-605D-3DC1-06B6C7BBB865}"/>
              </a:ext>
            </a:extLst>
          </p:cNvPr>
          <p:cNvSpPr txBox="1">
            <a:spLocks/>
          </p:cNvSpPr>
          <p:nvPr/>
        </p:nvSpPr>
        <p:spPr>
          <a:xfrm>
            <a:off x="138546" y="6497422"/>
            <a:ext cx="2729345" cy="32312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50000"/>
              </a:lnSpc>
              <a:buNone/>
              <a:defRPr/>
            </a:pPr>
            <a:r>
              <a:rPr lang="en-US" altLang="pt-PT" sz="1400" dirty="0">
                <a:latin typeface="Times New Roman" panose="02020603050405020304" pitchFamily="18" charset="0"/>
                <a:cs typeface="Times New Roman" panose="02020603050405020304" pitchFamily="18" charset="0"/>
              </a:rPr>
              <a:t>Source: Earth Observatory (NASA) </a:t>
            </a:r>
            <a:endParaRPr lang="pt-PT" altLang="en-US" sz="1400"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FE7B1549-25AF-1B67-89B3-CE4DE23FBC6F}"/>
              </a:ext>
            </a:extLst>
          </p:cNvPr>
          <p:cNvSpPr txBox="1">
            <a:spLocks/>
          </p:cNvSpPr>
          <p:nvPr/>
        </p:nvSpPr>
        <p:spPr>
          <a:xfrm>
            <a:off x="117763" y="702474"/>
            <a:ext cx="2729345" cy="32312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50000"/>
              </a:lnSpc>
              <a:buNone/>
              <a:defRPr/>
            </a:pPr>
            <a:r>
              <a:rPr lang="en-US" altLang="pt-PT" sz="1400" b="1" dirty="0">
                <a:latin typeface="Times New Roman" panose="02020603050405020304" pitchFamily="18" charset="0"/>
                <a:cs typeface="Times New Roman" panose="02020603050405020304" pitchFamily="18" charset="0"/>
              </a:rPr>
              <a:t>17</a:t>
            </a:r>
            <a:r>
              <a:rPr lang="en-US" altLang="pt-PT" sz="1400" b="1" baseline="30000" dirty="0">
                <a:latin typeface="Times New Roman" panose="02020603050405020304" pitchFamily="18" charset="0"/>
                <a:cs typeface="Times New Roman" panose="02020603050405020304" pitchFamily="18" charset="0"/>
              </a:rPr>
              <a:t>th</a:t>
            </a:r>
            <a:r>
              <a:rPr lang="en-US" altLang="pt-PT" sz="1400" b="1" dirty="0">
                <a:latin typeface="Times New Roman" panose="02020603050405020304" pitchFamily="18" charset="0"/>
                <a:cs typeface="Times New Roman" panose="02020603050405020304" pitchFamily="18" charset="0"/>
              </a:rPr>
              <a:t> December 2025 </a:t>
            </a:r>
            <a:endParaRPr lang="pt-PT" altLang="en-US" sz="1400" b="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3E2C5467-9561-E1A1-A07C-3AB491E221CA}"/>
              </a:ext>
            </a:extLst>
          </p:cNvPr>
          <p:cNvSpPr txBox="1">
            <a:spLocks/>
          </p:cNvSpPr>
          <p:nvPr/>
        </p:nvSpPr>
        <p:spPr>
          <a:xfrm>
            <a:off x="0" y="3713122"/>
            <a:ext cx="2729345" cy="32312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50000"/>
              </a:lnSpc>
              <a:buNone/>
              <a:defRPr/>
            </a:pPr>
            <a:r>
              <a:rPr lang="en-US" altLang="pt-PT" sz="1400" b="1" dirty="0">
                <a:latin typeface="Times New Roman" panose="02020603050405020304" pitchFamily="18" charset="0"/>
                <a:cs typeface="Times New Roman" panose="02020603050405020304" pitchFamily="18" charset="0"/>
              </a:rPr>
              <a:t>25</a:t>
            </a:r>
            <a:r>
              <a:rPr lang="en-US" altLang="pt-PT" sz="1400" b="1" baseline="30000" dirty="0">
                <a:latin typeface="Times New Roman" panose="02020603050405020304" pitchFamily="18" charset="0"/>
                <a:cs typeface="Times New Roman" panose="02020603050405020304" pitchFamily="18" charset="0"/>
              </a:rPr>
              <a:t>th</a:t>
            </a:r>
            <a:r>
              <a:rPr lang="en-US" altLang="pt-PT" sz="1400" b="1" dirty="0">
                <a:latin typeface="Times New Roman" panose="02020603050405020304" pitchFamily="18" charset="0"/>
                <a:cs typeface="Times New Roman" panose="02020603050405020304" pitchFamily="18" charset="0"/>
              </a:rPr>
              <a:t> January 2026 </a:t>
            </a:r>
            <a:endParaRPr lang="pt-PT" altLang="en-US" sz="1400" b="1" dirty="0">
              <a:latin typeface="Times New Roman" panose="02020603050405020304" pitchFamily="18" charset="0"/>
              <a:cs typeface="Times New Roman" panose="02020603050405020304" pitchFamily="18" charset="0"/>
            </a:endParaRPr>
          </a:p>
        </p:txBody>
      </p:sp>
      <p:sp>
        <p:nvSpPr>
          <p:cNvPr id="9" name="Rectangle 1">
            <a:extLst>
              <a:ext uri="{FF2B5EF4-FFF2-40B4-BE49-F238E27FC236}">
                <a16:creationId xmlns:a16="http://schemas.microsoft.com/office/drawing/2014/main" id="{88627847-6361-89F3-C959-71A074701596}"/>
              </a:ext>
            </a:extLst>
          </p:cNvPr>
          <p:cNvSpPr>
            <a:spLocks noChangeArrowheads="1"/>
          </p:cNvSpPr>
          <p:nvPr/>
        </p:nvSpPr>
        <p:spPr bwMode="auto">
          <a:xfrm>
            <a:off x="4215161" y="5031018"/>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pt-MZ" altLang="pt-M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27189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1B3495-D12E-7A4C-23D0-C156F08B2D9A}"/>
              </a:ext>
            </a:extLst>
          </p:cNvPr>
          <p:cNvSpPr txBox="1"/>
          <p:nvPr/>
        </p:nvSpPr>
        <p:spPr>
          <a:xfrm>
            <a:off x="0" y="722920"/>
            <a:ext cx="12192000" cy="6693627"/>
          </a:xfrm>
          <a:prstGeom prst="rect">
            <a:avLst/>
          </a:prstGeom>
          <a:noFill/>
        </p:spPr>
        <p:txBody>
          <a:bodyPr wrap="square">
            <a:spAutoFit/>
          </a:bodyPr>
          <a:lstStyle/>
          <a:p>
            <a:pPr algn="just"/>
            <a:r>
              <a:rPr lang="pt-MZ" sz="2800" dirty="0">
                <a:latin typeface="Times New Roman" panose="02020603050405020304" pitchFamily="18" charset="0"/>
                <a:cs typeface="Times New Roman" panose="02020603050405020304" pitchFamily="18" charset="0"/>
              </a:rPr>
              <a:t>The 2025/26 rainy season has caused severe and widespread damage to Mozambique’s road network, reinforcing the sector’s high vulnerability to climate-related events.</a:t>
            </a:r>
          </a:p>
          <a:p>
            <a:pPr marL="342900" lvl="1" indent="-342900" algn="just">
              <a:buFont typeface="Wingdings" panose="05000000000000000000" pitchFamily="2" charset="2"/>
              <a:buChar char="q"/>
              <a:defRPr/>
            </a:pPr>
            <a:r>
              <a:rPr lang="en-US" altLang="pt-PT" sz="2800" dirty="0">
                <a:latin typeface="Times New Roman" panose="02020603050405020304" pitchFamily="18" charset="0"/>
                <a:cs typeface="Times New Roman" panose="02020603050405020304" pitchFamily="18" charset="0"/>
              </a:rPr>
              <a:t>approximately 8.000 km of roads have been affected (30% of road network), with 1.000 km damaged, along with 35 bridges, 11 causeways, 13 drifts and 129 culverts.</a:t>
            </a:r>
            <a:endParaRPr lang="en-US" altLang="pt-PT" sz="2800" b="1" dirty="0">
              <a:latin typeface="Times New Roman" panose="02020603050405020304" pitchFamily="18" charset="0"/>
              <a:cs typeface="Times New Roman" panose="02020603050405020304" pitchFamily="18" charset="0"/>
            </a:endParaRPr>
          </a:p>
          <a:p>
            <a:pPr lvl="1" algn="just"/>
            <a:r>
              <a:rPr lang="pt-MZ" sz="2800" dirty="0">
                <a:latin typeface="Times New Roman" panose="02020603050405020304" pitchFamily="18" charset="0"/>
                <a:cs typeface="Times New Roman" panose="02020603050405020304" pitchFamily="18" charset="0"/>
              </a:rPr>
              <a:t>Critical damage types include: Road washouts and embankment failures, Erosion of shoulders and slopes, Pavement degradation due to prolonged water, Bridges (structural damage and overtopping), Culverts and drainage systems (blockage, undersizing),Drifts and low-level crossings (submerged or destroyed)</a:t>
            </a:r>
          </a:p>
          <a:p>
            <a:pPr marL="342900" lvl="1" indent="-342900" algn="just">
              <a:lnSpc>
                <a:spcPct val="150000"/>
              </a:lnSpc>
              <a:buFont typeface="Wingdings" panose="05000000000000000000" pitchFamily="2" charset="2"/>
              <a:buChar char="q"/>
              <a:defRPr/>
            </a:pPr>
            <a:r>
              <a:rPr lang="en-US" sz="2800" dirty="0">
                <a:latin typeface="Times New Roman" panose="02020603050405020304" pitchFamily="18" charset="0"/>
                <a:cs typeface="Times New Roman" panose="02020603050405020304" pitchFamily="18" charset="0"/>
              </a:rPr>
              <a:t> In Gaza Province the January floods  left large parts of the province and population without  road access, mainly in the area of the Limpopo River. </a:t>
            </a:r>
          </a:p>
          <a:p>
            <a:pPr marL="342900" lvl="1" indent="-342900" algn="just">
              <a:lnSpc>
                <a:spcPct val="150000"/>
              </a:lnSpc>
              <a:buFont typeface="Wingdings" panose="05000000000000000000" pitchFamily="2" charset="2"/>
              <a:buChar char="q"/>
              <a:defRPr/>
            </a:pPr>
            <a:endParaRPr lang="pt-PT" sz="28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B83BF73-68F7-F00F-FFA9-AA3A5E47C53B}"/>
              </a:ext>
            </a:extLst>
          </p:cNvPr>
          <p:cNvSpPr txBox="1">
            <a:spLocks/>
          </p:cNvSpPr>
          <p:nvPr/>
        </p:nvSpPr>
        <p:spPr>
          <a:xfrm>
            <a:off x="3301616" y="0"/>
            <a:ext cx="8744610" cy="5634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pt-PT" sz="2800" b="1" dirty="0">
                <a:solidFill>
                  <a:schemeClr val="bg1"/>
                </a:solidFill>
                <a:latin typeface="Times New Roman" panose="02020603050405020304" pitchFamily="18" charset="0"/>
                <a:ea typeface="Calibri Light" panose="020F0302020204030204" pitchFamily="34" charset="0"/>
                <a:cs typeface="Times New Roman" panose="02020603050405020304" pitchFamily="18" charset="0"/>
              </a:rPr>
              <a:t>3. IMPACT ON ROADS INFRASTRUCTURES</a:t>
            </a:r>
            <a:endParaRPr lang="pt-PT" sz="2800" b="1" dirty="0">
              <a:solidFill>
                <a:schemeClr val="bg1"/>
              </a:solidFill>
              <a:latin typeface="Times New Roman" panose="02020603050405020304" pitchFamily="18" charset="0"/>
              <a:ea typeface="Calibri Light" panose="020F0302020204030204" pitchFamily="34" charset="0"/>
              <a:cs typeface="Times New Roman" panose="02020603050405020304" pitchFamily="18" charset="0"/>
            </a:endParaRPr>
          </a:p>
        </p:txBody>
      </p:sp>
    </p:spTree>
    <p:extLst>
      <p:ext uri="{BB962C8B-B14F-4D97-AF65-F5344CB8AC3E}">
        <p14:creationId xmlns:p14="http://schemas.microsoft.com/office/powerpoint/2010/main" val="2492905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2BAF718B-0576-3A74-4DC3-AB1293387227}"/>
              </a:ext>
            </a:extLst>
          </p:cNvPr>
          <p:cNvPicPr>
            <a:picLocks noChangeAspect="1"/>
          </p:cNvPicPr>
          <p:nvPr/>
        </p:nvPicPr>
        <p:blipFill>
          <a:blip r:embed="rId3"/>
          <a:stretch>
            <a:fillRect/>
          </a:stretch>
        </p:blipFill>
        <p:spPr>
          <a:xfrm>
            <a:off x="90318" y="1272316"/>
            <a:ext cx="7476311" cy="4168045"/>
          </a:xfrm>
          <a:prstGeom prst="rect">
            <a:avLst/>
          </a:prstGeom>
          <a:noFill/>
        </p:spPr>
      </p:pic>
      <p:sp>
        <p:nvSpPr>
          <p:cNvPr id="3" name="TextBox 2">
            <a:extLst>
              <a:ext uri="{FF2B5EF4-FFF2-40B4-BE49-F238E27FC236}">
                <a16:creationId xmlns:a16="http://schemas.microsoft.com/office/drawing/2014/main" id="{4B1B3495-D12E-7A4C-23D0-C156F08B2D9A}"/>
              </a:ext>
            </a:extLst>
          </p:cNvPr>
          <p:cNvSpPr txBox="1"/>
          <p:nvPr/>
        </p:nvSpPr>
        <p:spPr>
          <a:xfrm>
            <a:off x="7736845" y="1417638"/>
            <a:ext cx="4152213" cy="5005464"/>
          </a:xfrm>
          <a:prstGeom prst="rect">
            <a:avLst/>
          </a:prstGeom>
        </p:spPr>
        <p:txBody>
          <a:bodyPr vert="horz" lIns="91440" tIns="45720" rIns="91440" bIns="45720" rtlCol="0">
            <a:normAutofit lnSpcReduction="10000"/>
          </a:bodyPr>
          <a:lstStyle/>
          <a:p>
            <a:r>
              <a:rPr lang="pt-PT" sz="2800" dirty="0">
                <a:latin typeface="Times New Roman" panose="02020603050405020304" pitchFamily="18" charset="0"/>
                <a:cs typeface="Times New Roman" panose="02020603050405020304" pitchFamily="18" charset="0"/>
              </a:rPr>
              <a:t>• </a:t>
            </a:r>
            <a:r>
              <a:rPr lang="pt-PT" sz="2800" dirty="0" err="1">
                <a:latin typeface="Times New Roman" panose="02020603050405020304" pitchFamily="18" charset="0"/>
                <a:cs typeface="Times New Roman" panose="02020603050405020304" pitchFamily="18" charset="0"/>
              </a:rPr>
              <a:t>National</a:t>
            </a:r>
            <a:r>
              <a:rPr lang="pt-PT" sz="2800" dirty="0">
                <a:latin typeface="Times New Roman" panose="02020603050405020304" pitchFamily="18" charset="0"/>
                <a:cs typeface="Times New Roman" panose="02020603050405020304" pitchFamily="18" charset="0"/>
              </a:rPr>
              <a:t> </a:t>
            </a:r>
            <a:r>
              <a:rPr lang="pt-PT" sz="2800" dirty="0" err="1">
                <a:latin typeface="Times New Roman" panose="02020603050405020304" pitchFamily="18" charset="0"/>
                <a:cs typeface="Times New Roman" panose="02020603050405020304" pitchFamily="18" charset="0"/>
              </a:rPr>
              <a:t>backbone</a:t>
            </a:r>
            <a:endParaRPr lang="pt-PT" sz="2800" dirty="0">
              <a:latin typeface="Times New Roman" panose="02020603050405020304" pitchFamily="18" charset="0"/>
              <a:cs typeface="Times New Roman" panose="02020603050405020304" pitchFamily="18" charset="0"/>
            </a:endParaRPr>
          </a:p>
          <a:p>
            <a:r>
              <a:rPr lang="pt-PT" sz="2800" dirty="0">
                <a:latin typeface="Times New Roman" panose="02020603050405020304" pitchFamily="18" charset="0"/>
                <a:cs typeface="Times New Roman" panose="02020603050405020304" pitchFamily="18" charset="0"/>
              </a:rPr>
              <a:t>• </a:t>
            </a:r>
            <a:r>
              <a:rPr lang="pt-PT" sz="2800" dirty="0" err="1">
                <a:latin typeface="Times New Roman" panose="02020603050405020304" pitchFamily="18" charset="0"/>
                <a:cs typeface="Times New Roman" panose="02020603050405020304" pitchFamily="18" charset="0"/>
              </a:rPr>
              <a:t>Trade</a:t>
            </a:r>
            <a:r>
              <a:rPr lang="pt-PT" sz="2800" dirty="0">
                <a:latin typeface="Times New Roman" panose="02020603050405020304" pitchFamily="18" charset="0"/>
                <a:cs typeface="Times New Roman" panose="02020603050405020304" pitchFamily="18" charset="0"/>
              </a:rPr>
              <a:t> &amp; </a:t>
            </a:r>
            <a:r>
              <a:rPr lang="pt-PT" sz="2800" dirty="0" err="1">
                <a:latin typeface="Times New Roman" panose="02020603050405020304" pitchFamily="18" charset="0"/>
                <a:cs typeface="Times New Roman" panose="02020603050405020304" pitchFamily="18" charset="0"/>
              </a:rPr>
              <a:t>logistics</a:t>
            </a:r>
            <a:r>
              <a:rPr lang="pt-PT" sz="2800" dirty="0">
                <a:latin typeface="Times New Roman" panose="02020603050405020304" pitchFamily="18" charset="0"/>
                <a:cs typeface="Times New Roman" panose="02020603050405020304" pitchFamily="18" charset="0"/>
              </a:rPr>
              <a:t> </a:t>
            </a:r>
            <a:r>
              <a:rPr lang="pt-PT" sz="2800" dirty="0" err="1">
                <a:latin typeface="Times New Roman" panose="02020603050405020304" pitchFamily="18" charset="0"/>
                <a:cs typeface="Times New Roman" panose="02020603050405020304" pitchFamily="18" charset="0"/>
              </a:rPr>
              <a:t>corridor</a:t>
            </a:r>
            <a:endParaRPr lang="pt-PT" sz="2800" dirty="0">
              <a:latin typeface="Times New Roman" panose="02020603050405020304" pitchFamily="18" charset="0"/>
              <a:cs typeface="Times New Roman" panose="02020603050405020304" pitchFamily="18" charset="0"/>
            </a:endParaRPr>
          </a:p>
          <a:p>
            <a:r>
              <a:rPr lang="pt-PT" sz="2800" dirty="0">
                <a:latin typeface="Times New Roman" panose="02020603050405020304" pitchFamily="18" charset="0"/>
                <a:cs typeface="Times New Roman" panose="02020603050405020304" pitchFamily="18" charset="0"/>
              </a:rPr>
              <a:t>• </a:t>
            </a:r>
            <a:r>
              <a:rPr lang="pt-PT" sz="2800" dirty="0" err="1">
                <a:latin typeface="Times New Roman" panose="02020603050405020304" pitchFamily="18" charset="0"/>
                <a:cs typeface="Times New Roman" panose="02020603050405020304" pitchFamily="18" charset="0"/>
              </a:rPr>
              <a:t>Humanitarian</a:t>
            </a:r>
            <a:r>
              <a:rPr lang="pt-PT" sz="2800" dirty="0">
                <a:latin typeface="Times New Roman" panose="02020603050405020304" pitchFamily="18" charset="0"/>
                <a:cs typeface="Times New Roman" panose="02020603050405020304" pitchFamily="18" charset="0"/>
              </a:rPr>
              <a:t> </a:t>
            </a:r>
            <a:r>
              <a:rPr lang="pt-PT" sz="2800" dirty="0" err="1">
                <a:latin typeface="Times New Roman" panose="02020603050405020304" pitchFamily="18" charset="0"/>
                <a:cs typeface="Times New Roman" panose="02020603050405020304" pitchFamily="18" charset="0"/>
              </a:rPr>
              <a:t>access</a:t>
            </a:r>
            <a:endParaRPr lang="pt-PT" sz="2800" dirty="0">
              <a:latin typeface="Times New Roman" panose="02020603050405020304" pitchFamily="18" charset="0"/>
              <a:cs typeface="Times New Roman" panose="02020603050405020304" pitchFamily="18" charset="0"/>
            </a:endParaRPr>
          </a:p>
          <a:p>
            <a:r>
              <a:rPr lang="pt-PT" sz="2800" dirty="0">
                <a:latin typeface="Times New Roman" panose="02020603050405020304" pitchFamily="18" charset="0"/>
                <a:cs typeface="Times New Roman" panose="02020603050405020304" pitchFamily="18" charset="0"/>
              </a:rPr>
              <a:t>• </a:t>
            </a:r>
            <a:r>
              <a:rPr lang="pt-PT" sz="2800" dirty="0" err="1">
                <a:latin typeface="Times New Roman" panose="02020603050405020304" pitchFamily="18" charset="0"/>
                <a:cs typeface="Times New Roman" panose="02020603050405020304" pitchFamily="18" charset="0"/>
              </a:rPr>
              <a:t>Severe</a:t>
            </a:r>
            <a:r>
              <a:rPr lang="pt-PT" sz="2800" dirty="0">
                <a:latin typeface="Times New Roman" panose="02020603050405020304" pitchFamily="18" charset="0"/>
                <a:cs typeface="Times New Roman" panose="02020603050405020304" pitchFamily="18" charset="0"/>
              </a:rPr>
              <a:t> </a:t>
            </a:r>
            <a:r>
              <a:rPr lang="pt-PT" sz="2800" dirty="0" err="1">
                <a:latin typeface="Times New Roman" panose="02020603050405020304" pitchFamily="18" charset="0"/>
                <a:cs typeface="Times New Roman" panose="02020603050405020304" pitchFamily="18" charset="0"/>
              </a:rPr>
              <a:t>disruptions</a:t>
            </a:r>
            <a:r>
              <a:rPr lang="pt-PT" sz="2800" dirty="0">
                <a:latin typeface="Times New Roman" panose="02020603050405020304" pitchFamily="18" charset="0"/>
                <a:cs typeface="Times New Roman" panose="02020603050405020304" pitchFamily="18" charset="0"/>
              </a:rPr>
              <a:t> </a:t>
            </a:r>
            <a:r>
              <a:rPr lang="pt-PT" sz="2800" dirty="0" err="1">
                <a:latin typeface="Times New Roman" panose="02020603050405020304" pitchFamily="18" charset="0"/>
                <a:cs typeface="Times New Roman" panose="02020603050405020304" pitchFamily="18" charset="0"/>
              </a:rPr>
              <a:t>observed</a:t>
            </a:r>
            <a:endParaRPr lang="pt-PT" sz="2800" dirty="0">
              <a:latin typeface="Times New Roman" panose="02020603050405020304" pitchFamily="18" charset="0"/>
              <a:cs typeface="Times New Roman" panose="02020603050405020304" pitchFamily="18" charset="0"/>
            </a:endParaRPr>
          </a:p>
          <a:p>
            <a:endParaRPr lang="pt-PT" dirty="0"/>
          </a:p>
          <a:p>
            <a:pPr marL="228600" lvl="1" indent="-228600">
              <a:lnSpc>
                <a:spcPct val="90000"/>
              </a:lnSpc>
              <a:spcBef>
                <a:spcPts val="1000"/>
              </a:spcBef>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ANE had prioritized the N1 as the road that need an immediate emergency works to allow a quick assistance to the affected people and re-establish the transportation of goods and people along the country.</a:t>
            </a:r>
          </a:p>
        </p:txBody>
      </p:sp>
      <p:sp>
        <p:nvSpPr>
          <p:cNvPr id="12" name="Title 1">
            <a:extLst>
              <a:ext uri="{FF2B5EF4-FFF2-40B4-BE49-F238E27FC236}">
                <a16:creationId xmlns:a16="http://schemas.microsoft.com/office/drawing/2014/main" id="{782CA99B-FC5E-0B04-4945-F291B50AA408}"/>
              </a:ext>
            </a:extLst>
          </p:cNvPr>
          <p:cNvSpPr txBox="1">
            <a:spLocks/>
          </p:cNvSpPr>
          <p:nvPr/>
        </p:nvSpPr>
        <p:spPr>
          <a:xfrm>
            <a:off x="3301616" y="0"/>
            <a:ext cx="8744610" cy="5634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pt-PT" sz="2800" b="1" dirty="0">
                <a:solidFill>
                  <a:schemeClr val="bg1"/>
                </a:solidFill>
                <a:latin typeface="Times New Roman" panose="02020603050405020304" pitchFamily="18" charset="0"/>
                <a:ea typeface="Calibri Light" panose="020F0302020204030204" pitchFamily="34" charset="0"/>
                <a:cs typeface="Times New Roman" panose="02020603050405020304" pitchFamily="18" charset="0"/>
              </a:rPr>
              <a:t>3. IMPACT ON ROADS INFRASTRUCTURES</a:t>
            </a:r>
            <a:endParaRPr lang="pt-PT" sz="2800" b="1" dirty="0">
              <a:solidFill>
                <a:schemeClr val="bg1"/>
              </a:solidFill>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id="{E92A14C5-8DE8-BE83-E2CD-2B262DEC448E}"/>
              </a:ext>
            </a:extLst>
          </p:cNvPr>
          <p:cNvSpPr>
            <a:spLocks noGrp="1"/>
          </p:cNvSpPr>
          <p:nvPr>
            <p:ph type="title"/>
          </p:nvPr>
        </p:nvSpPr>
        <p:spPr>
          <a:xfrm>
            <a:off x="5263376" y="708819"/>
            <a:ext cx="6782850" cy="563498"/>
          </a:xfrm>
        </p:spPr>
        <p:txBody>
          <a:bodyPr>
            <a:normAutofit/>
          </a:bodyPr>
          <a:lstStyle/>
          <a:p>
            <a:r>
              <a:rPr sz="2400" dirty="0">
                <a:latin typeface="Times New Roman" panose="02020603050405020304" pitchFamily="18" charset="0"/>
                <a:cs typeface="Times New Roman" panose="02020603050405020304" pitchFamily="18" charset="0"/>
              </a:rPr>
              <a:t>N1 Corridor – Strategic Impact</a:t>
            </a:r>
          </a:p>
        </p:txBody>
      </p:sp>
    </p:spTree>
    <p:extLst>
      <p:ext uri="{BB962C8B-B14F-4D97-AF65-F5344CB8AC3E}">
        <p14:creationId xmlns:p14="http://schemas.microsoft.com/office/powerpoint/2010/main" val="3001518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9047B-78E5-E3C6-723F-1E2B876DE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EADDD-3882-9E9C-4097-3B26AC3141DA}"/>
              </a:ext>
            </a:extLst>
          </p:cNvPr>
          <p:cNvSpPr>
            <a:spLocks noGrp="1"/>
          </p:cNvSpPr>
          <p:nvPr>
            <p:ph type="title"/>
          </p:nvPr>
        </p:nvSpPr>
        <p:spPr>
          <a:xfrm>
            <a:off x="2119451" y="0"/>
            <a:ext cx="10072549" cy="857267"/>
          </a:xfrm>
        </p:spPr>
        <p:txBody>
          <a:bodyPr>
            <a:no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4. </a:t>
            </a:r>
            <a:r>
              <a:rPr lang="pt-PT" sz="2800" b="1" dirty="0">
                <a:solidFill>
                  <a:schemeClr val="bg1"/>
                </a:solidFill>
                <a:latin typeface="Times New Roman" panose="02020603050405020304" pitchFamily="18" charset="0"/>
                <a:cs typeface="Times New Roman" panose="02020603050405020304" pitchFamily="18" charset="0"/>
              </a:rPr>
              <a:t>RESPONSE STRATEGY</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03A16CA-B894-69F3-C03D-31BA54B2A988}"/>
              </a:ext>
            </a:extLst>
          </p:cNvPr>
          <p:cNvSpPr txBox="1"/>
          <p:nvPr/>
        </p:nvSpPr>
        <p:spPr>
          <a:xfrm>
            <a:off x="286427" y="857267"/>
            <a:ext cx="11619146" cy="4919616"/>
          </a:xfrm>
          <a:prstGeom prst="rect">
            <a:avLst/>
          </a:prstGeom>
          <a:noFill/>
        </p:spPr>
        <p:txBody>
          <a:bodyPr wrap="square">
            <a:spAutoFit/>
          </a:bodyPr>
          <a:lstStyle/>
          <a:p>
            <a:pPr marL="0" lvl="1" algn="just">
              <a:lnSpc>
                <a:spcPct val="150000"/>
              </a:lnSpc>
              <a:spcBef>
                <a:spcPts val="1200"/>
              </a:spcBef>
              <a:defRPr/>
            </a:pPr>
            <a:r>
              <a:rPr lang="en-US" altLang="pt-PT" sz="2400" dirty="0">
                <a:latin typeface="Times New Roman" panose="02020603050405020304" pitchFamily="18" charset="0"/>
                <a:cs typeface="Times New Roman" panose="02020603050405020304" pitchFamily="18" charset="0"/>
              </a:rPr>
              <a:t>Based on the damages observed, the  strategy was to implemented the interventions in two phases namely:</a:t>
            </a:r>
          </a:p>
          <a:p>
            <a:pPr marL="342900" lvl="1" indent="-342900" algn="just">
              <a:lnSpc>
                <a:spcPct val="150000"/>
              </a:lnSpc>
              <a:spcBef>
                <a:spcPts val="1200"/>
              </a:spcBef>
              <a:spcAft>
                <a:spcPts val="1200"/>
              </a:spcAft>
              <a:buFont typeface="Wingdings" panose="05000000000000000000" pitchFamily="2" charset="2"/>
              <a:buChar char="q"/>
              <a:defRPr/>
            </a:pPr>
            <a:r>
              <a:rPr lang="en-GB" sz="2400" dirty="0">
                <a:latin typeface="Times New Roman" panose="02020603050405020304" pitchFamily="18" charset="0"/>
                <a:cs typeface="Times New Roman" panose="02020603050405020304" pitchFamily="18" charset="0"/>
              </a:rPr>
              <a:t>Immediate </a:t>
            </a:r>
            <a:r>
              <a:rPr lang="en-US" sz="2400" dirty="0">
                <a:latin typeface="Times New Roman" panose="02020603050405020304" pitchFamily="18" charset="0"/>
                <a:cs typeface="Times New Roman" panose="02020603050405020304" pitchFamily="18" charset="0"/>
              </a:rPr>
              <a:t>emergency works: </a:t>
            </a:r>
            <a:r>
              <a:rPr lang="pt-PT" sz="2400" dirty="0" err="1"/>
              <a:t>Immediate</a:t>
            </a:r>
            <a:r>
              <a:rPr lang="pt-PT" sz="2400" dirty="0"/>
              <a:t> </a:t>
            </a:r>
            <a:r>
              <a:rPr lang="pt-PT" sz="2400" dirty="0" err="1"/>
              <a:t>access</a:t>
            </a:r>
            <a:r>
              <a:rPr lang="pt-PT" sz="2400" dirty="0"/>
              <a:t>: </a:t>
            </a:r>
            <a:r>
              <a:rPr lang="en-US" altLang="pt-PT" sz="2400" dirty="0">
                <a:latin typeface="Times New Roman" panose="02020603050405020304" pitchFamily="18" charset="0"/>
                <a:cs typeface="Times New Roman" panose="02020603050405020304" pitchFamily="18" charset="0"/>
              </a:rPr>
              <a:t>quick survey was done to identify the type of damages, quantify the works, and mobilize Contractors with capacity to implement the works in a very short time. The works were financed by the Road Fund (GOM);</a:t>
            </a:r>
          </a:p>
          <a:p>
            <a:pPr marL="342900" lvl="1" indent="-342900" algn="just">
              <a:lnSpc>
                <a:spcPct val="150000"/>
              </a:lnSpc>
              <a:spcBef>
                <a:spcPts val="1200"/>
              </a:spcBef>
              <a:spcAft>
                <a:spcPts val="1200"/>
              </a:spcAft>
              <a:buFont typeface="Wingdings" panose="05000000000000000000" pitchFamily="2" charset="2"/>
              <a:buChar char="q"/>
              <a:defRPr/>
            </a:pPr>
            <a:r>
              <a:rPr lang="en-GB" sz="2400" dirty="0">
                <a:latin typeface="Times New Roman" panose="02020603050405020304" pitchFamily="18" charset="0"/>
                <a:cs typeface="Times New Roman" panose="02020603050405020304" pitchFamily="18" charset="0"/>
              </a:rPr>
              <a:t>Medium-term </a:t>
            </a:r>
            <a:r>
              <a:rPr lang="en-US" sz="2400" dirty="0">
                <a:latin typeface="Times New Roman" panose="02020603050405020304" pitchFamily="18" charset="0"/>
                <a:cs typeface="Times New Roman" panose="02020603050405020304" pitchFamily="18" charset="0"/>
              </a:rPr>
              <a:t>emergency works: </a:t>
            </a:r>
            <a:r>
              <a:rPr lang="pt-PT" sz="2400" dirty="0" err="1"/>
              <a:t>Rehabilitation</a:t>
            </a:r>
            <a:r>
              <a:rPr lang="pt-PT" sz="2400" dirty="0"/>
              <a:t> </a:t>
            </a:r>
            <a:r>
              <a:rPr lang="pt-PT" sz="2400" dirty="0" err="1"/>
              <a:t>of</a:t>
            </a:r>
            <a:r>
              <a:rPr lang="pt-PT" sz="2400" dirty="0"/>
              <a:t> </a:t>
            </a:r>
            <a:r>
              <a:rPr lang="pt-PT" sz="2400" dirty="0" err="1"/>
              <a:t>damaged</a:t>
            </a:r>
            <a:r>
              <a:rPr lang="pt-PT" sz="2400" dirty="0"/>
              <a:t> </a:t>
            </a:r>
            <a:r>
              <a:rPr lang="pt-PT" sz="2400" dirty="0" err="1"/>
              <a:t>road</a:t>
            </a:r>
            <a:r>
              <a:rPr lang="en-US" sz="2400" dirty="0">
                <a:latin typeface="Times New Roman" panose="02020603050405020304" pitchFamily="18" charset="0"/>
                <a:cs typeface="Times New Roman" panose="02020603050405020304" pitchFamily="18" charset="0"/>
              </a:rPr>
              <a:t> and bridges taking into consideration the resilience of the new infrastructures. To be financed by Development partners. </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5721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433" y="3532"/>
            <a:ext cx="10618870" cy="782372"/>
          </a:xfrm>
        </p:spPr>
        <p:txBody>
          <a:bodyPr>
            <a:no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5. IMMEDIATE RESPONSE ON N1 ROAD</a:t>
            </a:r>
          </a:p>
        </p:txBody>
      </p:sp>
      <p:sp>
        <p:nvSpPr>
          <p:cNvPr id="3" name="TextBox 2">
            <a:extLst>
              <a:ext uri="{FF2B5EF4-FFF2-40B4-BE49-F238E27FC236}">
                <a16:creationId xmlns:a16="http://schemas.microsoft.com/office/drawing/2014/main" id="{4B1B3495-D12E-7A4C-23D0-C156F08B2D9A}"/>
              </a:ext>
            </a:extLst>
          </p:cNvPr>
          <p:cNvSpPr txBox="1"/>
          <p:nvPr/>
        </p:nvSpPr>
        <p:spPr>
          <a:xfrm>
            <a:off x="149605" y="785904"/>
            <a:ext cx="7621658" cy="4530536"/>
          </a:xfrm>
          <a:prstGeom prst="rect">
            <a:avLst/>
          </a:prstGeom>
          <a:noFill/>
        </p:spPr>
        <p:txBody>
          <a:bodyPr wrap="square">
            <a:spAutoFit/>
          </a:bodyPr>
          <a:lstStyle/>
          <a:p>
            <a:pPr marL="0" lvl="1" algn="just">
              <a:lnSpc>
                <a:spcPct val="150000"/>
              </a:lnSpc>
              <a:spcBef>
                <a:spcPts val="1200"/>
              </a:spcBef>
              <a:defRPr/>
            </a:pPr>
            <a:r>
              <a:rPr lang="en-GB" sz="2400" b="1" dirty="0">
                <a:latin typeface="Times New Roman" panose="02020603050405020304" pitchFamily="18" charset="0"/>
                <a:cs typeface="Times New Roman" panose="02020603050405020304" pitchFamily="18" charset="0"/>
              </a:rPr>
              <a:t>Maputo Province: </a:t>
            </a:r>
            <a:r>
              <a:rPr lang="en-GB" sz="2000" dirty="0">
                <a:latin typeface="Times New Roman" panose="02020603050405020304" pitchFamily="18" charset="0"/>
                <a:cs typeface="Times New Roman" panose="02020603050405020304" pitchFamily="18" charset="0"/>
              </a:rPr>
              <a:t>The main damages are located along the 17 km of </a:t>
            </a:r>
            <a:r>
              <a:rPr lang="en-GB" sz="2000" dirty="0" err="1">
                <a:latin typeface="Times New Roman" panose="02020603050405020304" pitchFamily="18" charset="0"/>
                <a:cs typeface="Times New Roman" panose="02020603050405020304" pitchFamily="18" charset="0"/>
              </a:rPr>
              <a:t>Baixa</a:t>
            </a:r>
            <a:r>
              <a:rPr lang="en-GB" sz="2000" dirty="0">
                <a:latin typeface="Times New Roman" panose="02020603050405020304" pitchFamily="18" charset="0"/>
                <a:cs typeface="Times New Roman" panose="02020603050405020304" pitchFamily="18" charset="0"/>
              </a:rPr>
              <a:t> de </a:t>
            </a:r>
            <a:r>
              <a:rPr lang="en-GB" sz="2000" dirty="0" err="1">
                <a:latin typeface="Times New Roman" panose="02020603050405020304" pitchFamily="18" charset="0"/>
                <a:cs typeface="Times New Roman" panose="02020603050405020304" pitchFamily="18" charset="0"/>
              </a:rPr>
              <a:t>Incoluane</a:t>
            </a:r>
            <a:r>
              <a:rPr lang="en-GB" sz="2000" dirty="0">
                <a:latin typeface="Times New Roman" panose="02020603050405020304" pitchFamily="18" charset="0"/>
                <a:cs typeface="Times New Roman" panose="02020603050405020304" pitchFamily="18" charset="0"/>
              </a:rPr>
              <a:t> section, from 3 de </a:t>
            </a:r>
            <a:r>
              <a:rPr lang="en-GB" sz="2000" dirty="0" err="1">
                <a:latin typeface="Times New Roman" panose="02020603050405020304" pitchFamily="18" charset="0"/>
                <a:cs typeface="Times New Roman" panose="02020603050405020304" pitchFamily="18" charset="0"/>
              </a:rPr>
              <a:t>Fevereiro</a:t>
            </a:r>
            <a:r>
              <a:rPr lang="en-GB" sz="2000" dirty="0">
                <a:latin typeface="Times New Roman" panose="02020603050405020304" pitchFamily="18" charset="0"/>
                <a:cs typeface="Times New Roman" panose="02020603050405020304" pitchFamily="18" charset="0"/>
              </a:rPr>
              <a:t> to </a:t>
            </a:r>
            <a:r>
              <a:rPr lang="en-GB" sz="2000" dirty="0" err="1">
                <a:latin typeface="Times New Roman" panose="02020603050405020304" pitchFamily="18" charset="0"/>
                <a:cs typeface="Times New Roman" panose="02020603050405020304" pitchFamily="18" charset="0"/>
              </a:rPr>
              <a:t>Incoluane</a:t>
            </a:r>
            <a:r>
              <a:rPr lang="en-GB" sz="2000" dirty="0">
                <a:latin typeface="Times New Roman" panose="02020603050405020304" pitchFamily="18" charset="0"/>
                <a:cs typeface="Times New Roman" panose="02020603050405020304" pitchFamily="18" charset="0"/>
              </a:rPr>
              <a:t> bridge where 6 road washouts with the lengths ranging from 60 to 120 meters long and 4 to 10 meters depth were observed, including the erosions of the embankment which left many of the road sections with only half width.</a:t>
            </a:r>
            <a:endParaRPr lang="pt-PT" dirty="0">
              <a:latin typeface="Times New Roman" panose="02020603050405020304" pitchFamily="18" charset="0"/>
              <a:cs typeface="Times New Roman" panose="02020603050405020304" pitchFamily="18" charset="0"/>
            </a:endParaRPr>
          </a:p>
          <a:p>
            <a:pPr marL="0" lvl="1" algn="just">
              <a:lnSpc>
                <a:spcPct val="150000"/>
              </a:lnSpc>
              <a:spcBef>
                <a:spcPts val="1200"/>
              </a:spcBef>
              <a:defRPr/>
            </a:pPr>
            <a:r>
              <a:rPr lang="en-GB" sz="2400" b="1" dirty="0">
                <a:latin typeface="Times New Roman" panose="02020603050405020304" pitchFamily="18" charset="0"/>
                <a:cs typeface="Times New Roman" panose="02020603050405020304" pitchFamily="18" charset="0"/>
              </a:rPr>
              <a:t>Gaza Province: </a:t>
            </a:r>
            <a:r>
              <a:rPr lang="en-GB" sz="2000" dirty="0">
                <a:latin typeface="Times New Roman" panose="02020603050405020304" pitchFamily="18" charset="0"/>
                <a:cs typeface="Times New Roman" panose="02020603050405020304" pitchFamily="18" charset="0"/>
              </a:rPr>
              <a:t>The main damages are located along 3.2 km from Limpopo River bridge up to </a:t>
            </a:r>
            <a:r>
              <a:rPr lang="en-GB" sz="2000" dirty="0" err="1">
                <a:latin typeface="Times New Roman" panose="02020603050405020304" pitchFamily="18" charset="0"/>
                <a:cs typeface="Times New Roman" panose="02020603050405020304" pitchFamily="18" charset="0"/>
              </a:rPr>
              <a:t>Nguluzane</a:t>
            </a:r>
            <a:r>
              <a:rPr lang="en-GB" sz="2000" dirty="0">
                <a:latin typeface="Times New Roman" panose="02020603050405020304" pitchFamily="18" charset="0"/>
                <a:cs typeface="Times New Roman" panose="02020603050405020304" pitchFamily="18" charset="0"/>
              </a:rPr>
              <a:t> River bridge section, where we observed 2 road washouts.</a:t>
            </a:r>
            <a:endParaRPr lang="pt-PT" sz="2000" dirty="0">
              <a:latin typeface="Times New Roman" panose="02020603050405020304" pitchFamily="18" charset="0"/>
              <a:cs typeface="Times New Roman" panose="02020603050405020304" pitchFamily="18" charset="0"/>
            </a:endParaRPr>
          </a:p>
        </p:txBody>
      </p:sp>
      <p:pic>
        <p:nvPicPr>
          <p:cNvPr id="5" name="Imagem 4">
            <a:extLst>
              <a:ext uri="{FF2B5EF4-FFF2-40B4-BE49-F238E27FC236}">
                <a16:creationId xmlns:a16="http://schemas.microsoft.com/office/drawing/2014/main" id="{1F33B7CE-79D1-40DB-8B95-FF77894705CB}"/>
              </a:ext>
            </a:extLst>
          </p:cNvPr>
          <p:cNvPicPr>
            <a:picLocks noChangeAspect="1"/>
          </p:cNvPicPr>
          <p:nvPr/>
        </p:nvPicPr>
        <p:blipFill>
          <a:blip r:embed="rId3"/>
          <a:stretch>
            <a:fillRect/>
          </a:stretch>
        </p:blipFill>
        <p:spPr>
          <a:xfrm>
            <a:off x="8243274" y="4058109"/>
            <a:ext cx="3942736" cy="2717368"/>
          </a:xfrm>
          <a:prstGeom prst="rect">
            <a:avLst/>
          </a:prstGeom>
        </p:spPr>
      </p:pic>
      <p:pic>
        <p:nvPicPr>
          <p:cNvPr id="6" name="Picture 3">
            <a:extLst>
              <a:ext uri="{FF2B5EF4-FFF2-40B4-BE49-F238E27FC236}">
                <a16:creationId xmlns:a16="http://schemas.microsoft.com/office/drawing/2014/main" id="{9602ED99-AEE6-463A-A42C-8FBE048214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31567" y="1274618"/>
            <a:ext cx="3942736" cy="2866014"/>
          </a:xfrm>
          <a:prstGeom prst="rect">
            <a:avLst/>
          </a:prstGeom>
          <a:noFill/>
        </p:spPr>
      </p:pic>
      <p:sp>
        <p:nvSpPr>
          <p:cNvPr id="7" name="Retângulo 6">
            <a:extLst>
              <a:ext uri="{FF2B5EF4-FFF2-40B4-BE49-F238E27FC236}">
                <a16:creationId xmlns:a16="http://schemas.microsoft.com/office/drawing/2014/main" id="{63CE180B-362E-4D92-8382-4C0EBA2B1D2E}"/>
              </a:ext>
            </a:extLst>
          </p:cNvPr>
          <p:cNvSpPr/>
          <p:nvPr/>
        </p:nvSpPr>
        <p:spPr>
          <a:xfrm>
            <a:off x="8255072" y="4223218"/>
            <a:ext cx="753732" cy="400110"/>
          </a:xfrm>
          <a:prstGeom prst="rect">
            <a:avLst/>
          </a:prstGeom>
          <a:solidFill>
            <a:schemeClr val="bg1"/>
          </a:solidFill>
        </p:spPr>
        <p:txBody>
          <a:bodyPr wrap="none">
            <a:spAutoFit/>
          </a:bodyPr>
          <a:lstStyle/>
          <a:p>
            <a:r>
              <a:rPr lang="en-GB" sz="2000" b="1" dirty="0">
                <a:latin typeface="Times New Roman" panose="02020603050405020304" pitchFamily="18" charset="0"/>
                <a:cs typeface="Times New Roman" panose="02020603050405020304" pitchFamily="18" charset="0"/>
              </a:rPr>
              <a:t>Gaza</a:t>
            </a:r>
            <a:endParaRPr lang="pt-PT" sz="2000" dirty="0"/>
          </a:p>
        </p:txBody>
      </p:sp>
      <p:sp>
        <p:nvSpPr>
          <p:cNvPr id="8" name="Retângulo 7">
            <a:extLst>
              <a:ext uri="{FF2B5EF4-FFF2-40B4-BE49-F238E27FC236}">
                <a16:creationId xmlns:a16="http://schemas.microsoft.com/office/drawing/2014/main" id="{78FF9F21-BA55-4731-85F7-DB4F1A9EEC3C}"/>
              </a:ext>
            </a:extLst>
          </p:cNvPr>
          <p:cNvSpPr/>
          <p:nvPr/>
        </p:nvSpPr>
        <p:spPr>
          <a:xfrm>
            <a:off x="8255072" y="1357204"/>
            <a:ext cx="966931" cy="369332"/>
          </a:xfrm>
          <a:prstGeom prst="rect">
            <a:avLst/>
          </a:prstGeom>
          <a:solidFill>
            <a:schemeClr val="bg1"/>
          </a:solidFill>
        </p:spPr>
        <p:txBody>
          <a:bodyPr wrap="none">
            <a:spAutoFit/>
          </a:bodyPr>
          <a:lstStyle/>
          <a:p>
            <a:r>
              <a:rPr lang="en-GB" b="1" dirty="0">
                <a:solidFill>
                  <a:schemeClr val="tx2"/>
                </a:solidFill>
                <a:latin typeface="Times New Roman" panose="02020603050405020304" pitchFamily="18" charset="0"/>
                <a:cs typeface="Times New Roman" panose="02020603050405020304" pitchFamily="18" charset="0"/>
              </a:rPr>
              <a:t>Maputo</a:t>
            </a:r>
            <a:endParaRPr lang="pt-PT" dirty="0">
              <a:solidFill>
                <a:schemeClr val="tx2"/>
              </a:solidFill>
            </a:endParaRPr>
          </a:p>
        </p:txBody>
      </p:sp>
    </p:spTree>
    <p:extLst>
      <p:ext uri="{BB962C8B-B14F-4D97-AF65-F5344CB8AC3E}">
        <p14:creationId xmlns:p14="http://schemas.microsoft.com/office/powerpoint/2010/main" val="1126560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0F388-8463-5C57-D0CC-C8574CDBCC45}"/>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16981E8D-D878-8192-D008-C74DBB432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67"/>
            <a:ext cx="4020400" cy="3024221"/>
          </a:xfrm>
          <a:prstGeom prst="rect">
            <a:avLst/>
          </a:prstGeom>
        </p:spPr>
      </p:pic>
      <p:pic>
        <p:nvPicPr>
          <p:cNvPr id="5" name="Picture 6">
            <a:extLst>
              <a:ext uri="{FF2B5EF4-FFF2-40B4-BE49-F238E27FC236}">
                <a16:creationId xmlns:a16="http://schemas.microsoft.com/office/drawing/2014/main" id="{D19B393C-DE35-B9BF-EDE5-D2A89CC137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400" y="857267"/>
            <a:ext cx="4020400" cy="3024221"/>
          </a:xfrm>
          <a:prstGeom prst="rect">
            <a:avLst/>
          </a:prstGeom>
        </p:spPr>
      </p:pic>
      <p:pic>
        <p:nvPicPr>
          <p:cNvPr id="6" name="Picture 5">
            <a:extLst>
              <a:ext uri="{FF2B5EF4-FFF2-40B4-BE49-F238E27FC236}">
                <a16:creationId xmlns:a16="http://schemas.microsoft.com/office/drawing/2014/main" id="{AF4CA9BC-A8F7-C48C-6D1D-ACBB46A271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0800" y="857267"/>
            <a:ext cx="4221334" cy="2999400"/>
          </a:xfrm>
          <a:prstGeom prst="rect">
            <a:avLst/>
          </a:prstGeom>
        </p:spPr>
      </p:pic>
      <p:sp>
        <p:nvSpPr>
          <p:cNvPr id="7" name="TextBox 2">
            <a:extLst>
              <a:ext uri="{FF2B5EF4-FFF2-40B4-BE49-F238E27FC236}">
                <a16:creationId xmlns:a16="http://schemas.microsoft.com/office/drawing/2014/main" id="{B371D82B-8609-0A90-0A0A-B889AB46A436}"/>
              </a:ext>
            </a:extLst>
          </p:cNvPr>
          <p:cNvSpPr txBox="1"/>
          <p:nvPr/>
        </p:nvSpPr>
        <p:spPr>
          <a:xfrm>
            <a:off x="221026" y="3908154"/>
            <a:ext cx="11970974" cy="2949846"/>
          </a:xfrm>
          <a:prstGeom prst="rect">
            <a:avLst/>
          </a:prstGeom>
          <a:noFill/>
        </p:spPr>
        <p:txBody>
          <a:bodyPr wrap="square">
            <a:spAutoFit/>
          </a:bodyPr>
          <a:lstStyle/>
          <a:p>
            <a:pPr marL="342900" lvl="1" indent="-342900" algn="just">
              <a:lnSpc>
                <a:spcPct val="150000"/>
              </a:lnSpc>
              <a:spcBef>
                <a:spcPts val="1200"/>
              </a:spcBef>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The main scope of the works to restore the connectivity was fill the cuts with different grades of stone including </a:t>
            </a:r>
            <a:r>
              <a:rPr lang="en-GB" sz="2400" dirty="0">
                <a:latin typeface="Times New Roman" panose="02020603050405020304" pitchFamily="18" charset="0"/>
                <a:cs typeface="Times New Roman" panose="02020603050405020304" pitchFamily="18" charset="0"/>
              </a:rPr>
              <a:t>re-establish the normal width of the road.</a:t>
            </a:r>
            <a:endParaRPr lang="pt-PT" sz="2400" dirty="0">
              <a:latin typeface="Times New Roman" panose="02020603050405020304" pitchFamily="18" charset="0"/>
              <a:cs typeface="Times New Roman" panose="02020603050405020304" pitchFamily="18" charset="0"/>
            </a:endParaRPr>
          </a:p>
          <a:p>
            <a:pPr marL="342900" lvl="1" indent="-342900" algn="just">
              <a:lnSpc>
                <a:spcPct val="150000"/>
              </a:lnSpc>
              <a:spcBef>
                <a:spcPts val="1200"/>
              </a:spcBef>
              <a:buFont typeface="Arial" panose="020B0604020202020204" pitchFamily="34" charset="0"/>
              <a:buChar char="•"/>
              <a:defRPr/>
            </a:pPr>
            <a:r>
              <a:rPr lang="pt-PT" sz="2400" dirty="0" err="1">
                <a:latin typeface="Times New Roman" panose="02020603050405020304" pitchFamily="18" charset="0"/>
                <a:cs typeface="Times New Roman" panose="02020603050405020304" pitchFamily="18" charset="0"/>
              </a:rPr>
              <a:t>Significant</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logistical</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constraints</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due</a:t>
            </a:r>
            <a:r>
              <a:rPr lang="pt-PT" sz="2400" dirty="0">
                <a:latin typeface="Times New Roman" panose="02020603050405020304" pitchFamily="18" charset="0"/>
                <a:cs typeface="Times New Roman" panose="02020603050405020304" pitchFamily="18" charset="0"/>
              </a:rPr>
              <a:t> to material </a:t>
            </a:r>
            <a:r>
              <a:rPr lang="pt-PT" sz="2400" dirty="0" err="1">
                <a:latin typeface="Times New Roman" panose="02020603050405020304" pitchFamily="18" charset="0"/>
                <a:cs typeface="Times New Roman" panose="02020603050405020304" pitchFamily="18" charset="0"/>
              </a:rPr>
              <a:t>mobilization</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from</a:t>
            </a:r>
            <a:r>
              <a:rPr lang="pt-PT" sz="2400" dirty="0">
                <a:latin typeface="Times New Roman" panose="02020603050405020304" pitchFamily="18" charset="0"/>
                <a:cs typeface="Times New Roman" panose="02020603050405020304" pitchFamily="18" charset="0"/>
              </a:rPr>
              <a:t> Maputo, </a:t>
            </a:r>
            <a:r>
              <a:rPr lang="pt-PT" sz="2400" dirty="0" err="1">
                <a:latin typeface="Times New Roman" panose="02020603050405020304" pitchFamily="18" charset="0"/>
                <a:cs typeface="Times New Roman" panose="02020603050405020304" pitchFamily="18" charset="0"/>
              </a:rPr>
              <a:t>with</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transport</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distances</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exceeding</a:t>
            </a:r>
            <a:r>
              <a:rPr lang="pt-PT" sz="2400" dirty="0">
                <a:latin typeface="Times New Roman" panose="02020603050405020304" pitchFamily="18" charset="0"/>
                <a:cs typeface="Times New Roman" panose="02020603050405020304" pitchFamily="18" charset="0"/>
              </a:rPr>
              <a:t> 100 km to </a:t>
            </a:r>
            <a:r>
              <a:rPr lang="pt-PT" sz="2400" dirty="0" err="1">
                <a:latin typeface="Times New Roman" panose="02020603050405020304" pitchFamily="18" charset="0"/>
                <a:cs typeface="Times New Roman" panose="02020603050405020304" pitchFamily="18" charset="0"/>
              </a:rPr>
              <a:t>Incoluane</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and</a:t>
            </a:r>
            <a:r>
              <a:rPr lang="pt-PT" sz="2400" dirty="0">
                <a:latin typeface="Times New Roman" panose="02020603050405020304" pitchFamily="18" charset="0"/>
                <a:cs typeface="Times New Roman" panose="02020603050405020304" pitchFamily="18" charset="0"/>
              </a:rPr>
              <a:t> 200 km to </a:t>
            </a:r>
            <a:r>
              <a:rPr lang="pt-PT" sz="2400" dirty="0" err="1">
                <a:latin typeface="Times New Roman" panose="02020603050405020304" pitchFamily="18" charset="0"/>
                <a:cs typeface="Times New Roman" panose="02020603050405020304" pitchFamily="18" charset="0"/>
              </a:rPr>
              <a:t>Xai-Xai</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resulting</a:t>
            </a:r>
            <a:r>
              <a:rPr lang="pt-PT" sz="2400" dirty="0">
                <a:latin typeface="Times New Roman" panose="02020603050405020304" pitchFamily="18" charset="0"/>
                <a:cs typeface="Times New Roman" panose="02020603050405020304" pitchFamily="18" charset="0"/>
              </a:rPr>
              <a:t> in </a:t>
            </a:r>
            <a:r>
              <a:rPr lang="pt-PT" sz="2400" dirty="0" err="1">
                <a:latin typeface="Times New Roman" panose="02020603050405020304" pitchFamily="18" charset="0"/>
                <a:cs typeface="Times New Roman" panose="02020603050405020304" pitchFamily="18" charset="0"/>
              </a:rPr>
              <a:t>increased</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costs</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and</a:t>
            </a:r>
            <a:r>
              <a:rPr lang="pt-PT" sz="2400" dirty="0">
                <a:latin typeface="Times New Roman" panose="02020603050405020304" pitchFamily="18" charset="0"/>
                <a:cs typeface="Times New Roman" panose="02020603050405020304" pitchFamily="18" charset="0"/>
              </a:rPr>
              <a:t> </a:t>
            </a:r>
            <a:r>
              <a:rPr lang="pt-PT" sz="2400" dirty="0" err="1">
                <a:latin typeface="Times New Roman" panose="02020603050405020304" pitchFamily="18" charset="0"/>
                <a:cs typeface="Times New Roman" panose="02020603050405020304" pitchFamily="18" charset="0"/>
              </a:rPr>
              <a:t>delays</a:t>
            </a:r>
            <a:r>
              <a:rPr lang="pt-PT" sz="2400" dirty="0">
                <a:latin typeface="Times New Roman" panose="02020603050405020304" pitchFamily="18" charset="0"/>
                <a:cs typeface="Times New Roman" panose="02020603050405020304" pitchFamily="18" charset="0"/>
              </a:rPr>
              <a:t> in </a:t>
            </a:r>
            <a:r>
              <a:rPr lang="pt-PT" sz="2400" dirty="0" err="1">
                <a:latin typeface="Times New Roman" panose="02020603050405020304" pitchFamily="18" charset="0"/>
                <a:cs typeface="Times New Roman" panose="02020603050405020304" pitchFamily="18" charset="0"/>
              </a:rPr>
              <a:t>emergency</a:t>
            </a:r>
            <a:r>
              <a:rPr lang="pt-PT" sz="2400" dirty="0">
                <a:latin typeface="Times New Roman" panose="02020603050405020304" pitchFamily="18" charset="0"/>
                <a:cs typeface="Times New Roman" panose="02020603050405020304" pitchFamily="18" charset="0"/>
              </a:rPr>
              <a:t> response </a:t>
            </a:r>
            <a:r>
              <a:rPr lang="pt-PT" sz="2400" dirty="0" err="1">
                <a:latin typeface="Times New Roman" panose="02020603050405020304" pitchFamily="18" charset="0"/>
                <a:cs typeface="Times New Roman" panose="02020603050405020304" pitchFamily="18" charset="0"/>
              </a:rPr>
              <a:t>works</a:t>
            </a:r>
            <a:r>
              <a:rPr lang="pt-PT" sz="2400" dirty="0">
                <a:latin typeface="Times New Roman" panose="02020603050405020304" pitchFamily="18" charset="0"/>
                <a:cs typeface="Times New Roman" panose="02020603050405020304" pitchFamily="18" charset="0"/>
              </a:rPr>
              <a:t>.</a:t>
            </a:r>
            <a:endParaRPr lang="en-US" altLang="pt-PT" sz="2400" dirty="0">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A83EB1FE-BDB8-FF40-1847-600A02048027}"/>
              </a:ext>
            </a:extLst>
          </p:cNvPr>
          <p:cNvSpPr>
            <a:spLocks noGrp="1"/>
          </p:cNvSpPr>
          <p:nvPr>
            <p:ph type="title"/>
          </p:nvPr>
        </p:nvSpPr>
        <p:spPr>
          <a:xfrm>
            <a:off x="1555433" y="3532"/>
            <a:ext cx="10618870" cy="782372"/>
          </a:xfrm>
        </p:spPr>
        <p:txBody>
          <a:bodyPr>
            <a:no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5. IMMEDIATE RESPONSE ON N1 ROAD</a:t>
            </a:r>
          </a:p>
        </p:txBody>
      </p:sp>
    </p:spTree>
    <p:extLst>
      <p:ext uri="{BB962C8B-B14F-4D97-AF65-F5344CB8AC3E}">
        <p14:creationId xmlns:p14="http://schemas.microsoft.com/office/powerpoint/2010/main" val="5824595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4455</TotalTime>
  <Words>1464</Words>
  <Application>Microsoft Office PowerPoint</Application>
  <PresentationFormat>Widescreen</PresentationFormat>
  <Paragraphs>134</Paragraphs>
  <Slides>14</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Arial</vt:lpstr>
      <vt:lpstr>Arial Black</vt:lpstr>
      <vt:lpstr>Calibri</vt:lpstr>
      <vt:lpstr>Calibri Light</vt:lpstr>
      <vt:lpstr>ClanOT-Black</vt:lpstr>
      <vt:lpstr>Times New Roman</vt:lpstr>
      <vt:lpstr>Wingdings</vt:lpstr>
      <vt:lpstr>Office Theme</vt:lpstr>
      <vt:lpstr>EMERGENCY SITUATION FOR THE 2025/2026 RAINY SEASON IN MOZAMBIQUE</vt:lpstr>
      <vt:lpstr>PowerPoint Presentation</vt:lpstr>
      <vt:lpstr>1. OBJECTIVE OF THE PRESENTATION</vt:lpstr>
      <vt:lpstr>2. INTRODUCTION</vt:lpstr>
      <vt:lpstr>PowerPoint Presentation</vt:lpstr>
      <vt:lpstr>N1 Corridor – Strategic Impact</vt:lpstr>
      <vt:lpstr>4. RESPONSE STRATEGY</vt:lpstr>
      <vt:lpstr>5. IMMEDIATE RESPONSE ON N1 ROAD</vt:lpstr>
      <vt:lpstr>5. IMMEDIATE RESPONSE ON N1 ROAD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WB</dc:creator>
  <cp:lastModifiedBy>HP</cp:lastModifiedBy>
  <cp:revision>216</cp:revision>
  <dcterms:created xsi:type="dcterms:W3CDTF">2025-02-22T15:25:58Z</dcterms:created>
  <dcterms:modified xsi:type="dcterms:W3CDTF">2026-04-13T06:55:04Z</dcterms:modified>
</cp:coreProperties>
</file>