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1202" r:id="rId3"/>
    <p:sldId id="1182" r:id="rId4"/>
    <p:sldId id="1195" r:id="rId5"/>
    <p:sldId id="1208" r:id="rId6"/>
    <p:sldId id="1201" r:id="rId7"/>
    <p:sldId id="1186" r:id="rId8"/>
    <p:sldId id="1196" r:id="rId9"/>
    <p:sldId id="1207" r:id="rId10"/>
    <p:sldId id="1198" r:id="rId11"/>
    <p:sldId id="1199" r:id="rId12"/>
    <p:sldId id="1190" r:id="rId13"/>
    <p:sldId id="1192" r:id="rId14"/>
    <p:sldId id="1204" r:id="rId15"/>
    <p:sldId id="12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F089-407A-4494-AAE3-6BBEFF8D10D7}" type="datetimeFigureOut">
              <a:rPr lang="pt-PT" smtClean="0"/>
              <a:t>13/04/2026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2A0E-F38E-4A7E-A49B-35E3E6C431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8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72A0E-F38E-4A7E-A49B-35E3E6C431A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18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27057" y="-344904"/>
            <a:ext cx="12315310" cy="488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64785" y="1030288"/>
            <a:ext cx="3105079" cy="42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1800" b="1" i="0" u="none" strike="noStrike" kern="1200" baseline="30000" dirty="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rPr>
              <a:t>REPÚBLICA DE MOÇAMBIQUE</a:t>
            </a:r>
            <a:endParaRPr lang="en-US" sz="1800" b="0" i="0" u="none" strike="noStrike" kern="1200" baseline="30000" dirty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 rtl="0"/>
            <a:r>
              <a:rPr lang="pt-BR" sz="1800" b="1" i="0" u="none" strike="noStrike" kern="1200" baseline="30000" dirty="0">
                <a:solidFill>
                  <a:schemeClr val="bg2">
                    <a:lumMod val="25000"/>
                  </a:schemeClr>
                </a:solidFill>
                <a:latin typeface="ClanOT-Black" panose="02000503040000020004" pitchFamily="50" charset="0"/>
                <a:ea typeface="+mj-ea"/>
                <a:cs typeface="+mj-cs"/>
              </a:rPr>
              <a:t>Ministério dos Transportes e Logística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ClanOT-Black" panose="0200050304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99" y="91480"/>
            <a:ext cx="764450" cy="824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9393" r="1372" b="2772"/>
          <a:stretch/>
        </p:blipFill>
        <p:spPr>
          <a:xfrm>
            <a:off x="-73687" y="1414184"/>
            <a:ext cx="12408569" cy="314177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61655" y="4535999"/>
            <a:ext cx="12315310" cy="237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27057" y="4403558"/>
            <a:ext cx="12331352" cy="30480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422094" y="1394225"/>
            <a:ext cx="712857" cy="3314133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346612" y="4298658"/>
            <a:ext cx="461474" cy="342243"/>
          </a:xfrm>
          <a:prstGeom prst="triangl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A1A3-F991-469A-8D69-EC9C6E4F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D081-3890-42FA-AC94-7325AB4EDE2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A1A3-F991-469A-8D69-EC9C6E4F2C5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049522" y="6721475"/>
            <a:ext cx="2621109" cy="142122"/>
            <a:chOff x="1288937" y="4660064"/>
            <a:chExt cx="9603040" cy="22000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658019" y="4660064"/>
              <a:ext cx="2598820" cy="217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256835" y="4660064"/>
              <a:ext cx="1635142" cy="2172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288937" y="4666902"/>
              <a:ext cx="3347773" cy="213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581400" y="4666902"/>
              <a:ext cx="3076615" cy="21316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80799" y="4660067"/>
              <a:ext cx="1452842" cy="217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-72303"/>
            <a:ext cx="12192000" cy="764871"/>
          </a:xfrm>
          <a:prstGeom prst="rect">
            <a:avLst/>
          </a:prstGeom>
          <a:solidFill>
            <a:srgbClr val="78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/>
          <a:stretch/>
        </p:blipFill>
        <p:spPr>
          <a:xfrm>
            <a:off x="-8239" y="-67887"/>
            <a:ext cx="2600059" cy="760455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2600060" y="-97017"/>
            <a:ext cx="225518" cy="79848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2721057" y="-86781"/>
            <a:ext cx="582315" cy="79848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49270FB-447B-4DDC-BC92-DC89A26E22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449" y="-72302"/>
            <a:ext cx="1060986" cy="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69.png"/><Relationship Id="rId5" Type="http://schemas.openxmlformats.org/officeDocument/2006/relationships/image" Target="../media/image23.jpeg"/><Relationship Id="rId10" Type="http://schemas.openxmlformats.org/officeDocument/2006/relationships/image" Target="../media/image33.png"/><Relationship Id="rId4" Type="http://schemas.openxmlformats.org/officeDocument/2006/relationships/image" Target="../media/image8.jp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.jpe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7.png"/><Relationship Id="rId5" Type="http://schemas.openxmlformats.org/officeDocument/2006/relationships/image" Target="../media/image23.jpe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8.jp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.png"/><Relationship Id="rId7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89.png"/><Relationship Id="rId5" Type="http://schemas.openxmlformats.org/officeDocument/2006/relationships/image" Target="../media/image23.jpeg"/><Relationship Id="rId10" Type="http://schemas.openxmlformats.org/officeDocument/2006/relationships/image" Target="../media/image88.png"/><Relationship Id="rId4" Type="http://schemas.openxmlformats.org/officeDocument/2006/relationships/image" Target="../media/image8.jp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.png"/><Relationship Id="rId7" Type="http://schemas.openxmlformats.org/officeDocument/2006/relationships/image" Target="../media/image9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10" Type="http://schemas.openxmlformats.org/officeDocument/2006/relationships/image" Target="../media/image93.png"/><Relationship Id="rId4" Type="http://schemas.openxmlformats.org/officeDocument/2006/relationships/image" Target="../media/image8.jpg"/><Relationship Id="rId9" Type="http://schemas.openxmlformats.org/officeDocument/2006/relationships/hyperlink" Target="https://dadosinfra.co.m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8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7.png"/><Relationship Id="rId5" Type="http://schemas.openxmlformats.org/officeDocument/2006/relationships/image" Target="../media/image23.jpeg"/><Relationship Id="rId10" Type="http://schemas.openxmlformats.org/officeDocument/2006/relationships/image" Target="../media/image36.png"/><Relationship Id="rId4" Type="http://schemas.openxmlformats.org/officeDocument/2006/relationships/image" Target="../media/image8.jp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44.png"/><Relationship Id="rId5" Type="http://schemas.openxmlformats.org/officeDocument/2006/relationships/image" Target="../media/image23.jpeg"/><Relationship Id="rId10" Type="http://schemas.openxmlformats.org/officeDocument/2006/relationships/image" Target="../media/image43.png"/><Relationship Id="rId4" Type="http://schemas.openxmlformats.org/officeDocument/2006/relationships/image" Target="../media/image8.jp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12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52.png"/><Relationship Id="rId5" Type="http://schemas.openxmlformats.org/officeDocument/2006/relationships/image" Target="../media/image8.jpg"/><Relationship Id="rId10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50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6.jpe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8.png"/><Relationship Id="rId5" Type="http://schemas.openxmlformats.org/officeDocument/2006/relationships/image" Target="../media/image23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8.jp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12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4.png"/><Relationship Id="rId5" Type="http://schemas.openxmlformats.org/officeDocument/2006/relationships/image" Target="../media/image23.jpeg"/><Relationship Id="rId10" Type="http://schemas.openxmlformats.org/officeDocument/2006/relationships/image" Target="../media/image59.png"/><Relationship Id="rId4" Type="http://schemas.openxmlformats.org/officeDocument/2006/relationships/image" Target="../media/image8.jp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17847BA-4288-4AE8-85F4-F634AE3D1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D8EA523F-52D0-40DA-AEF7-B559DCDCAF71}"/>
              </a:ext>
            </a:extLst>
          </p:cNvPr>
          <p:cNvSpPr txBox="1">
            <a:spLocks/>
          </p:cNvSpPr>
          <p:nvPr/>
        </p:nvSpPr>
        <p:spPr>
          <a:xfrm>
            <a:off x="0" y="4735388"/>
            <a:ext cx="12192000" cy="155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Portal de Divulgação de Dados de Infraestruturas</a:t>
            </a:r>
          </a:p>
          <a:p>
            <a:pPr marL="0" indent="0" algn="r">
              <a:buNone/>
            </a:pPr>
            <a:endParaRPr lang="en-GB" sz="2400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Maputo, 13 de Abril de 2026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B693CE2-4C45-4974-B484-521037AB8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48" y="237978"/>
            <a:ext cx="1060986" cy="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5204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RESULTADOS ESPERADOS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6A5100-A370-4443-9221-23B5292780BB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Tw Cen MT" panose="020B0602020104020603" pitchFamily="34" charset="0"/>
              </a:rPr>
              <a:t>9</a:t>
            </a:r>
          </a:p>
        </p:txBody>
      </p:sp>
      <p:pic>
        <p:nvPicPr>
          <p:cNvPr id="80" name="Image 6" descr="preencoded.png">
            <a:extLst>
              <a:ext uri="{FF2B5EF4-FFF2-40B4-BE49-F238E27FC236}">
                <a16:creationId xmlns:a16="http://schemas.microsoft.com/office/drawing/2014/main" id="{EBFF1CEF-73BA-4ACA-8659-1B6384A974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" r="-2"/>
          <a:stretch/>
        </p:blipFill>
        <p:spPr>
          <a:xfrm>
            <a:off x="1136495" y="1753377"/>
            <a:ext cx="3333902" cy="2171700"/>
          </a:xfrm>
          <a:prstGeom prst="rect">
            <a:avLst/>
          </a:prstGeom>
        </p:spPr>
      </p:pic>
      <p:pic>
        <p:nvPicPr>
          <p:cNvPr id="81" name="Image 7" descr="preencoded.png">
            <a:extLst>
              <a:ext uri="{FF2B5EF4-FFF2-40B4-BE49-F238E27FC236}">
                <a16:creationId xmlns:a16="http://schemas.microsoft.com/office/drawing/2014/main" id="{B95DE0A6-5A59-482B-AC99-DAC952085EF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" r="-2"/>
          <a:stretch/>
        </p:blipFill>
        <p:spPr>
          <a:xfrm>
            <a:off x="4804154" y="1753377"/>
            <a:ext cx="3333902" cy="2171700"/>
          </a:xfrm>
          <a:prstGeom prst="rect">
            <a:avLst/>
          </a:prstGeom>
        </p:spPr>
      </p:pic>
      <p:pic>
        <p:nvPicPr>
          <p:cNvPr id="82" name="Image 8" descr="preencoded.png">
            <a:extLst>
              <a:ext uri="{FF2B5EF4-FFF2-40B4-BE49-F238E27FC236}">
                <a16:creationId xmlns:a16="http://schemas.microsoft.com/office/drawing/2014/main" id="{D14DA110-BC70-48D7-91CD-23350E56747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" r="-2"/>
          <a:stretch/>
        </p:blipFill>
        <p:spPr>
          <a:xfrm>
            <a:off x="8470898" y="1753377"/>
            <a:ext cx="3333902" cy="2171700"/>
          </a:xfrm>
          <a:prstGeom prst="rect">
            <a:avLst/>
          </a:prstGeom>
        </p:spPr>
      </p:pic>
      <p:pic>
        <p:nvPicPr>
          <p:cNvPr id="83" name="Image 9" descr="preencoded.png">
            <a:extLst>
              <a:ext uri="{FF2B5EF4-FFF2-40B4-BE49-F238E27FC236}">
                <a16:creationId xmlns:a16="http://schemas.microsoft.com/office/drawing/2014/main" id="{2DC479B3-1C39-43A7-9C91-A599684CE0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" r="-2"/>
          <a:stretch/>
        </p:blipFill>
        <p:spPr>
          <a:xfrm>
            <a:off x="2965295" y="4039377"/>
            <a:ext cx="3333902" cy="2171700"/>
          </a:xfrm>
          <a:prstGeom prst="rect">
            <a:avLst/>
          </a:prstGeom>
        </p:spPr>
      </p:pic>
      <p:pic>
        <p:nvPicPr>
          <p:cNvPr id="84" name="Image 10" descr="preencoded.png">
            <a:extLst>
              <a:ext uri="{FF2B5EF4-FFF2-40B4-BE49-F238E27FC236}">
                <a16:creationId xmlns:a16="http://schemas.microsoft.com/office/drawing/2014/main" id="{E73A8FBE-9D0C-4D82-97D6-5F64D072F4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" r="-2"/>
          <a:stretch/>
        </p:blipFill>
        <p:spPr>
          <a:xfrm>
            <a:off x="6632954" y="4039377"/>
            <a:ext cx="3333902" cy="2171700"/>
          </a:xfrm>
          <a:prstGeom prst="rect">
            <a:avLst/>
          </a:prstGeom>
        </p:spPr>
      </p:pic>
      <p:sp>
        <p:nvSpPr>
          <p:cNvPr id="85" name="Shape 3">
            <a:extLst>
              <a:ext uri="{FF2B5EF4-FFF2-40B4-BE49-F238E27FC236}">
                <a16:creationId xmlns:a16="http://schemas.microsoft.com/office/drawing/2014/main" id="{6FDC07FA-CEBD-4212-AAEB-DDF2E48A987E}"/>
              </a:ext>
            </a:extLst>
          </p:cNvPr>
          <p:cNvSpPr/>
          <p:nvPr/>
        </p:nvSpPr>
        <p:spPr>
          <a:xfrm>
            <a:off x="1327605" y="1944487"/>
            <a:ext cx="381305" cy="381305"/>
          </a:xfrm>
          <a:prstGeom prst="ellipse">
            <a:avLst/>
          </a:prstGeom>
          <a:solidFill>
            <a:srgbClr val="00963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6" name="Shape 4">
            <a:extLst>
              <a:ext uri="{FF2B5EF4-FFF2-40B4-BE49-F238E27FC236}">
                <a16:creationId xmlns:a16="http://schemas.microsoft.com/office/drawing/2014/main" id="{E415EC93-8794-4A96-A7E0-708AF5C720DD}"/>
              </a:ext>
            </a:extLst>
          </p:cNvPr>
          <p:cNvSpPr/>
          <p:nvPr/>
        </p:nvSpPr>
        <p:spPr>
          <a:xfrm>
            <a:off x="4994349" y="1944487"/>
            <a:ext cx="381305" cy="381305"/>
          </a:xfrm>
          <a:prstGeom prst="ellipse">
            <a:avLst/>
          </a:prstGeom>
          <a:solidFill>
            <a:srgbClr val="D2103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7" name="Shape 5">
            <a:extLst>
              <a:ext uri="{FF2B5EF4-FFF2-40B4-BE49-F238E27FC236}">
                <a16:creationId xmlns:a16="http://schemas.microsoft.com/office/drawing/2014/main" id="{9BAC81F4-F57F-437A-8BEE-F1F143035ED5}"/>
              </a:ext>
            </a:extLst>
          </p:cNvPr>
          <p:cNvSpPr/>
          <p:nvPr/>
        </p:nvSpPr>
        <p:spPr>
          <a:xfrm>
            <a:off x="8662007" y="1944487"/>
            <a:ext cx="381305" cy="381305"/>
          </a:xfrm>
          <a:prstGeom prst="ellipse">
            <a:avLst/>
          </a:prstGeom>
          <a:solidFill>
            <a:srgbClr val="FCD11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8" name="Shape 6">
            <a:extLst>
              <a:ext uri="{FF2B5EF4-FFF2-40B4-BE49-F238E27FC236}">
                <a16:creationId xmlns:a16="http://schemas.microsoft.com/office/drawing/2014/main" id="{3F5BA437-C880-4D22-96C3-E89B5036BB8F}"/>
              </a:ext>
            </a:extLst>
          </p:cNvPr>
          <p:cNvSpPr/>
          <p:nvPr/>
        </p:nvSpPr>
        <p:spPr>
          <a:xfrm>
            <a:off x="3156405" y="4230487"/>
            <a:ext cx="381305" cy="381305"/>
          </a:xfrm>
          <a:prstGeom prst="ellipse">
            <a:avLst/>
          </a:prstGeom>
          <a:solidFill>
            <a:srgbClr val="00963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9" name="Shape 7">
            <a:extLst>
              <a:ext uri="{FF2B5EF4-FFF2-40B4-BE49-F238E27FC236}">
                <a16:creationId xmlns:a16="http://schemas.microsoft.com/office/drawing/2014/main" id="{27681A01-1BDE-4887-8392-E3F95E624F5F}"/>
              </a:ext>
            </a:extLst>
          </p:cNvPr>
          <p:cNvSpPr/>
          <p:nvPr/>
        </p:nvSpPr>
        <p:spPr>
          <a:xfrm>
            <a:off x="6823149" y="4230487"/>
            <a:ext cx="381305" cy="381305"/>
          </a:xfrm>
          <a:prstGeom prst="ellipse">
            <a:avLst/>
          </a:prstGeom>
          <a:solidFill>
            <a:srgbClr val="D2103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0" name="Text 9">
            <a:extLst>
              <a:ext uri="{FF2B5EF4-FFF2-40B4-BE49-F238E27FC236}">
                <a16:creationId xmlns:a16="http://schemas.microsoft.com/office/drawing/2014/main" id="{CAB31D70-2816-4345-A25A-D1022FFD5B0C}"/>
              </a:ext>
            </a:extLst>
          </p:cNvPr>
          <p:cNvSpPr txBox="1"/>
          <p:nvPr/>
        </p:nvSpPr>
        <p:spPr>
          <a:xfrm>
            <a:off x="1289200" y="202038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1" name="Image 14" descr="preencoded.png">
            <a:extLst>
              <a:ext uri="{FF2B5EF4-FFF2-40B4-BE49-F238E27FC236}">
                <a16:creationId xmlns:a16="http://schemas.microsoft.com/office/drawing/2014/main" id="{29A9CE35-4860-4F1B-84AC-2C211353B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518154" y="1944487"/>
            <a:ext cx="476402" cy="476402"/>
          </a:xfrm>
          <a:prstGeom prst="rect">
            <a:avLst/>
          </a:prstGeom>
        </p:spPr>
      </p:pic>
      <p:sp>
        <p:nvSpPr>
          <p:cNvPr id="92" name="Text 10">
            <a:extLst>
              <a:ext uri="{FF2B5EF4-FFF2-40B4-BE49-F238E27FC236}">
                <a16:creationId xmlns:a16="http://schemas.microsoft.com/office/drawing/2014/main" id="{63AB50EE-F5A2-431D-9712-5100E481F8B2}"/>
              </a:ext>
            </a:extLst>
          </p:cNvPr>
          <p:cNvSpPr txBox="1"/>
          <p:nvPr/>
        </p:nvSpPr>
        <p:spPr>
          <a:xfrm>
            <a:off x="1269998" y="2611084"/>
            <a:ext cx="30678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TRANSPARÊNCIA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3" name="Text 11">
            <a:extLst>
              <a:ext uri="{FF2B5EF4-FFF2-40B4-BE49-F238E27FC236}">
                <a16:creationId xmlns:a16="http://schemas.microsoft.com/office/drawing/2014/main" id="{22E69DAD-056D-46CF-8D22-65C2AC7A723A}"/>
              </a:ext>
            </a:extLst>
          </p:cNvPr>
          <p:cNvSpPr txBox="1"/>
          <p:nvPr/>
        </p:nvSpPr>
        <p:spPr>
          <a:xfrm>
            <a:off x="1289200" y="3107171"/>
            <a:ext cx="3029407" cy="715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Observância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dos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procedimentos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contratação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implementação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projectos</a:t>
            </a:r>
            <a:endParaRPr lang="en-US" strike="sngStrike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4" name="Text 12">
            <a:extLst>
              <a:ext uri="{FF2B5EF4-FFF2-40B4-BE49-F238E27FC236}">
                <a16:creationId xmlns:a16="http://schemas.microsoft.com/office/drawing/2014/main" id="{DB2D1460-5465-4D1B-9A64-C7E14278567E}"/>
              </a:ext>
            </a:extLst>
          </p:cNvPr>
          <p:cNvSpPr txBox="1"/>
          <p:nvPr/>
        </p:nvSpPr>
        <p:spPr>
          <a:xfrm>
            <a:off x="4955944" y="202038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5" name="Image 15" descr="preencoded.png">
            <a:extLst>
              <a:ext uri="{FF2B5EF4-FFF2-40B4-BE49-F238E27FC236}">
                <a16:creationId xmlns:a16="http://schemas.microsoft.com/office/drawing/2014/main" id="{F33B210A-C9B6-4ED8-9A7C-3F6C2FCA9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365" r="-365"/>
          <a:stretch/>
        </p:blipFill>
        <p:spPr>
          <a:xfrm>
            <a:off x="6184898" y="1944487"/>
            <a:ext cx="599846" cy="476402"/>
          </a:xfrm>
          <a:prstGeom prst="rect">
            <a:avLst/>
          </a:prstGeom>
        </p:spPr>
      </p:pic>
      <p:sp>
        <p:nvSpPr>
          <p:cNvPr id="96" name="Text 13">
            <a:extLst>
              <a:ext uri="{FF2B5EF4-FFF2-40B4-BE49-F238E27FC236}">
                <a16:creationId xmlns:a16="http://schemas.microsoft.com/office/drawing/2014/main" id="{0CECC5FC-8516-4E59-B05F-138E51DAD674}"/>
              </a:ext>
            </a:extLst>
          </p:cNvPr>
          <p:cNvSpPr txBox="1"/>
          <p:nvPr/>
        </p:nvSpPr>
        <p:spPr>
          <a:xfrm>
            <a:off x="4937656" y="2611084"/>
            <a:ext cx="30678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CONFIANÇA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7" name="Text 14">
            <a:extLst>
              <a:ext uri="{FF2B5EF4-FFF2-40B4-BE49-F238E27FC236}">
                <a16:creationId xmlns:a16="http://schemas.microsoft.com/office/drawing/2014/main" id="{BCD2ED2E-BA18-429F-9836-0EAF9CFD9566}"/>
              </a:ext>
            </a:extLst>
          </p:cNvPr>
          <p:cNvSpPr txBox="1"/>
          <p:nvPr/>
        </p:nvSpPr>
        <p:spPr>
          <a:xfrm>
            <a:off x="4955944" y="3107172"/>
            <a:ext cx="30294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Aumento da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confiança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do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público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, stakeholders 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e dos parceiros de desenvolvimento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8" name="Text 15">
            <a:extLst>
              <a:ext uri="{FF2B5EF4-FFF2-40B4-BE49-F238E27FC236}">
                <a16:creationId xmlns:a16="http://schemas.microsoft.com/office/drawing/2014/main" id="{A55268DA-6F31-4B66-9F6E-ADF6B0BF8822}"/>
              </a:ext>
            </a:extLst>
          </p:cNvPr>
          <p:cNvSpPr txBox="1"/>
          <p:nvPr/>
        </p:nvSpPr>
        <p:spPr>
          <a:xfrm>
            <a:off x="8623602" y="202038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9" name="Image 16" descr="preencoded.png">
            <a:extLst>
              <a:ext uri="{FF2B5EF4-FFF2-40B4-BE49-F238E27FC236}">
                <a16:creationId xmlns:a16="http://schemas.microsoft.com/office/drawing/2014/main" id="{02E4BD1C-AFBC-4011-8C67-52F6A623519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852556" y="1944487"/>
            <a:ext cx="476402" cy="476402"/>
          </a:xfrm>
          <a:prstGeom prst="rect">
            <a:avLst/>
          </a:prstGeom>
        </p:spPr>
      </p:pic>
      <p:sp>
        <p:nvSpPr>
          <p:cNvPr id="100" name="Text 16">
            <a:extLst>
              <a:ext uri="{FF2B5EF4-FFF2-40B4-BE49-F238E27FC236}">
                <a16:creationId xmlns:a16="http://schemas.microsoft.com/office/drawing/2014/main" id="{909B9D4D-46D8-47FF-AE2E-8F6546F878B9}"/>
              </a:ext>
            </a:extLst>
          </p:cNvPr>
          <p:cNvSpPr txBox="1"/>
          <p:nvPr/>
        </p:nvSpPr>
        <p:spPr>
          <a:xfrm>
            <a:off x="8604400" y="2611084"/>
            <a:ext cx="30678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RECURSOS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1" name="Text 17">
            <a:extLst>
              <a:ext uri="{FF2B5EF4-FFF2-40B4-BE49-F238E27FC236}">
                <a16:creationId xmlns:a16="http://schemas.microsoft.com/office/drawing/2014/main" id="{B6143B91-FE2D-41C3-927C-5CC722B17C52}"/>
              </a:ext>
            </a:extLst>
          </p:cNvPr>
          <p:cNvSpPr txBox="1"/>
          <p:nvPr/>
        </p:nvSpPr>
        <p:spPr>
          <a:xfrm>
            <a:off x="8623602" y="3107172"/>
            <a:ext cx="30294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Criação de um instrumento eficaz para a mobilização de recursos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2" name="Text 18">
            <a:extLst>
              <a:ext uri="{FF2B5EF4-FFF2-40B4-BE49-F238E27FC236}">
                <a16:creationId xmlns:a16="http://schemas.microsoft.com/office/drawing/2014/main" id="{D5AECA80-1577-4C6B-8370-EFCA7EE29F0D}"/>
              </a:ext>
            </a:extLst>
          </p:cNvPr>
          <p:cNvSpPr txBox="1"/>
          <p:nvPr/>
        </p:nvSpPr>
        <p:spPr>
          <a:xfrm>
            <a:off x="3118000" y="430638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3" name="Image 17" descr="preencoded.png">
            <a:extLst>
              <a:ext uri="{FF2B5EF4-FFF2-40B4-BE49-F238E27FC236}">
                <a16:creationId xmlns:a16="http://schemas.microsoft.com/office/drawing/2014/main" id="{F7B5399C-005B-4491-B688-B57BC36A9D0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672" r="-672"/>
          <a:stretch/>
        </p:blipFill>
        <p:spPr>
          <a:xfrm>
            <a:off x="4346954" y="4230487"/>
            <a:ext cx="362102" cy="476402"/>
          </a:xfrm>
          <a:prstGeom prst="rect">
            <a:avLst/>
          </a:prstGeom>
        </p:spPr>
      </p:pic>
      <p:sp>
        <p:nvSpPr>
          <p:cNvPr id="104" name="Text 19">
            <a:extLst>
              <a:ext uri="{FF2B5EF4-FFF2-40B4-BE49-F238E27FC236}">
                <a16:creationId xmlns:a16="http://schemas.microsoft.com/office/drawing/2014/main" id="{02F4A283-624F-4E67-8763-8C7DB83BCBC8}"/>
              </a:ext>
            </a:extLst>
          </p:cNvPr>
          <p:cNvSpPr txBox="1"/>
          <p:nvPr/>
        </p:nvSpPr>
        <p:spPr>
          <a:xfrm>
            <a:off x="3098798" y="4897084"/>
            <a:ext cx="30678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QUALIDADE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5" name="Text 20">
            <a:extLst>
              <a:ext uri="{FF2B5EF4-FFF2-40B4-BE49-F238E27FC236}">
                <a16:creationId xmlns:a16="http://schemas.microsoft.com/office/drawing/2014/main" id="{66B2FA8C-06CE-44F9-8A72-D5C6639876B2}"/>
              </a:ext>
            </a:extLst>
          </p:cNvPr>
          <p:cNvSpPr txBox="1"/>
          <p:nvPr/>
        </p:nvSpPr>
        <p:spPr>
          <a:xfrm>
            <a:off x="3118000" y="5393172"/>
            <a:ext cx="3029407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Melhoria da qualidade das obras executadas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6" name="Text 21">
            <a:extLst>
              <a:ext uri="{FF2B5EF4-FFF2-40B4-BE49-F238E27FC236}">
                <a16:creationId xmlns:a16="http://schemas.microsoft.com/office/drawing/2014/main" id="{3460BB8F-3115-4871-BC19-5CF791E0183E}"/>
              </a:ext>
            </a:extLst>
          </p:cNvPr>
          <p:cNvSpPr txBox="1"/>
          <p:nvPr/>
        </p:nvSpPr>
        <p:spPr>
          <a:xfrm>
            <a:off x="6784744" y="430638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7" name="Image 18" descr="preencoded.png">
            <a:extLst>
              <a:ext uri="{FF2B5EF4-FFF2-40B4-BE49-F238E27FC236}">
                <a16:creationId xmlns:a16="http://schemas.microsoft.com/office/drawing/2014/main" id="{B8102221-60F0-4885-AE48-C9EAB8B7AE6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013698" y="4230487"/>
            <a:ext cx="476402" cy="476402"/>
          </a:xfrm>
          <a:prstGeom prst="rect">
            <a:avLst/>
          </a:prstGeom>
        </p:spPr>
      </p:pic>
      <p:sp>
        <p:nvSpPr>
          <p:cNvPr id="108" name="Text 22">
            <a:extLst>
              <a:ext uri="{FF2B5EF4-FFF2-40B4-BE49-F238E27FC236}">
                <a16:creationId xmlns:a16="http://schemas.microsoft.com/office/drawing/2014/main" id="{1C8B6B31-38B1-4469-B185-D40D2EA48772}"/>
              </a:ext>
            </a:extLst>
          </p:cNvPr>
          <p:cNvSpPr txBox="1"/>
          <p:nvPr/>
        </p:nvSpPr>
        <p:spPr>
          <a:xfrm>
            <a:off x="6766456" y="4897084"/>
            <a:ext cx="30678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CONHECIMENTO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9" name="Text 23">
            <a:extLst>
              <a:ext uri="{FF2B5EF4-FFF2-40B4-BE49-F238E27FC236}">
                <a16:creationId xmlns:a16="http://schemas.microsoft.com/office/drawing/2014/main" id="{9F21D8D6-F587-407C-B982-1824B2F3A1B0}"/>
              </a:ext>
            </a:extLst>
          </p:cNvPr>
          <p:cNvSpPr txBox="1"/>
          <p:nvPr/>
        </p:nvSpPr>
        <p:spPr>
          <a:xfrm>
            <a:off x="6784744" y="5393171"/>
            <a:ext cx="3328740" cy="897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Melhor conhecimento dos utilizadores sobre 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projectos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em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curso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promoção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do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aprendizado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</a:t>
            </a:r>
          </a:p>
        </p:txBody>
      </p:sp>
      <p:sp>
        <p:nvSpPr>
          <p:cNvPr id="42" name="Shape 22">
            <a:extLst>
              <a:ext uri="{FF2B5EF4-FFF2-40B4-BE49-F238E27FC236}">
                <a16:creationId xmlns:a16="http://schemas.microsoft.com/office/drawing/2014/main" id="{2F782097-DB22-4152-AAE8-BEAF7B900713}"/>
              </a:ext>
            </a:extLst>
          </p:cNvPr>
          <p:cNvSpPr/>
          <p:nvPr/>
        </p:nvSpPr>
        <p:spPr>
          <a:xfrm>
            <a:off x="1513794" y="740558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3" name="Text 50">
            <a:extLst>
              <a:ext uri="{FF2B5EF4-FFF2-40B4-BE49-F238E27FC236}">
                <a16:creationId xmlns:a16="http://schemas.microsoft.com/office/drawing/2014/main" id="{292477F8-DC67-4D49-BD7E-F86C89F940BE}"/>
              </a:ext>
            </a:extLst>
          </p:cNvPr>
          <p:cNvSpPr txBox="1"/>
          <p:nvPr/>
        </p:nvSpPr>
        <p:spPr>
          <a:xfrm>
            <a:off x="1475389" y="788107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7881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850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GESTÃO DO PORTAL E SUSTENTABILIDADE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08A987-E6B8-4352-8EF4-57E551C99797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10</a:t>
            </a:r>
            <a:endParaRPr lang="pt-PT" b="1" dirty="0">
              <a:latin typeface="Tw Cen MT" panose="020B0602020104020603" pitchFamily="34" charset="0"/>
            </a:endParaRP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9FB56AF0-4E15-4138-9840-D2D28BC333BA}"/>
              </a:ext>
            </a:extLst>
          </p:cNvPr>
          <p:cNvSpPr/>
          <p:nvPr/>
        </p:nvSpPr>
        <p:spPr>
          <a:xfrm>
            <a:off x="1215936" y="1639780"/>
            <a:ext cx="4946860" cy="3771900"/>
          </a:xfrm>
          <a:prstGeom prst="roundRect">
            <a:avLst>
              <a:gd name="adj" fmla="val 1469"/>
            </a:avLst>
          </a:prstGeom>
          <a:solidFill>
            <a:srgbClr val="F1F8E9"/>
          </a:solidFill>
          <a:ln/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3">
            <a:extLst>
              <a:ext uri="{FF2B5EF4-FFF2-40B4-BE49-F238E27FC236}">
                <a16:creationId xmlns:a16="http://schemas.microsoft.com/office/drawing/2014/main" id="{660BB4E4-8CD0-4A8D-8980-7BB30C87273B}"/>
              </a:ext>
            </a:extLst>
          </p:cNvPr>
          <p:cNvSpPr/>
          <p:nvPr/>
        </p:nvSpPr>
        <p:spPr>
          <a:xfrm>
            <a:off x="1215936" y="1639780"/>
            <a:ext cx="4946860" cy="57607"/>
          </a:xfrm>
          <a:prstGeom prst="roundRect">
            <a:avLst>
              <a:gd name="adj" fmla="val 96200"/>
            </a:avLst>
          </a:prstGeom>
          <a:solidFill>
            <a:srgbClr val="009639"/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3DA7F30B-7004-48C2-B504-673CBBFDE404}"/>
              </a:ext>
            </a:extLst>
          </p:cNvPr>
          <p:cNvSpPr/>
          <p:nvPr/>
        </p:nvSpPr>
        <p:spPr>
          <a:xfrm>
            <a:off x="6835838" y="1639780"/>
            <a:ext cx="4946860" cy="3771900"/>
          </a:xfrm>
          <a:prstGeom prst="roundRect">
            <a:avLst>
              <a:gd name="adj" fmla="val 1469"/>
            </a:avLst>
          </a:prstGeom>
          <a:solidFill>
            <a:srgbClr val="FFFDE7"/>
          </a:solidFill>
          <a:ln/>
          <a:effectLst>
            <a:outerShdw blurRad="1016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1E8DBDE6-4B7A-4CF3-9ED6-F5B1A6C974FA}"/>
              </a:ext>
            </a:extLst>
          </p:cNvPr>
          <p:cNvSpPr/>
          <p:nvPr/>
        </p:nvSpPr>
        <p:spPr>
          <a:xfrm>
            <a:off x="6835838" y="1639780"/>
            <a:ext cx="4946860" cy="57607"/>
          </a:xfrm>
          <a:prstGeom prst="roundRect">
            <a:avLst>
              <a:gd name="adj" fmla="val 96200"/>
            </a:avLst>
          </a:prstGeom>
          <a:solidFill>
            <a:srgbClr val="FCD116"/>
          </a:solidFill>
          <a:ln w="12700">
            <a:solidFill>
              <a:srgbClr val="FCD116">
                <a:alpha val="0"/>
              </a:srgbClr>
            </a:solidFill>
            <a:prstDash val="solid"/>
          </a:ln>
        </p:spPr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2D9EE0ED-5E82-4499-B97E-885ED29595D0}"/>
              </a:ext>
            </a:extLst>
          </p:cNvPr>
          <p:cNvSpPr/>
          <p:nvPr/>
        </p:nvSpPr>
        <p:spPr>
          <a:xfrm>
            <a:off x="1215934" y="5545182"/>
            <a:ext cx="10566763" cy="685800"/>
          </a:xfrm>
          <a:prstGeom prst="roundRect">
            <a:avLst>
              <a:gd name="adj" fmla="val 29630"/>
            </a:avLst>
          </a:prstGeom>
          <a:solidFill>
            <a:srgbClr val="E0F2F1"/>
          </a:solidFill>
          <a:ln w="12700">
            <a:solidFill>
              <a:srgbClr val="009639"/>
            </a:solidFill>
            <a:prstDash val="solid"/>
          </a:ln>
        </p:spPr>
      </p:sp>
      <p:sp>
        <p:nvSpPr>
          <p:cNvPr id="24" name="Shape 8">
            <a:extLst>
              <a:ext uri="{FF2B5EF4-FFF2-40B4-BE49-F238E27FC236}">
                <a16:creationId xmlns:a16="http://schemas.microsoft.com/office/drawing/2014/main" id="{BEFC3F54-A4A0-4524-BC68-FE5A44B2A0EE}"/>
              </a:ext>
            </a:extLst>
          </p:cNvPr>
          <p:cNvSpPr/>
          <p:nvPr/>
        </p:nvSpPr>
        <p:spPr>
          <a:xfrm>
            <a:off x="1406130" y="2211280"/>
            <a:ext cx="2204343" cy="1333195"/>
          </a:xfrm>
          <a:prstGeom prst="roundRect">
            <a:avLst>
              <a:gd name="adj" fmla="val 7839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0F0FB3EE-76C9-4F6C-85DA-393E129498D5}"/>
              </a:ext>
            </a:extLst>
          </p:cNvPr>
          <p:cNvSpPr/>
          <p:nvPr/>
        </p:nvSpPr>
        <p:spPr>
          <a:xfrm>
            <a:off x="4073435" y="2211280"/>
            <a:ext cx="2204343" cy="1333195"/>
          </a:xfrm>
          <a:prstGeom prst="roundRect">
            <a:avLst>
              <a:gd name="adj" fmla="val 7839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2">
            <a:extLst>
              <a:ext uri="{FF2B5EF4-FFF2-40B4-BE49-F238E27FC236}">
                <a16:creationId xmlns:a16="http://schemas.microsoft.com/office/drawing/2014/main" id="{0EB2C473-7CAB-48B0-863D-82CB31D509DE}"/>
              </a:ext>
            </a:extLst>
          </p:cNvPr>
          <p:cNvSpPr/>
          <p:nvPr/>
        </p:nvSpPr>
        <p:spPr>
          <a:xfrm>
            <a:off x="1406130" y="3735584"/>
            <a:ext cx="2204343" cy="1333195"/>
          </a:xfrm>
          <a:prstGeom prst="roundRect">
            <a:avLst>
              <a:gd name="adj" fmla="val 7839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7" name="Shape 14">
            <a:extLst>
              <a:ext uri="{FF2B5EF4-FFF2-40B4-BE49-F238E27FC236}">
                <a16:creationId xmlns:a16="http://schemas.microsoft.com/office/drawing/2014/main" id="{C00C761B-26EF-4F95-ABCF-70E556D95D1A}"/>
              </a:ext>
            </a:extLst>
          </p:cNvPr>
          <p:cNvSpPr/>
          <p:nvPr/>
        </p:nvSpPr>
        <p:spPr>
          <a:xfrm>
            <a:off x="4073435" y="3735584"/>
            <a:ext cx="2204343" cy="1333195"/>
          </a:xfrm>
          <a:prstGeom prst="roundRect">
            <a:avLst>
              <a:gd name="adj" fmla="val 7839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16">
            <a:extLst>
              <a:ext uri="{FF2B5EF4-FFF2-40B4-BE49-F238E27FC236}">
                <a16:creationId xmlns:a16="http://schemas.microsoft.com/office/drawing/2014/main" id="{DC323CDA-5E22-4D28-8D6C-B7D8E699CEC4}"/>
              </a:ext>
            </a:extLst>
          </p:cNvPr>
          <p:cNvSpPr/>
          <p:nvPr/>
        </p:nvSpPr>
        <p:spPr>
          <a:xfrm>
            <a:off x="7026033" y="2211280"/>
            <a:ext cx="4651115" cy="857707"/>
          </a:xfrm>
          <a:prstGeom prst="roundRect">
            <a:avLst>
              <a:gd name="adj" fmla="val 1895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9" name="Shape 17">
            <a:extLst>
              <a:ext uri="{FF2B5EF4-FFF2-40B4-BE49-F238E27FC236}">
                <a16:creationId xmlns:a16="http://schemas.microsoft.com/office/drawing/2014/main" id="{C786720F-17DE-4439-A9F8-5FB1974D25EE}"/>
              </a:ext>
            </a:extLst>
          </p:cNvPr>
          <p:cNvSpPr/>
          <p:nvPr/>
        </p:nvSpPr>
        <p:spPr>
          <a:xfrm>
            <a:off x="7026034" y="2211280"/>
            <a:ext cx="52484" cy="857707"/>
          </a:xfrm>
          <a:prstGeom prst="roundRect">
            <a:avLst>
              <a:gd name="adj" fmla="val 282188"/>
            </a:avLst>
          </a:prstGeom>
          <a:solidFill>
            <a:srgbClr val="009639"/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30" name="Shape 18">
            <a:extLst>
              <a:ext uri="{FF2B5EF4-FFF2-40B4-BE49-F238E27FC236}">
                <a16:creationId xmlns:a16="http://schemas.microsoft.com/office/drawing/2014/main" id="{0DBE4C3A-D91B-4971-9F12-118CC47380FA}"/>
              </a:ext>
            </a:extLst>
          </p:cNvPr>
          <p:cNvSpPr/>
          <p:nvPr/>
        </p:nvSpPr>
        <p:spPr>
          <a:xfrm>
            <a:off x="7026033" y="3211633"/>
            <a:ext cx="4651115" cy="857707"/>
          </a:xfrm>
          <a:prstGeom prst="roundRect">
            <a:avLst>
              <a:gd name="adj" fmla="val 1895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31" name="Shape 19">
            <a:extLst>
              <a:ext uri="{FF2B5EF4-FFF2-40B4-BE49-F238E27FC236}">
                <a16:creationId xmlns:a16="http://schemas.microsoft.com/office/drawing/2014/main" id="{DA167F53-40B3-41B4-955D-9A64488CBBCE}"/>
              </a:ext>
            </a:extLst>
          </p:cNvPr>
          <p:cNvSpPr/>
          <p:nvPr/>
        </p:nvSpPr>
        <p:spPr>
          <a:xfrm>
            <a:off x="7026034" y="3211633"/>
            <a:ext cx="52484" cy="857707"/>
          </a:xfrm>
          <a:prstGeom prst="roundRect">
            <a:avLst>
              <a:gd name="adj" fmla="val 282188"/>
            </a:avLst>
          </a:prstGeom>
          <a:solidFill>
            <a:srgbClr val="D21034"/>
          </a:solidFill>
          <a:ln w="12700">
            <a:solidFill>
              <a:srgbClr val="D21034">
                <a:alpha val="0"/>
              </a:srgbClr>
            </a:solidFill>
            <a:prstDash val="solid"/>
          </a:ln>
        </p:spPr>
      </p:sp>
      <p:sp>
        <p:nvSpPr>
          <p:cNvPr id="32" name="Shape 20">
            <a:extLst>
              <a:ext uri="{FF2B5EF4-FFF2-40B4-BE49-F238E27FC236}">
                <a16:creationId xmlns:a16="http://schemas.microsoft.com/office/drawing/2014/main" id="{3962A119-6EB3-4627-984A-8B0B66B0A4DF}"/>
              </a:ext>
            </a:extLst>
          </p:cNvPr>
          <p:cNvSpPr/>
          <p:nvPr/>
        </p:nvSpPr>
        <p:spPr>
          <a:xfrm>
            <a:off x="7026033" y="4211987"/>
            <a:ext cx="4651115" cy="857707"/>
          </a:xfrm>
          <a:prstGeom prst="roundRect">
            <a:avLst>
              <a:gd name="adj" fmla="val 1895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3" name="Shape 21">
            <a:extLst>
              <a:ext uri="{FF2B5EF4-FFF2-40B4-BE49-F238E27FC236}">
                <a16:creationId xmlns:a16="http://schemas.microsoft.com/office/drawing/2014/main" id="{9936883B-DF89-4528-860C-962029C1F7D4}"/>
              </a:ext>
            </a:extLst>
          </p:cNvPr>
          <p:cNvSpPr/>
          <p:nvPr/>
        </p:nvSpPr>
        <p:spPr>
          <a:xfrm>
            <a:off x="7026034" y="4211987"/>
            <a:ext cx="52484" cy="857707"/>
          </a:xfrm>
          <a:prstGeom prst="roundRect">
            <a:avLst>
              <a:gd name="adj" fmla="val 282188"/>
            </a:avLst>
          </a:prstGeom>
          <a:solidFill>
            <a:srgbClr val="1565C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</p:sp>
      <p:pic>
        <p:nvPicPr>
          <p:cNvPr id="34" name="Image 6" descr="preencoded.png">
            <a:extLst>
              <a:ext uri="{FF2B5EF4-FFF2-40B4-BE49-F238E27FC236}">
                <a16:creationId xmlns:a16="http://schemas.microsoft.com/office/drawing/2014/main" id="{E4B4964E-1036-462F-9968-825B98214B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5000"/>
          </a:blip>
          <a:srcRect t="-24" b="-24"/>
          <a:stretch/>
        </p:blipFill>
        <p:spPr>
          <a:xfrm>
            <a:off x="2406484" y="2306377"/>
            <a:ext cx="434037" cy="381305"/>
          </a:xfrm>
          <a:prstGeom prst="rect">
            <a:avLst/>
          </a:prstGeom>
        </p:spPr>
      </p:pic>
      <p:pic>
        <p:nvPicPr>
          <p:cNvPr id="35" name="Image 7" descr="preencoded.png">
            <a:extLst>
              <a:ext uri="{FF2B5EF4-FFF2-40B4-BE49-F238E27FC236}">
                <a16:creationId xmlns:a16="http://schemas.microsoft.com/office/drawing/2014/main" id="{47AB9D3A-80EF-4600-B5CB-A2254236216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5000"/>
          </a:blip>
          <a:srcRect t="-13" b="-13"/>
          <a:stretch/>
        </p:blipFill>
        <p:spPr>
          <a:xfrm>
            <a:off x="5073789" y="2306377"/>
            <a:ext cx="390717" cy="381305"/>
          </a:xfrm>
          <a:prstGeom prst="rect">
            <a:avLst/>
          </a:prstGeom>
        </p:spPr>
      </p:pic>
      <p:pic>
        <p:nvPicPr>
          <p:cNvPr id="36" name="Image 8" descr="preencoded.png">
            <a:extLst>
              <a:ext uri="{FF2B5EF4-FFF2-40B4-BE49-F238E27FC236}">
                <a16:creationId xmlns:a16="http://schemas.microsoft.com/office/drawing/2014/main" id="{8F8C8F6B-6B2C-43E0-8F05-CD013635602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5000"/>
          </a:blip>
          <a:srcRect/>
          <a:stretch/>
        </p:blipFill>
        <p:spPr>
          <a:xfrm>
            <a:off x="2406484" y="3830682"/>
            <a:ext cx="347397" cy="381305"/>
          </a:xfrm>
          <a:prstGeom prst="rect">
            <a:avLst/>
          </a:prstGeom>
        </p:spPr>
      </p:pic>
      <p:pic>
        <p:nvPicPr>
          <p:cNvPr id="37" name="Image 9" descr="preencoded.png">
            <a:extLst>
              <a:ext uri="{FF2B5EF4-FFF2-40B4-BE49-F238E27FC236}">
                <a16:creationId xmlns:a16="http://schemas.microsoft.com/office/drawing/2014/main" id="{133F40A8-79E8-4EEC-B91E-098B0BD48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5000"/>
          </a:blip>
          <a:srcRect/>
          <a:stretch/>
        </p:blipFill>
        <p:spPr>
          <a:xfrm>
            <a:off x="5073789" y="3830682"/>
            <a:ext cx="347397" cy="381305"/>
          </a:xfrm>
          <a:prstGeom prst="rect">
            <a:avLst/>
          </a:prstGeom>
        </p:spPr>
      </p:pic>
      <p:sp>
        <p:nvSpPr>
          <p:cNvPr id="38" name="Text 23">
            <a:extLst>
              <a:ext uri="{FF2B5EF4-FFF2-40B4-BE49-F238E27FC236}">
                <a16:creationId xmlns:a16="http://schemas.microsoft.com/office/drawing/2014/main" id="{59E1F581-BD60-4560-8C82-D1134B248243}"/>
              </a:ext>
            </a:extLst>
          </p:cNvPr>
          <p:cNvSpPr txBox="1"/>
          <p:nvPr/>
        </p:nvSpPr>
        <p:spPr>
          <a:xfrm>
            <a:off x="1349437" y="1782426"/>
            <a:ext cx="47035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E7D32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Gestão do Portal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9" name="Image 12" descr="preencoded.png">
            <a:extLst>
              <a:ext uri="{FF2B5EF4-FFF2-40B4-BE49-F238E27FC236}">
                <a16:creationId xmlns:a16="http://schemas.microsoft.com/office/drawing/2014/main" id="{80129247-E252-4E9A-B3A8-BA4C59426C4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80" r="-80"/>
          <a:stretch/>
        </p:blipFill>
        <p:spPr>
          <a:xfrm>
            <a:off x="1597240" y="2353926"/>
            <a:ext cx="260755" cy="228600"/>
          </a:xfrm>
          <a:prstGeom prst="rect">
            <a:avLst/>
          </a:prstGeom>
        </p:spPr>
      </p:pic>
      <p:sp>
        <p:nvSpPr>
          <p:cNvPr id="40" name="Text 24">
            <a:extLst>
              <a:ext uri="{FF2B5EF4-FFF2-40B4-BE49-F238E27FC236}">
                <a16:creationId xmlns:a16="http://schemas.microsoft.com/office/drawing/2014/main" id="{37FD8A01-1E5F-4A00-B189-AA12A7285525}"/>
              </a:ext>
            </a:extLst>
          </p:cNvPr>
          <p:cNvSpPr txBox="1"/>
          <p:nvPr/>
        </p:nvSpPr>
        <p:spPr>
          <a:xfrm>
            <a:off x="1597240" y="2687682"/>
            <a:ext cx="189526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Unidade Técnica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1" name="Text 25">
            <a:extLst>
              <a:ext uri="{FF2B5EF4-FFF2-40B4-BE49-F238E27FC236}">
                <a16:creationId xmlns:a16="http://schemas.microsoft.com/office/drawing/2014/main" id="{CFB86D4C-B5DD-4513-8867-4988789E9331}"/>
              </a:ext>
            </a:extLst>
          </p:cNvPr>
          <p:cNvSpPr txBox="1"/>
          <p:nvPr/>
        </p:nvSpPr>
        <p:spPr>
          <a:xfrm>
            <a:off x="1614658" y="2915676"/>
            <a:ext cx="1594971" cy="658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Estabelecimento de unidade permanente para operação.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2" name="Image 13" descr="preencoded.png">
            <a:extLst>
              <a:ext uri="{FF2B5EF4-FFF2-40B4-BE49-F238E27FC236}">
                <a16:creationId xmlns:a16="http://schemas.microsoft.com/office/drawing/2014/main" id="{A1419D72-F180-4840-A9C7-358BC8E8E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-45" b="-45"/>
          <a:stretch/>
        </p:blipFill>
        <p:spPr>
          <a:xfrm>
            <a:off x="4263630" y="2353926"/>
            <a:ext cx="234097" cy="228600"/>
          </a:xfrm>
          <a:prstGeom prst="rect">
            <a:avLst/>
          </a:prstGeom>
        </p:spPr>
      </p:pic>
      <p:sp>
        <p:nvSpPr>
          <p:cNvPr id="43" name="Text 26">
            <a:extLst>
              <a:ext uri="{FF2B5EF4-FFF2-40B4-BE49-F238E27FC236}">
                <a16:creationId xmlns:a16="http://schemas.microsoft.com/office/drawing/2014/main" id="{6B9417C0-D679-4566-AD81-2AB75F916012}"/>
              </a:ext>
            </a:extLst>
          </p:cNvPr>
          <p:cNvSpPr txBox="1"/>
          <p:nvPr/>
        </p:nvSpPr>
        <p:spPr>
          <a:xfrm>
            <a:off x="4263630" y="2687682"/>
            <a:ext cx="189526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Supervisão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4" name="Text 27">
            <a:extLst>
              <a:ext uri="{FF2B5EF4-FFF2-40B4-BE49-F238E27FC236}">
                <a16:creationId xmlns:a16="http://schemas.microsoft.com/office/drawing/2014/main" id="{AEC3CF8D-EB98-412B-8793-04E8F9D4CD17}"/>
              </a:ext>
            </a:extLst>
          </p:cNvPr>
          <p:cNvSpPr txBox="1"/>
          <p:nvPr/>
        </p:nvSpPr>
        <p:spPr>
          <a:xfrm>
            <a:off x="4281048" y="2915676"/>
            <a:ext cx="1594971" cy="658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Monitoria constante pelo Grupo Multissectorial.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5" name="Image 14" descr="preencoded.png">
            <a:extLst>
              <a:ext uri="{FF2B5EF4-FFF2-40B4-BE49-F238E27FC236}">
                <a16:creationId xmlns:a16="http://schemas.microsoft.com/office/drawing/2014/main" id="{AEBEDA75-FD29-49BF-804A-DB6D85A60C7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97240" y="3878231"/>
            <a:ext cx="208271" cy="228600"/>
          </a:xfrm>
          <a:prstGeom prst="rect">
            <a:avLst/>
          </a:prstGeom>
        </p:spPr>
      </p:pic>
      <p:sp>
        <p:nvSpPr>
          <p:cNvPr id="46" name="Text 28">
            <a:extLst>
              <a:ext uri="{FF2B5EF4-FFF2-40B4-BE49-F238E27FC236}">
                <a16:creationId xmlns:a16="http://schemas.microsoft.com/office/drawing/2014/main" id="{EC902336-114A-4027-884F-6F7A1D0B0843}"/>
              </a:ext>
            </a:extLst>
          </p:cNvPr>
          <p:cNvSpPr txBox="1"/>
          <p:nvPr/>
        </p:nvSpPr>
        <p:spPr>
          <a:xfrm>
            <a:off x="1597240" y="4211987"/>
            <a:ext cx="189526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Actualização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7" name="Text 29">
            <a:extLst>
              <a:ext uri="{FF2B5EF4-FFF2-40B4-BE49-F238E27FC236}">
                <a16:creationId xmlns:a16="http://schemas.microsoft.com/office/drawing/2014/main" id="{6D8A518C-4786-4D19-9821-F0C8AF0F7080}"/>
              </a:ext>
            </a:extLst>
          </p:cNvPr>
          <p:cNvSpPr txBox="1"/>
          <p:nvPr/>
        </p:nvSpPr>
        <p:spPr>
          <a:xfrm>
            <a:off x="1597240" y="4522142"/>
            <a:ext cx="1828844" cy="330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Obrigatória numa base trimestral.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8" name="Image 15" descr="preencoded.png">
            <a:extLst>
              <a:ext uri="{FF2B5EF4-FFF2-40B4-BE49-F238E27FC236}">
                <a16:creationId xmlns:a16="http://schemas.microsoft.com/office/drawing/2014/main" id="{B01EA9EA-B8AA-4D53-B844-7040672B5DD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263630" y="3878231"/>
            <a:ext cx="208271" cy="228600"/>
          </a:xfrm>
          <a:prstGeom prst="rect">
            <a:avLst/>
          </a:prstGeom>
        </p:spPr>
      </p:pic>
      <p:sp>
        <p:nvSpPr>
          <p:cNvPr id="49" name="Text 30">
            <a:extLst>
              <a:ext uri="{FF2B5EF4-FFF2-40B4-BE49-F238E27FC236}">
                <a16:creationId xmlns:a16="http://schemas.microsoft.com/office/drawing/2014/main" id="{C8D4376B-5DA4-4B16-BBEB-0D98A56EF617}"/>
              </a:ext>
            </a:extLst>
          </p:cNvPr>
          <p:cNvSpPr txBox="1"/>
          <p:nvPr/>
        </p:nvSpPr>
        <p:spPr>
          <a:xfrm>
            <a:off x="4263630" y="4211987"/>
            <a:ext cx="189526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Relatório Anual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0" name="Text 31">
            <a:extLst>
              <a:ext uri="{FF2B5EF4-FFF2-40B4-BE49-F238E27FC236}">
                <a16:creationId xmlns:a16="http://schemas.microsoft.com/office/drawing/2014/main" id="{F6D6C750-46CF-430F-887F-335F1D0BFD7E}"/>
              </a:ext>
            </a:extLst>
          </p:cNvPr>
          <p:cNvSpPr txBox="1"/>
          <p:nvPr/>
        </p:nvSpPr>
        <p:spPr>
          <a:xfrm>
            <a:off x="4263630" y="4522142"/>
            <a:ext cx="1828844" cy="330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Relatório público de transparência.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1" name="Text 32">
            <a:extLst>
              <a:ext uri="{FF2B5EF4-FFF2-40B4-BE49-F238E27FC236}">
                <a16:creationId xmlns:a16="http://schemas.microsoft.com/office/drawing/2014/main" id="{43DAFF5E-3442-4DF1-B558-8234AC0A3F53}"/>
              </a:ext>
            </a:extLst>
          </p:cNvPr>
          <p:cNvSpPr txBox="1"/>
          <p:nvPr/>
        </p:nvSpPr>
        <p:spPr>
          <a:xfrm>
            <a:off x="6969340" y="1782426"/>
            <a:ext cx="47035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57F17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Sustentabilidade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2" name="Image 16" descr="preencoded.png">
            <a:extLst>
              <a:ext uri="{FF2B5EF4-FFF2-40B4-BE49-F238E27FC236}">
                <a16:creationId xmlns:a16="http://schemas.microsoft.com/office/drawing/2014/main" id="{CF681F23-C4F2-4B10-B544-419F1288CAD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7142" y="2449938"/>
            <a:ext cx="347397" cy="381305"/>
          </a:xfrm>
          <a:prstGeom prst="rect">
            <a:avLst/>
          </a:prstGeom>
        </p:spPr>
      </p:pic>
      <p:sp>
        <p:nvSpPr>
          <p:cNvPr id="53" name="Text 33">
            <a:extLst>
              <a:ext uri="{FF2B5EF4-FFF2-40B4-BE49-F238E27FC236}">
                <a16:creationId xmlns:a16="http://schemas.microsoft.com/office/drawing/2014/main" id="{ADE4A10C-5181-411E-B0F2-85314C9129FB}"/>
              </a:ext>
            </a:extLst>
          </p:cNvPr>
          <p:cNvSpPr txBox="1"/>
          <p:nvPr/>
        </p:nvSpPr>
        <p:spPr>
          <a:xfrm>
            <a:off x="7788642" y="2353926"/>
            <a:ext cx="3836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Financiamento Interno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4" name="Text 34">
            <a:extLst>
              <a:ext uri="{FF2B5EF4-FFF2-40B4-BE49-F238E27FC236}">
                <a16:creationId xmlns:a16="http://schemas.microsoft.com/office/drawing/2014/main" id="{8D1D58EB-A63A-4762-A85B-A4596133BC02}"/>
              </a:ext>
            </a:extLst>
          </p:cNvPr>
          <p:cNvSpPr txBox="1"/>
          <p:nvPr/>
        </p:nvSpPr>
        <p:spPr>
          <a:xfrm>
            <a:off x="7788642" y="2668478"/>
            <a:ext cx="3673139" cy="309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Inclusão dos custos de gestão nas </a:t>
            </a:r>
            <a:r>
              <a:rPr lang="en-US" sz="1400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despesas</a:t>
            </a:r>
            <a:r>
              <a:rPr lang="en-US" sz="1400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00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administrativas</a:t>
            </a:r>
            <a:r>
              <a:rPr lang="en-US" sz="1400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55" name="Image 17" descr="preencoded.png">
            <a:extLst>
              <a:ext uri="{FF2B5EF4-FFF2-40B4-BE49-F238E27FC236}">
                <a16:creationId xmlns:a16="http://schemas.microsoft.com/office/drawing/2014/main" id="{8DD46D37-A7D6-45B7-A118-38E20305179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-24" b="-24"/>
          <a:stretch/>
        </p:blipFill>
        <p:spPr>
          <a:xfrm>
            <a:off x="7217142" y="3449377"/>
            <a:ext cx="434037" cy="381305"/>
          </a:xfrm>
          <a:prstGeom prst="rect">
            <a:avLst/>
          </a:prstGeom>
        </p:spPr>
      </p:pic>
      <p:sp>
        <p:nvSpPr>
          <p:cNvPr id="56" name="Text 35">
            <a:extLst>
              <a:ext uri="{FF2B5EF4-FFF2-40B4-BE49-F238E27FC236}">
                <a16:creationId xmlns:a16="http://schemas.microsoft.com/office/drawing/2014/main" id="{844A3BB1-D54E-4CC0-8E2A-001B36D09F3A}"/>
              </a:ext>
            </a:extLst>
          </p:cNvPr>
          <p:cNvSpPr txBox="1"/>
          <p:nvPr/>
        </p:nvSpPr>
        <p:spPr>
          <a:xfrm>
            <a:off x="7788642" y="3354280"/>
            <a:ext cx="3836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Apoio Externo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7" name="Text 36">
            <a:extLst>
              <a:ext uri="{FF2B5EF4-FFF2-40B4-BE49-F238E27FC236}">
                <a16:creationId xmlns:a16="http://schemas.microsoft.com/office/drawing/2014/main" id="{73A5A2E8-0F2D-425B-BB3A-48532914C6FF}"/>
              </a:ext>
            </a:extLst>
          </p:cNvPr>
          <p:cNvSpPr txBox="1"/>
          <p:nvPr/>
        </p:nvSpPr>
        <p:spPr>
          <a:xfrm>
            <a:off x="7788642" y="3668832"/>
            <a:ext cx="3406959" cy="309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Apoio técnico e financeiro de parceiros multilaterais.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58" name="Image 18" descr="preencoded.png">
            <a:extLst>
              <a:ext uri="{FF2B5EF4-FFF2-40B4-BE49-F238E27FC236}">
                <a16:creationId xmlns:a16="http://schemas.microsoft.com/office/drawing/2014/main" id="{C31294EC-4F39-4676-B68D-4C77873F78C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-24" b="-24"/>
          <a:stretch/>
        </p:blipFill>
        <p:spPr>
          <a:xfrm>
            <a:off x="7217142" y="4449731"/>
            <a:ext cx="434037" cy="381305"/>
          </a:xfrm>
          <a:prstGeom prst="rect">
            <a:avLst/>
          </a:prstGeom>
        </p:spPr>
      </p:pic>
      <p:sp>
        <p:nvSpPr>
          <p:cNvPr id="59" name="Text 37">
            <a:extLst>
              <a:ext uri="{FF2B5EF4-FFF2-40B4-BE49-F238E27FC236}">
                <a16:creationId xmlns:a16="http://schemas.microsoft.com/office/drawing/2014/main" id="{38C21993-1E2A-4C23-A365-1BF77D3BDB3C}"/>
              </a:ext>
            </a:extLst>
          </p:cNvPr>
          <p:cNvSpPr txBox="1"/>
          <p:nvPr/>
        </p:nvSpPr>
        <p:spPr>
          <a:xfrm>
            <a:off x="7788642" y="4354633"/>
            <a:ext cx="3836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Integração Digital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0" name="Text 38">
            <a:extLst>
              <a:ext uri="{FF2B5EF4-FFF2-40B4-BE49-F238E27FC236}">
                <a16:creationId xmlns:a16="http://schemas.microsoft.com/office/drawing/2014/main" id="{4C84EE71-7F21-4612-ADC1-259480C92B8E}"/>
              </a:ext>
            </a:extLst>
          </p:cNvPr>
          <p:cNvSpPr txBox="1"/>
          <p:nvPr/>
        </p:nvSpPr>
        <p:spPr>
          <a:xfrm>
            <a:off x="7788642" y="4669185"/>
            <a:ext cx="3406959" cy="309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Integração do portal nos sistemas digitais do Governo.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61" name="Image 19" descr="preencoded.png">
            <a:extLst>
              <a:ext uri="{FF2B5EF4-FFF2-40B4-BE49-F238E27FC236}">
                <a16:creationId xmlns:a16="http://schemas.microsoft.com/office/drawing/2014/main" id="{466E2D2E-C6E3-4875-BBEF-0AB1EB2DE2F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40" r="-40"/>
          <a:stretch/>
        </p:blipFill>
        <p:spPr>
          <a:xfrm>
            <a:off x="1502142" y="5687828"/>
            <a:ext cx="260755" cy="381305"/>
          </a:xfrm>
          <a:prstGeom prst="rect">
            <a:avLst/>
          </a:prstGeom>
        </p:spPr>
      </p:pic>
      <p:sp>
        <p:nvSpPr>
          <p:cNvPr id="62" name="Text 39">
            <a:extLst>
              <a:ext uri="{FF2B5EF4-FFF2-40B4-BE49-F238E27FC236}">
                <a16:creationId xmlns:a16="http://schemas.microsoft.com/office/drawing/2014/main" id="{9B1D1743-B6A8-4032-AE21-7AA3AF44803D}"/>
              </a:ext>
            </a:extLst>
          </p:cNvPr>
          <p:cNvSpPr txBox="1"/>
          <p:nvPr/>
        </p:nvSpPr>
        <p:spPr>
          <a:xfrm>
            <a:off x="2073642" y="5640280"/>
            <a:ext cx="91814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i="1" dirty="0">
                <a:solidFill>
                  <a:srgbClr val="004D40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"O custo do portal deve ser encarado como um investimento em transparência e eficiência, com um retorno indirecto na mobilização de financiamento."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4" name="Shape 25">
            <a:extLst>
              <a:ext uri="{FF2B5EF4-FFF2-40B4-BE49-F238E27FC236}">
                <a16:creationId xmlns:a16="http://schemas.microsoft.com/office/drawing/2014/main" id="{7A7B06C8-C144-445A-8DA6-F47EEF1EF931}"/>
              </a:ext>
            </a:extLst>
          </p:cNvPr>
          <p:cNvSpPr/>
          <p:nvPr/>
        </p:nvSpPr>
        <p:spPr>
          <a:xfrm>
            <a:off x="1458929" y="734614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5" name="Text 52">
            <a:extLst>
              <a:ext uri="{FF2B5EF4-FFF2-40B4-BE49-F238E27FC236}">
                <a16:creationId xmlns:a16="http://schemas.microsoft.com/office/drawing/2014/main" id="{3E30D030-FEDC-4963-95F4-165B95EE6B61}"/>
              </a:ext>
            </a:extLst>
          </p:cNvPr>
          <p:cNvSpPr txBox="1"/>
          <p:nvPr/>
        </p:nvSpPr>
        <p:spPr>
          <a:xfrm>
            <a:off x="1420524" y="782163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4533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28849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301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PERSPECTIVAS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14B6BB-1708-482E-9531-FF4E2C32BBD3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11</a:t>
            </a:r>
            <a:endParaRPr lang="pt-PT" b="1" dirty="0">
              <a:latin typeface="Tw Cen MT" panose="020B0602020104020603" pitchFamily="34" charset="0"/>
            </a:endParaRP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749E4018-3E88-41E8-B660-FF5E6D2D92D2}"/>
              </a:ext>
            </a:extLst>
          </p:cNvPr>
          <p:cNvSpPr/>
          <p:nvPr/>
        </p:nvSpPr>
        <p:spPr>
          <a:xfrm>
            <a:off x="995607" y="2105750"/>
            <a:ext cx="1824577" cy="857707"/>
          </a:xfrm>
          <a:prstGeom prst="roundRect">
            <a:avLst>
              <a:gd name="adj" fmla="val 14215"/>
            </a:avLst>
          </a:prstGeom>
          <a:solidFill>
            <a:srgbClr val="E8F5E9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F32D6DBA-953C-45C0-BADC-1781B5C3D502}"/>
              </a:ext>
            </a:extLst>
          </p:cNvPr>
          <p:cNvSpPr/>
          <p:nvPr/>
        </p:nvSpPr>
        <p:spPr>
          <a:xfrm>
            <a:off x="995607" y="2105750"/>
            <a:ext cx="47549" cy="857707"/>
          </a:xfrm>
          <a:prstGeom prst="roundRect">
            <a:avLst>
              <a:gd name="adj" fmla="val 256409"/>
            </a:avLst>
          </a:prstGeom>
          <a:solidFill>
            <a:srgbClr val="009639"/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F908857D-68C2-49C2-83E9-B03B4F6B5F18}"/>
              </a:ext>
            </a:extLst>
          </p:cNvPr>
          <p:cNvSpPr/>
          <p:nvPr/>
        </p:nvSpPr>
        <p:spPr>
          <a:xfrm>
            <a:off x="3234058" y="2105750"/>
            <a:ext cx="1824577" cy="857707"/>
          </a:xfrm>
          <a:prstGeom prst="roundRect">
            <a:avLst>
              <a:gd name="adj" fmla="val 14215"/>
            </a:avLst>
          </a:prstGeom>
          <a:solidFill>
            <a:srgbClr val="E3F2FD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8C301947-1AB1-4E81-864B-E494E50F8F3A}"/>
              </a:ext>
            </a:extLst>
          </p:cNvPr>
          <p:cNvSpPr/>
          <p:nvPr/>
        </p:nvSpPr>
        <p:spPr>
          <a:xfrm>
            <a:off x="3234058" y="2105750"/>
            <a:ext cx="47549" cy="857707"/>
          </a:xfrm>
          <a:prstGeom prst="roundRect">
            <a:avLst>
              <a:gd name="adj" fmla="val 256409"/>
            </a:avLst>
          </a:prstGeom>
          <a:solidFill>
            <a:srgbClr val="1976D2"/>
          </a:solidFill>
          <a:ln w="12700">
            <a:solidFill>
              <a:srgbClr val="1976D2">
                <a:alpha val="0"/>
              </a:srgbClr>
            </a:solidFill>
            <a:prstDash val="solid"/>
          </a:ln>
        </p:spPr>
      </p:sp>
      <p:sp>
        <p:nvSpPr>
          <p:cNvPr id="25" name="Shape 6">
            <a:extLst>
              <a:ext uri="{FF2B5EF4-FFF2-40B4-BE49-F238E27FC236}">
                <a16:creationId xmlns:a16="http://schemas.microsoft.com/office/drawing/2014/main" id="{941272BA-7497-436A-A4C9-0E851312A869}"/>
              </a:ext>
            </a:extLst>
          </p:cNvPr>
          <p:cNvSpPr/>
          <p:nvPr/>
        </p:nvSpPr>
        <p:spPr>
          <a:xfrm>
            <a:off x="5472509" y="2105750"/>
            <a:ext cx="1824577" cy="857707"/>
          </a:xfrm>
          <a:prstGeom prst="roundRect">
            <a:avLst>
              <a:gd name="adj" fmla="val 14215"/>
            </a:avLst>
          </a:prstGeom>
          <a:solidFill>
            <a:srgbClr val="FFFDE7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0493922E-A2F5-425C-AF8F-9071CA35C2A9}"/>
              </a:ext>
            </a:extLst>
          </p:cNvPr>
          <p:cNvSpPr/>
          <p:nvPr/>
        </p:nvSpPr>
        <p:spPr>
          <a:xfrm>
            <a:off x="5472509" y="2105750"/>
            <a:ext cx="47549" cy="857707"/>
          </a:xfrm>
          <a:prstGeom prst="roundRect">
            <a:avLst>
              <a:gd name="adj" fmla="val 256409"/>
            </a:avLst>
          </a:prstGeom>
          <a:solidFill>
            <a:srgbClr val="FBC02D"/>
          </a:solidFill>
          <a:ln w="12700">
            <a:solidFill>
              <a:srgbClr val="FBC02D">
                <a:alpha val="0"/>
              </a:srgbClr>
            </a:solidFill>
            <a:prstDash val="solid"/>
          </a:ln>
        </p:spPr>
      </p:sp>
      <p:sp>
        <p:nvSpPr>
          <p:cNvPr id="27" name="Shape 8">
            <a:extLst>
              <a:ext uri="{FF2B5EF4-FFF2-40B4-BE49-F238E27FC236}">
                <a16:creationId xmlns:a16="http://schemas.microsoft.com/office/drawing/2014/main" id="{BAD013EB-684C-4A92-AD3F-CFD2AC1DD1F5}"/>
              </a:ext>
            </a:extLst>
          </p:cNvPr>
          <p:cNvSpPr/>
          <p:nvPr/>
        </p:nvSpPr>
        <p:spPr>
          <a:xfrm>
            <a:off x="7710961" y="2105750"/>
            <a:ext cx="1824577" cy="857707"/>
          </a:xfrm>
          <a:prstGeom prst="roundRect">
            <a:avLst>
              <a:gd name="adj" fmla="val 14215"/>
            </a:avLst>
          </a:prstGeom>
          <a:solidFill>
            <a:srgbClr val="FFEBEE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9">
            <a:extLst>
              <a:ext uri="{FF2B5EF4-FFF2-40B4-BE49-F238E27FC236}">
                <a16:creationId xmlns:a16="http://schemas.microsoft.com/office/drawing/2014/main" id="{52031969-2C91-4DB1-B130-6FCCB7E7D3D7}"/>
              </a:ext>
            </a:extLst>
          </p:cNvPr>
          <p:cNvSpPr/>
          <p:nvPr/>
        </p:nvSpPr>
        <p:spPr>
          <a:xfrm>
            <a:off x="7710961" y="2105750"/>
            <a:ext cx="47549" cy="857707"/>
          </a:xfrm>
          <a:prstGeom prst="roundRect">
            <a:avLst>
              <a:gd name="adj" fmla="val 256409"/>
            </a:avLst>
          </a:prstGeom>
          <a:solidFill>
            <a:srgbClr val="D21034"/>
          </a:solidFill>
          <a:ln w="12700">
            <a:solidFill>
              <a:srgbClr val="D21034">
                <a:alpha val="0"/>
              </a:srgbClr>
            </a:solidFill>
            <a:prstDash val="solid"/>
          </a:ln>
        </p:spPr>
      </p:sp>
      <p:sp>
        <p:nvSpPr>
          <p:cNvPr id="29" name="Shape 10">
            <a:extLst>
              <a:ext uri="{FF2B5EF4-FFF2-40B4-BE49-F238E27FC236}">
                <a16:creationId xmlns:a16="http://schemas.microsoft.com/office/drawing/2014/main" id="{057C4DBC-F962-4CE1-902C-E94713775B93}"/>
              </a:ext>
            </a:extLst>
          </p:cNvPr>
          <p:cNvSpPr/>
          <p:nvPr/>
        </p:nvSpPr>
        <p:spPr>
          <a:xfrm>
            <a:off x="9949412" y="2105750"/>
            <a:ext cx="1824577" cy="857707"/>
          </a:xfrm>
          <a:prstGeom prst="roundRect">
            <a:avLst>
              <a:gd name="adj" fmla="val 14215"/>
            </a:avLst>
          </a:prstGeom>
          <a:solidFill>
            <a:srgbClr val="F5F5F5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0" name="Shape 11">
            <a:extLst>
              <a:ext uri="{FF2B5EF4-FFF2-40B4-BE49-F238E27FC236}">
                <a16:creationId xmlns:a16="http://schemas.microsoft.com/office/drawing/2014/main" id="{570E2996-07B0-4AEA-9884-1ECAEDACD3E2}"/>
              </a:ext>
            </a:extLst>
          </p:cNvPr>
          <p:cNvSpPr/>
          <p:nvPr/>
        </p:nvSpPr>
        <p:spPr>
          <a:xfrm>
            <a:off x="9949412" y="2105750"/>
            <a:ext cx="47549" cy="857707"/>
          </a:xfrm>
          <a:prstGeom prst="roundRect">
            <a:avLst>
              <a:gd name="adj" fmla="val 256409"/>
            </a:avLst>
          </a:prstGeom>
          <a:solidFill>
            <a:srgbClr val="3333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1" name="Text 16">
            <a:extLst>
              <a:ext uri="{FF2B5EF4-FFF2-40B4-BE49-F238E27FC236}">
                <a16:creationId xmlns:a16="http://schemas.microsoft.com/office/drawing/2014/main" id="{7817A790-BA43-451C-86B9-631B76D675B8}"/>
              </a:ext>
            </a:extLst>
          </p:cNvPr>
          <p:cNvSpPr txBox="1"/>
          <p:nvPr/>
        </p:nvSpPr>
        <p:spPr>
          <a:xfrm>
            <a:off x="1043155" y="1481930"/>
            <a:ext cx="4124857" cy="340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Expansão gradual para outros </a:t>
            </a:r>
            <a:r>
              <a:rPr lang="en-US" b="1" dirty="0" err="1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sectores</a:t>
            </a:r>
            <a:r>
              <a:rPr lang="en-US" b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: </a:t>
            </a:r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32" name="Image 15" descr="preencoded.png">
            <a:extLst>
              <a:ext uri="{FF2B5EF4-FFF2-40B4-BE49-F238E27FC236}">
                <a16:creationId xmlns:a16="http://schemas.microsoft.com/office/drawing/2014/main" id="{F4272538-562F-4E06-B9CF-6099C50C31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607" r="-607"/>
          <a:stretch/>
        </p:blipFill>
        <p:spPr>
          <a:xfrm>
            <a:off x="1185802" y="2295945"/>
            <a:ext cx="390449" cy="342900"/>
          </a:xfrm>
          <a:prstGeom prst="rect">
            <a:avLst/>
          </a:prstGeom>
        </p:spPr>
      </p:pic>
      <p:sp>
        <p:nvSpPr>
          <p:cNvPr id="33" name="Text 17">
            <a:extLst>
              <a:ext uri="{FF2B5EF4-FFF2-40B4-BE49-F238E27FC236}">
                <a16:creationId xmlns:a16="http://schemas.microsoft.com/office/drawing/2014/main" id="{AE4F3507-C91C-4474-A9F8-A305AA4097B7}"/>
              </a:ext>
            </a:extLst>
          </p:cNvPr>
          <p:cNvSpPr txBox="1"/>
          <p:nvPr/>
        </p:nvSpPr>
        <p:spPr>
          <a:xfrm>
            <a:off x="1662205" y="2391043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1B5E2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Habitação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4" name="Image 16" descr="preencoded.png">
            <a:extLst>
              <a:ext uri="{FF2B5EF4-FFF2-40B4-BE49-F238E27FC236}">
                <a16:creationId xmlns:a16="http://schemas.microsoft.com/office/drawing/2014/main" id="{32646A58-F508-40B7-BAA3-B2A41D1ACB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24253" y="2295945"/>
            <a:ext cx="342900" cy="342900"/>
          </a:xfrm>
          <a:prstGeom prst="rect">
            <a:avLst/>
          </a:prstGeom>
        </p:spPr>
      </p:pic>
      <p:sp>
        <p:nvSpPr>
          <p:cNvPr id="35" name="Text 18">
            <a:extLst>
              <a:ext uri="{FF2B5EF4-FFF2-40B4-BE49-F238E27FC236}">
                <a16:creationId xmlns:a16="http://schemas.microsoft.com/office/drawing/2014/main" id="{A7251ECF-49FD-4A52-9884-02DC196FFD5D}"/>
              </a:ext>
            </a:extLst>
          </p:cNvPr>
          <p:cNvSpPr txBox="1"/>
          <p:nvPr/>
        </p:nvSpPr>
        <p:spPr>
          <a:xfrm>
            <a:off x="3900656" y="2391043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D47A1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Água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6" name="Image 17" descr="preencoded.png">
            <a:extLst>
              <a:ext uri="{FF2B5EF4-FFF2-40B4-BE49-F238E27FC236}">
                <a16:creationId xmlns:a16="http://schemas.microsoft.com/office/drawing/2014/main" id="{22458566-A4AC-4253-BB7D-AE50A27C78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743" r="-743"/>
          <a:stretch/>
        </p:blipFill>
        <p:spPr>
          <a:xfrm>
            <a:off x="5662705" y="2295945"/>
            <a:ext cx="304495" cy="342900"/>
          </a:xfrm>
          <a:prstGeom prst="rect">
            <a:avLst/>
          </a:prstGeom>
        </p:spPr>
      </p:pic>
      <p:sp>
        <p:nvSpPr>
          <p:cNvPr id="37" name="Text 19">
            <a:extLst>
              <a:ext uri="{FF2B5EF4-FFF2-40B4-BE49-F238E27FC236}">
                <a16:creationId xmlns:a16="http://schemas.microsoft.com/office/drawing/2014/main" id="{F57567E2-27F7-4BEE-A520-6DC89B4D2981}"/>
              </a:ext>
            </a:extLst>
          </p:cNvPr>
          <p:cNvSpPr txBox="1"/>
          <p:nvPr/>
        </p:nvSpPr>
        <p:spPr>
          <a:xfrm>
            <a:off x="6139107" y="2391043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F57F17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Energia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8" name="Image 18" descr="preencoded.png">
            <a:extLst>
              <a:ext uri="{FF2B5EF4-FFF2-40B4-BE49-F238E27FC236}">
                <a16:creationId xmlns:a16="http://schemas.microsoft.com/office/drawing/2014/main" id="{FB5E99F0-3F2A-4959-9236-B39EE1586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743" r="-743"/>
          <a:stretch/>
        </p:blipFill>
        <p:spPr>
          <a:xfrm>
            <a:off x="7901156" y="2295945"/>
            <a:ext cx="304495" cy="342900"/>
          </a:xfrm>
          <a:prstGeom prst="rect">
            <a:avLst/>
          </a:prstGeom>
        </p:spPr>
      </p:pic>
      <p:sp>
        <p:nvSpPr>
          <p:cNvPr id="39" name="Text 20">
            <a:extLst>
              <a:ext uri="{FF2B5EF4-FFF2-40B4-BE49-F238E27FC236}">
                <a16:creationId xmlns:a16="http://schemas.microsoft.com/office/drawing/2014/main" id="{49B47173-3542-4443-91A8-544F75074FF2}"/>
              </a:ext>
            </a:extLst>
          </p:cNvPr>
          <p:cNvSpPr txBox="1"/>
          <p:nvPr/>
        </p:nvSpPr>
        <p:spPr>
          <a:xfrm>
            <a:off x="8377558" y="2391043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B71C1C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Ferrovias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0" name="Image 19" descr="preencoded.png">
            <a:extLst>
              <a:ext uri="{FF2B5EF4-FFF2-40B4-BE49-F238E27FC236}">
                <a16:creationId xmlns:a16="http://schemas.microsoft.com/office/drawing/2014/main" id="{1F175D04-B3F4-4630-B0B3-68D55E84A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607" r="-607"/>
          <a:stretch/>
        </p:blipFill>
        <p:spPr>
          <a:xfrm>
            <a:off x="10139607" y="2295945"/>
            <a:ext cx="390449" cy="342900"/>
          </a:xfrm>
          <a:prstGeom prst="rect">
            <a:avLst/>
          </a:prstGeom>
        </p:spPr>
      </p:pic>
      <p:sp>
        <p:nvSpPr>
          <p:cNvPr id="41" name="Text 21">
            <a:extLst>
              <a:ext uri="{FF2B5EF4-FFF2-40B4-BE49-F238E27FC236}">
                <a16:creationId xmlns:a16="http://schemas.microsoft.com/office/drawing/2014/main" id="{0A629E26-B0D6-4FB1-BDF1-A8D04606F078}"/>
              </a:ext>
            </a:extLst>
          </p:cNvPr>
          <p:cNvSpPr txBox="1"/>
          <p:nvPr/>
        </p:nvSpPr>
        <p:spPr>
          <a:xfrm>
            <a:off x="10616009" y="2391043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Portos</a:t>
            </a:r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42" name="Google Shape;559;p29">
            <a:extLst>
              <a:ext uri="{FF2B5EF4-FFF2-40B4-BE49-F238E27FC236}">
                <a16:creationId xmlns:a16="http://schemas.microsoft.com/office/drawing/2014/main" id="{C5F4415B-86C0-46F5-B107-BC1692CC8559}"/>
              </a:ext>
            </a:extLst>
          </p:cNvPr>
          <p:cNvGrpSpPr/>
          <p:nvPr/>
        </p:nvGrpSpPr>
        <p:grpSpPr>
          <a:xfrm>
            <a:off x="7399773" y="3447285"/>
            <a:ext cx="4510019" cy="3210418"/>
            <a:chOff x="3975150" y="1405875"/>
            <a:chExt cx="4510019" cy="3210418"/>
          </a:xfrm>
        </p:grpSpPr>
        <p:sp>
          <p:nvSpPr>
            <p:cNvPr id="43" name="Google Shape;560;p29">
              <a:extLst>
                <a:ext uri="{FF2B5EF4-FFF2-40B4-BE49-F238E27FC236}">
                  <a16:creationId xmlns:a16="http://schemas.microsoft.com/office/drawing/2014/main" id="{AAFB7573-2506-431A-B0E3-4F90AB2D29ED}"/>
                </a:ext>
              </a:extLst>
            </p:cNvPr>
            <p:cNvSpPr/>
            <p:nvPr/>
          </p:nvSpPr>
          <p:spPr>
            <a:xfrm>
              <a:off x="3975150" y="4202558"/>
              <a:ext cx="1496267" cy="413735"/>
            </a:xfrm>
            <a:custGeom>
              <a:avLst/>
              <a:gdLst/>
              <a:ahLst/>
              <a:cxnLst/>
              <a:rect l="l" t="t" r="r" b="b"/>
              <a:pathLst>
                <a:path w="61379" h="16972" extrusionOk="0">
                  <a:moveTo>
                    <a:pt x="9625" y="1"/>
                  </a:moveTo>
                  <a:cubicBezTo>
                    <a:pt x="4356" y="1"/>
                    <a:pt x="972" y="762"/>
                    <a:pt x="668" y="2298"/>
                  </a:cubicBezTo>
                  <a:cubicBezTo>
                    <a:pt x="1" y="5501"/>
                    <a:pt x="12910" y="10871"/>
                    <a:pt x="29489" y="14307"/>
                  </a:cubicBezTo>
                  <a:cubicBezTo>
                    <a:pt x="38130" y="16077"/>
                    <a:pt x="46058" y="16971"/>
                    <a:pt x="51771" y="16971"/>
                  </a:cubicBezTo>
                  <a:cubicBezTo>
                    <a:pt x="57040" y="16971"/>
                    <a:pt x="60424" y="16210"/>
                    <a:pt x="60744" y="14674"/>
                  </a:cubicBezTo>
                  <a:cubicBezTo>
                    <a:pt x="61378" y="11471"/>
                    <a:pt x="48469" y="6101"/>
                    <a:pt x="31890" y="2665"/>
                  </a:cubicBezTo>
                  <a:cubicBezTo>
                    <a:pt x="23266" y="895"/>
                    <a:pt x="15337" y="1"/>
                    <a:pt x="9625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1;p29">
              <a:extLst>
                <a:ext uri="{FF2B5EF4-FFF2-40B4-BE49-F238E27FC236}">
                  <a16:creationId xmlns:a16="http://schemas.microsoft.com/office/drawing/2014/main" id="{78E20588-C6DE-4E0D-99EF-E5E84B4BDF21}"/>
                </a:ext>
              </a:extLst>
            </p:cNvPr>
            <p:cNvSpPr/>
            <p:nvPr/>
          </p:nvSpPr>
          <p:spPr>
            <a:xfrm>
              <a:off x="5186009" y="3499383"/>
              <a:ext cx="1707668" cy="437137"/>
            </a:xfrm>
            <a:custGeom>
              <a:avLst/>
              <a:gdLst/>
              <a:ahLst/>
              <a:cxnLst/>
              <a:rect l="l" t="t" r="r" b="b"/>
              <a:pathLst>
                <a:path w="70051" h="17932" extrusionOk="0">
                  <a:moveTo>
                    <a:pt x="14826" y="1"/>
                  </a:moveTo>
                  <a:cubicBezTo>
                    <a:pt x="6532" y="1"/>
                    <a:pt x="1003" y="1187"/>
                    <a:pt x="635" y="3456"/>
                  </a:cubicBezTo>
                  <a:cubicBezTo>
                    <a:pt x="1" y="7359"/>
                    <a:pt x="14911" y="12963"/>
                    <a:pt x="33892" y="16031"/>
                  </a:cubicBezTo>
                  <a:cubicBezTo>
                    <a:pt x="41898" y="17310"/>
                    <a:pt x="49349" y="17931"/>
                    <a:pt x="55339" y="17931"/>
                  </a:cubicBezTo>
                  <a:cubicBezTo>
                    <a:pt x="63574" y="17931"/>
                    <a:pt x="69050" y="16756"/>
                    <a:pt x="69417" y="14497"/>
                  </a:cubicBezTo>
                  <a:cubicBezTo>
                    <a:pt x="70051" y="10594"/>
                    <a:pt x="55174" y="4957"/>
                    <a:pt x="36160" y="1888"/>
                  </a:cubicBezTo>
                  <a:cubicBezTo>
                    <a:pt x="28211" y="617"/>
                    <a:pt x="20801" y="1"/>
                    <a:pt x="14826" y="1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2;p29">
              <a:extLst>
                <a:ext uri="{FF2B5EF4-FFF2-40B4-BE49-F238E27FC236}">
                  <a16:creationId xmlns:a16="http://schemas.microsoft.com/office/drawing/2014/main" id="{9ED8A4E4-CB42-4C98-AFDF-69EB4A8A6033}"/>
                </a:ext>
              </a:extLst>
            </p:cNvPr>
            <p:cNvSpPr/>
            <p:nvPr/>
          </p:nvSpPr>
          <p:spPr>
            <a:xfrm>
              <a:off x="6637581" y="2905351"/>
              <a:ext cx="1462089" cy="378583"/>
            </a:xfrm>
            <a:custGeom>
              <a:avLst/>
              <a:gdLst/>
              <a:ahLst/>
              <a:cxnLst/>
              <a:rect l="l" t="t" r="r" b="b"/>
              <a:pathLst>
                <a:path w="59977" h="15530" extrusionOk="0">
                  <a:moveTo>
                    <a:pt x="17429" y="0"/>
                  </a:moveTo>
                  <a:cubicBezTo>
                    <a:pt x="7657" y="0"/>
                    <a:pt x="764" y="1562"/>
                    <a:pt x="434" y="4273"/>
                  </a:cubicBezTo>
                  <a:cubicBezTo>
                    <a:pt x="0" y="8109"/>
                    <a:pt x="12843" y="12779"/>
                    <a:pt x="29188" y="14713"/>
                  </a:cubicBezTo>
                  <a:cubicBezTo>
                    <a:pt x="33936" y="15267"/>
                    <a:pt x="38453" y="15529"/>
                    <a:pt x="42481" y="15529"/>
                  </a:cubicBezTo>
                  <a:cubicBezTo>
                    <a:pt x="52293" y="15529"/>
                    <a:pt x="59212" y="13973"/>
                    <a:pt x="59543" y="11278"/>
                  </a:cubicBezTo>
                  <a:cubicBezTo>
                    <a:pt x="59976" y="7441"/>
                    <a:pt x="47134" y="2771"/>
                    <a:pt x="30822" y="837"/>
                  </a:cubicBezTo>
                  <a:cubicBezTo>
                    <a:pt x="26038" y="269"/>
                    <a:pt x="21486" y="0"/>
                    <a:pt x="17429" y="0"/>
                  </a:cubicBezTo>
                  <a:close/>
                </a:path>
              </a:pathLst>
            </a:custGeom>
            <a:solidFill>
              <a:srgbClr val="000000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3;p29">
              <a:extLst>
                <a:ext uri="{FF2B5EF4-FFF2-40B4-BE49-F238E27FC236}">
                  <a16:creationId xmlns:a16="http://schemas.microsoft.com/office/drawing/2014/main" id="{C31DEAF9-F7D6-44A6-878A-1D6368A479EB}"/>
                </a:ext>
              </a:extLst>
            </p:cNvPr>
            <p:cNvSpPr/>
            <p:nvPr/>
          </p:nvSpPr>
          <p:spPr>
            <a:xfrm>
              <a:off x="6666031" y="1405875"/>
              <a:ext cx="1719881" cy="1683266"/>
            </a:xfrm>
            <a:custGeom>
              <a:avLst/>
              <a:gdLst/>
              <a:ahLst/>
              <a:cxnLst/>
              <a:rect l="l" t="t" r="r" b="b"/>
              <a:pathLst>
                <a:path w="70552" h="69050" extrusionOk="0">
                  <a:moveTo>
                    <a:pt x="50837" y="0"/>
                  </a:moveTo>
                  <a:lnTo>
                    <a:pt x="10275" y="29721"/>
                  </a:lnTo>
                  <a:lnTo>
                    <a:pt x="19315" y="30789"/>
                  </a:lnTo>
                  <a:cubicBezTo>
                    <a:pt x="19281" y="30789"/>
                    <a:pt x="19281" y="30789"/>
                    <a:pt x="19248" y="30789"/>
                  </a:cubicBezTo>
                  <a:cubicBezTo>
                    <a:pt x="19048" y="30856"/>
                    <a:pt x="18981" y="31423"/>
                    <a:pt x="18914" y="31623"/>
                  </a:cubicBezTo>
                  <a:cubicBezTo>
                    <a:pt x="18214" y="33758"/>
                    <a:pt x="17447" y="35859"/>
                    <a:pt x="16679" y="37961"/>
                  </a:cubicBezTo>
                  <a:cubicBezTo>
                    <a:pt x="14911" y="42664"/>
                    <a:pt x="12943" y="47301"/>
                    <a:pt x="10642" y="51737"/>
                  </a:cubicBezTo>
                  <a:cubicBezTo>
                    <a:pt x="9508" y="53905"/>
                    <a:pt x="8273" y="56040"/>
                    <a:pt x="6872" y="58042"/>
                  </a:cubicBezTo>
                  <a:cubicBezTo>
                    <a:pt x="5638" y="59743"/>
                    <a:pt x="4237" y="61544"/>
                    <a:pt x="2403" y="62612"/>
                  </a:cubicBezTo>
                  <a:cubicBezTo>
                    <a:pt x="1669" y="63012"/>
                    <a:pt x="835" y="63279"/>
                    <a:pt x="1" y="63145"/>
                  </a:cubicBezTo>
                  <a:cubicBezTo>
                    <a:pt x="2503" y="63479"/>
                    <a:pt x="4971" y="63846"/>
                    <a:pt x="7473" y="64179"/>
                  </a:cubicBezTo>
                  <a:cubicBezTo>
                    <a:pt x="12710" y="64913"/>
                    <a:pt x="17947" y="65614"/>
                    <a:pt x="23184" y="66348"/>
                  </a:cubicBezTo>
                  <a:lnTo>
                    <a:pt x="37061" y="68249"/>
                  </a:lnTo>
                  <a:cubicBezTo>
                    <a:pt x="38095" y="68416"/>
                    <a:pt x="39129" y="68549"/>
                    <a:pt x="40163" y="68683"/>
                  </a:cubicBezTo>
                  <a:cubicBezTo>
                    <a:pt x="42731" y="69050"/>
                    <a:pt x="44799" y="66748"/>
                    <a:pt x="46267" y="64947"/>
                  </a:cubicBezTo>
                  <a:cubicBezTo>
                    <a:pt x="49269" y="61244"/>
                    <a:pt x="51504" y="56841"/>
                    <a:pt x="53472" y="52504"/>
                  </a:cubicBezTo>
                  <a:cubicBezTo>
                    <a:pt x="55440" y="48201"/>
                    <a:pt x="57208" y="43831"/>
                    <a:pt x="58776" y="39362"/>
                  </a:cubicBezTo>
                  <a:cubicBezTo>
                    <a:pt x="59143" y="38361"/>
                    <a:pt x="59477" y="37360"/>
                    <a:pt x="59844" y="36359"/>
                  </a:cubicBezTo>
                  <a:cubicBezTo>
                    <a:pt x="60110" y="35559"/>
                    <a:pt x="60344" y="34758"/>
                    <a:pt x="60611" y="33991"/>
                  </a:cubicBezTo>
                  <a:lnTo>
                    <a:pt x="70551" y="35726"/>
                  </a:ln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4;p29">
              <a:extLst>
                <a:ext uri="{FF2B5EF4-FFF2-40B4-BE49-F238E27FC236}">
                  <a16:creationId xmlns:a16="http://schemas.microsoft.com/office/drawing/2014/main" id="{0A776597-D00D-4C58-AA20-8568714F3A0A}"/>
                </a:ext>
              </a:extLst>
            </p:cNvPr>
            <p:cNvSpPr/>
            <p:nvPr/>
          </p:nvSpPr>
          <p:spPr>
            <a:xfrm>
              <a:off x="6400939" y="2467902"/>
              <a:ext cx="1236841" cy="704217"/>
            </a:xfrm>
            <a:custGeom>
              <a:avLst/>
              <a:gdLst/>
              <a:ahLst/>
              <a:cxnLst/>
              <a:rect l="l" t="t" r="r" b="b"/>
              <a:pathLst>
                <a:path w="50737" h="28888" extrusionOk="0">
                  <a:moveTo>
                    <a:pt x="50737" y="28888"/>
                  </a:moveTo>
                  <a:lnTo>
                    <a:pt x="10408" y="23084"/>
                  </a:lnTo>
                  <a:cubicBezTo>
                    <a:pt x="9274" y="22917"/>
                    <a:pt x="8406" y="22417"/>
                    <a:pt x="7706" y="21683"/>
                  </a:cubicBezTo>
                  <a:cubicBezTo>
                    <a:pt x="7039" y="20949"/>
                    <a:pt x="6538" y="19982"/>
                    <a:pt x="6138" y="18881"/>
                  </a:cubicBezTo>
                  <a:cubicBezTo>
                    <a:pt x="5771" y="17780"/>
                    <a:pt x="5538" y="16512"/>
                    <a:pt x="5371" y="15212"/>
                  </a:cubicBezTo>
                  <a:cubicBezTo>
                    <a:pt x="5204" y="13911"/>
                    <a:pt x="5071" y="12576"/>
                    <a:pt x="4971" y="11242"/>
                  </a:cubicBezTo>
                  <a:cubicBezTo>
                    <a:pt x="4837" y="9574"/>
                    <a:pt x="4704" y="8073"/>
                    <a:pt x="4504" y="6739"/>
                  </a:cubicBezTo>
                  <a:cubicBezTo>
                    <a:pt x="4303" y="5405"/>
                    <a:pt x="4070" y="4237"/>
                    <a:pt x="3736" y="3270"/>
                  </a:cubicBezTo>
                  <a:cubicBezTo>
                    <a:pt x="3369" y="2302"/>
                    <a:pt x="2936" y="1535"/>
                    <a:pt x="2335" y="1001"/>
                  </a:cubicBezTo>
                  <a:cubicBezTo>
                    <a:pt x="1735" y="434"/>
                    <a:pt x="968" y="101"/>
                    <a:pt x="0" y="1"/>
                  </a:cubicBezTo>
                  <a:lnTo>
                    <a:pt x="39862" y="4204"/>
                  </a:lnTo>
                  <a:cubicBezTo>
                    <a:pt x="40863" y="4304"/>
                    <a:pt x="41663" y="4671"/>
                    <a:pt x="42297" y="5271"/>
                  </a:cubicBezTo>
                  <a:cubicBezTo>
                    <a:pt x="42931" y="5838"/>
                    <a:pt x="43398" y="6672"/>
                    <a:pt x="43765" y="7706"/>
                  </a:cubicBezTo>
                  <a:cubicBezTo>
                    <a:pt x="44099" y="8707"/>
                    <a:pt x="44365" y="9974"/>
                    <a:pt x="44566" y="11375"/>
                  </a:cubicBezTo>
                  <a:cubicBezTo>
                    <a:pt x="44766" y="12810"/>
                    <a:pt x="44899" y="14444"/>
                    <a:pt x="45033" y="16246"/>
                  </a:cubicBezTo>
                  <a:cubicBezTo>
                    <a:pt x="45133" y="17647"/>
                    <a:pt x="45266" y="19081"/>
                    <a:pt x="45433" y="20482"/>
                  </a:cubicBezTo>
                  <a:cubicBezTo>
                    <a:pt x="45633" y="21883"/>
                    <a:pt x="45866" y="23217"/>
                    <a:pt x="46267" y="24418"/>
                  </a:cubicBezTo>
                  <a:cubicBezTo>
                    <a:pt x="46634" y="25586"/>
                    <a:pt x="47167" y="26620"/>
                    <a:pt x="47901" y="27420"/>
                  </a:cubicBezTo>
                  <a:cubicBezTo>
                    <a:pt x="48602" y="28187"/>
                    <a:pt x="49536" y="28721"/>
                    <a:pt x="50737" y="28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5;p29">
              <a:extLst>
                <a:ext uri="{FF2B5EF4-FFF2-40B4-BE49-F238E27FC236}">
                  <a16:creationId xmlns:a16="http://schemas.microsoft.com/office/drawing/2014/main" id="{29F42798-FA14-4624-9F6E-6595CBF1C298}"/>
                </a:ext>
              </a:extLst>
            </p:cNvPr>
            <p:cNvSpPr/>
            <p:nvPr/>
          </p:nvSpPr>
          <p:spPr>
            <a:xfrm>
              <a:off x="5508854" y="2374386"/>
              <a:ext cx="1867853" cy="1362068"/>
            </a:xfrm>
            <a:custGeom>
              <a:avLst/>
              <a:gdLst/>
              <a:ahLst/>
              <a:cxnLst/>
              <a:rect l="l" t="t" r="r" b="b"/>
              <a:pathLst>
                <a:path w="76622" h="55874" extrusionOk="0">
                  <a:moveTo>
                    <a:pt x="53639" y="34625"/>
                  </a:moveTo>
                  <a:cubicBezTo>
                    <a:pt x="56007" y="29655"/>
                    <a:pt x="58342" y="24618"/>
                    <a:pt x="60944" y="19748"/>
                  </a:cubicBezTo>
                  <a:cubicBezTo>
                    <a:pt x="62145" y="17513"/>
                    <a:pt x="63379" y="15312"/>
                    <a:pt x="64780" y="13177"/>
                  </a:cubicBezTo>
                  <a:cubicBezTo>
                    <a:pt x="66181" y="11075"/>
                    <a:pt x="67749" y="9007"/>
                    <a:pt x="69617" y="7272"/>
                  </a:cubicBezTo>
                  <a:cubicBezTo>
                    <a:pt x="71518" y="5505"/>
                    <a:pt x="73920" y="4037"/>
                    <a:pt x="76622" y="4237"/>
                  </a:cubicBezTo>
                  <a:cubicBezTo>
                    <a:pt x="75721" y="4137"/>
                    <a:pt x="74821" y="4070"/>
                    <a:pt x="73920" y="3970"/>
                  </a:cubicBezTo>
                  <a:cubicBezTo>
                    <a:pt x="71685" y="3770"/>
                    <a:pt x="69417" y="3536"/>
                    <a:pt x="67149" y="3303"/>
                  </a:cubicBezTo>
                  <a:cubicBezTo>
                    <a:pt x="64146" y="3003"/>
                    <a:pt x="61178" y="2702"/>
                    <a:pt x="58175" y="2436"/>
                  </a:cubicBezTo>
                  <a:cubicBezTo>
                    <a:pt x="55073" y="2135"/>
                    <a:pt x="52004" y="1802"/>
                    <a:pt x="48902" y="1502"/>
                  </a:cubicBezTo>
                  <a:cubicBezTo>
                    <a:pt x="46334" y="1268"/>
                    <a:pt x="43765" y="1001"/>
                    <a:pt x="41230" y="734"/>
                  </a:cubicBezTo>
                  <a:lnTo>
                    <a:pt x="37060" y="334"/>
                  </a:lnTo>
                  <a:cubicBezTo>
                    <a:pt x="33758" y="1"/>
                    <a:pt x="30989" y="2069"/>
                    <a:pt x="28855" y="4370"/>
                  </a:cubicBezTo>
                  <a:cubicBezTo>
                    <a:pt x="25185" y="8340"/>
                    <a:pt x="22583" y="13343"/>
                    <a:pt x="20148" y="18114"/>
                  </a:cubicBezTo>
                  <a:cubicBezTo>
                    <a:pt x="17446" y="23417"/>
                    <a:pt x="14978" y="28821"/>
                    <a:pt x="12309" y="34125"/>
                  </a:cubicBezTo>
                  <a:cubicBezTo>
                    <a:pt x="11042" y="36593"/>
                    <a:pt x="9741" y="39062"/>
                    <a:pt x="8273" y="41397"/>
                  </a:cubicBezTo>
                  <a:cubicBezTo>
                    <a:pt x="6905" y="43632"/>
                    <a:pt x="5338" y="46100"/>
                    <a:pt x="3103" y="47568"/>
                  </a:cubicBezTo>
                  <a:cubicBezTo>
                    <a:pt x="2135" y="48235"/>
                    <a:pt x="1135" y="48402"/>
                    <a:pt x="1" y="48202"/>
                  </a:cubicBezTo>
                  <a:lnTo>
                    <a:pt x="1" y="48202"/>
                  </a:lnTo>
                  <a:cubicBezTo>
                    <a:pt x="2035" y="48602"/>
                    <a:pt x="4070" y="49002"/>
                    <a:pt x="6105" y="49403"/>
                  </a:cubicBezTo>
                  <a:cubicBezTo>
                    <a:pt x="10541" y="50303"/>
                    <a:pt x="14945" y="51171"/>
                    <a:pt x="19381" y="52038"/>
                  </a:cubicBezTo>
                  <a:cubicBezTo>
                    <a:pt x="23684" y="52905"/>
                    <a:pt x="28021" y="53772"/>
                    <a:pt x="32357" y="54640"/>
                  </a:cubicBezTo>
                  <a:cubicBezTo>
                    <a:pt x="33725" y="54907"/>
                    <a:pt x="35092" y="55173"/>
                    <a:pt x="36460" y="55440"/>
                  </a:cubicBezTo>
                  <a:cubicBezTo>
                    <a:pt x="37194" y="55607"/>
                    <a:pt x="37928" y="55774"/>
                    <a:pt x="38662" y="55807"/>
                  </a:cubicBezTo>
                  <a:cubicBezTo>
                    <a:pt x="40163" y="55874"/>
                    <a:pt x="41464" y="54840"/>
                    <a:pt x="42431" y="53839"/>
                  </a:cubicBezTo>
                  <a:cubicBezTo>
                    <a:pt x="43832" y="52471"/>
                    <a:pt x="44966" y="50837"/>
                    <a:pt x="46000" y="49169"/>
                  </a:cubicBezTo>
                  <a:cubicBezTo>
                    <a:pt x="48335" y="45500"/>
                    <a:pt x="50270" y="41597"/>
                    <a:pt x="52171" y="37728"/>
                  </a:cubicBezTo>
                  <a:cubicBezTo>
                    <a:pt x="52638" y="36693"/>
                    <a:pt x="53139" y="35659"/>
                    <a:pt x="53639" y="34625"/>
                  </a:cubicBezTo>
                  <a:cubicBezTo>
                    <a:pt x="54006" y="33858"/>
                    <a:pt x="53505" y="34892"/>
                    <a:pt x="53639" y="34625"/>
                  </a:cubicBezTo>
                  <a:close/>
                </a:path>
              </a:pathLst>
            </a:custGeom>
            <a:gradFill>
              <a:gsLst>
                <a:gs pos="0">
                  <a:srgbClr val="DCECD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6;p29">
              <a:extLst>
                <a:ext uri="{FF2B5EF4-FFF2-40B4-BE49-F238E27FC236}">
                  <a16:creationId xmlns:a16="http://schemas.microsoft.com/office/drawing/2014/main" id="{ABCDA2FF-198E-4529-8F48-6EB77E7D3180}"/>
                </a:ext>
              </a:extLst>
            </p:cNvPr>
            <p:cNvSpPr/>
            <p:nvPr/>
          </p:nvSpPr>
          <p:spPr>
            <a:xfrm>
              <a:off x="5138032" y="2908666"/>
              <a:ext cx="1267752" cy="915643"/>
            </a:xfrm>
            <a:custGeom>
              <a:avLst/>
              <a:gdLst/>
              <a:ahLst/>
              <a:cxnLst/>
              <a:rect l="l" t="t" r="r" b="b"/>
              <a:pathLst>
                <a:path w="52005" h="37561" extrusionOk="0">
                  <a:moveTo>
                    <a:pt x="47935" y="35326"/>
                  </a:moveTo>
                  <a:cubicBezTo>
                    <a:pt x="46901" y="34225"/>
                    <a:pt x="46134" y="32824"/>
                    <a:pt x="45567" y="31223"/>
                  </a:cubicBezTo>
                  <a:cubicBezTo>
                    <a:pt x="45000" y="29621"/>
                    <a:pt x="44599" y="27854"/>
                    <a:pt x="44332" y="26019"/>
                  </a:cubicBezTo>
                  <a:cubicBezTo>
                    <a:pt x="44066" y="24184"/>
                    <a:pt x="43899" y="22250"/>
                    <a:pt x="43732" y="20415"/>
                  </a:cubicBezTo>
                  <a:cubicBezTo>
                    <a:pt x="43532" y="18280"/>
                    <a:pt x="43332" y="16312"/>
                    <a:pt x="43031" y="14577"/>
                  </a:cubicBezTo>
                  <a:cubicBezTo>
                    <a:pt x="42765" y="12876"/>
                    <a:pt x="42431" y="11375"/>
                    <a:pt x="41964" y="10107"/>
                  </a:cubicBezTo>
                  <a:cubicBezTo>
                    <a:pt x="41497" y="8840"/>
                    <a:pt x="40863" y="7839"/>
                    <a:pt x="40063" y="7072"/>
                  </a:cubicBezTo>
                  <a:cubicBezTo>
                    <a:pt x="39262" y="6305"/>
                    <a:pt x="38261" y="5838"/>
                    <a:pt x="36960" y="5638"/>
                  </a:cubicBezTo>
                  <a:lnTo>
                    <a:pt x="1" y="0"/>
                  </a:lnTo>
                  <a:cubicBezTo>
                    <a:pt x="1202" y="200"/>
                    <a:pt x="2169" y="634"/>
                    <a:pt x="2936" y="1335"/>
                  </a:cubicBezTo>
                  <a:cubicBezTo>
                    <a:pt x="3703" y="2035"/>
                    <a:pt x="4270" y="3002"/>
                    <a:pt x="4737" y="4170"/>
                  </a:cubicBezTo>
                  <a:cubicBezTo>
                    <a:pt x="5171" y="5337"/>
                    <a:pt x="5505" y="6738"/>
                    <a:pt x="5771" y="8373"/>
                  </a:cubicBezTo>
                  <a:cubicBezTo>
                    <a:pt x="6038" y="9974"/>
                    <a:pt x="6238" y="11775"/>
                    <a:pt x="6405" y="13777"/>
                  </a:cubicBezTo>
                  <a:cubicBezTo>
                    <a:pt x="6572" y="15511"/>
                    <a:pt x="6739" y="17279"/>
                    <a:pt x="7039" y="19014"/>
                  </a:cubicBezTo>
                  <a:cubicBezTo>
                    <a:pt x="7306" y="20715"/>
                    <a:pt x="7639" y="22383"/>
                    <a:pt x="8207" y="23884"/>
                  </a:cubicBezTo>
                  <a:cubicBezTo>
                    <a:pt x="8740" y="25352"/>
                    <a:pt x="9474" y="26653"/>
                    <a:pt x="10441" y="27687"/>
                  </a:cubicBezTo>
                  <a:cubicBezTo>
                    <a:pt x="11442" y="28721"/>
                    <a:pt x="12710" y="29455"/>
                    <a:pt x="14344" y="29788"/>
                  </a:cubicBezTo>
                  <a:lnTo>
                    <a:pt x="52005" y="37560"/>
                  </a:lnTo>
                  <a:cubicBezTo>
                    <a:pt x="50303" y="37194"/>
                    <a:pt x="48969" y="36393"/>
                    <a:pt x="47935" y="35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7;p29">
              <a:extLst>
                <a:ext uri="{FF2B5EF4-FFF2-40B4-BE49-F238E27FC236}">
                  <a16:creationId xmlns:a16="http://schemas.microsoft.com/office/drawing/2014/main" id="{993EE84D-9D77-45FA-82BC-678153A36220}"/>
                </a:ext>
              </a:extLst>
            </p:cNvPr>
            <p:cNvSpPr/>
            <p:nvPr/>
          </p:nvSpPr>
          <p:spPr>
            <a:xfrm>
              <a:off x="5046953" y="2234526"/>
              <a:ext cx="3171366" cy="2281758"/>
            </a:xfrm>
            <a:custGeom>
              <a:avLst/>
              <a:gdLst/>
              <a:ahLst/>
              <a:cxnLst/>
              <a:rect l="l" t="t" r="r" b="b"/>
              <a:pathLst>
                <a:path w="130094" h="93601" extrusionOk="0">
                  <a:moveTo>
                    <a:pt x="127025" y="0"/>
                  </a:moveTo>
                  <a:cubicBezTo>
                    <a:pt x="126491" y="1701"/>
                    <a:pt x="125924" y="3403"/>
                    <a:pt x="125324" y="5104"/>
                  </a:cubicBezTo>
                  <a:cubicBezTo>
                    <a:pt x="123722" y="9574"/>
                    <a:pt x="121988" y="13977"/>
                    <a:pt x="120020" y="18280"/>
                  </a:cubicBezTo>
                  <a:cubicBezTo>
                    <a:pt x="118118" y="22416"/>
                    <a:pt x="116017" y="26552"/>
                    <a:pt x="113282" y="30188"/>
                  </a:cubicBezTo>
                  <a:cubicBezTo>
                    <a:pt x="112081" y="31790"/>
                    <a:pt x="110646" y="33491"/>
                    <a:pt x="108812" y="34358"/>
                  </a:cubicBezTo>
                  <a:cubicBezTo>
                    <a:pt x="108335" y="34597"/>
                    <a:pt x="107739" y="34776"/>
                    <a:pt x="107159" y="34776"/>
                  </a:cubicBezTo>
                  <a:cubicBezTo>
                    <a:pt x="106766" y="34776"/>
                    <a:pt x="106380" y="34694"/>
                    <a:pt x="106043" y="34491"/>
                  </a:cubicBezTo>
                  <a:cubicBezTo>
                    <a:pt x="105376" y="34058"/>
                    <a:pt x="105076" y="33224"/>
                    <a:pt x="104842" y="32490"/>
                  </a:cubicBezTo>
                  <a:cubicBezTo>
                    <a:pt x="104309" y="30655"/>
                    <a:pt x="104142" y="28687"/>
                    <a:pt x="103975" y="26786"/>
                  </a:cubicBezTo>
                  <a:cubicBezTo>
                    <a:pt x="103775" y="24384"/>
                    <a:pt x="103641" y="21983"/>
                    <a:pt x="103274" y="19614"/>
                  </a:cubicBezTo>
                  <a:cubicBezTo>
                    <a:pt x="102641" y="15711"/>
                    <a:pt x="101173" y="11175"/>
                    <a:pt x="96837" y="10174"/>
                  </a:cubicBezTo>
                  <a:cubicBezTo>
                    <a:pt x="96261" y="10040"/>
                    <a:pt x="95699" y="9978"/>
                    <a:pt x="95152" y="9978"/>
                  </a:cubicBezTo>
                  <a:cubicBezTo>
                    <a:pt x="91605" y="9978"/>
                    <a:pt x="88654" y="12590"/>
                    <a:pt x="86429" y="15278"/>
                  </a:cubicBezTo>
                  <a:cubicBezTo>
                    <a:pt x="83494" y="18814"/>
                    <a:pt x="81225" y="22883"/>
                    <a:pt x="79124" y="26953"/>
                  </a:cubicBezTo>
                  <a:cubicBezTo>
                    <a:pt x="76889" y="31222"/>
                    <a:pt x="74854" y="35626"/>
                    <a:pt x="72786" y="39962"/>
                  </a:cubicBezTo>
                  <a:cubicBezTo>
                    <a:pt x="70718" y="44265"/>
                    <a:pt x="68650" y="48602"/>
                    <a:pt x="66248" y="52738"/>
                  </a:cubicBezTo>
                  <a:cubicBezTo>
                    <a:pt x="65147" y="54673"/>
                    <a:pt x="63946" y="56574"/>
                    <a:pt x="62545" y="58309"/>
                  </a:cubicBezTo>
                  <a:cubicBezTo>
                    <a:pt x="61411" y="59676"/>
                    <a:pt x="59810" y="61477"/>
                    <a:pt x="57909" y="61544"/>
                  </a:cubicBezTo>
                  <a:cubicBezTo>
                    <a:pt x="57808" y="61549"/>
                    <a:pt x="57708" y="61552"/>
                    <a:pt x="57611" y="61552"/>
                  </a:cubicBezTo>
                  <a:cubicBezTo>
                    <a:pt x="53220" y="61552"/>
                    <a:pt x="52060" y="56496"/>
                    <a:pt x="51538" y="53005"/>
                  </a:cubicBezTo>
                  <a:cubicBezTo>
                    <a:pt x="50837" y="48435"/>
                    <a:pt x="50804" y="43765"/>
                    <a:pt x="49803" y="39228"/>
                  </a:cubicBezTo>
                  <a:cubicBezTo>
                    <a:pt x="48969" y="35359"/>
                    <a:pt x="47201" y="31323"/>
                    <a:pt x="43165" y="29888"/>
                  </a:cubicBezTo>
                  <a:cubicBezTo>
                    <a:pt x="42080" y="29512"/>
                    <a:pt x="40994" y="29342"/>
                    <a:pt x="39920" y="29342"/>
                  </a:cubicBezTo>
                  <a:cubicBezTo>
                    <a:pt x="36899" y="29342"/>
                    <a:pt x="33984" y="30686"/>
                    <a:pt x="31523" y="32557"/>
                  </a:cubicBezTo>
                  <a:cubicBezTo>
                    <a:pt x="28154" y="35125"/>
                    <a:pt x="25452" y="38494"/>
                    <a:pt x="23050" y="41963"/>
                  </a:cubicBezTo>
                  <a:cubicBezTo>
                    <a:pt x="20515" y="45533"/>
                    <a:pt x="18314" y="49335"/>
                    <a:pt x="16279" y="53205"/>
                  </a:cubicBezTo>
                  <a:cubicBezTo>
                    <a:pt x="11809" y="61644"/>
                    <a:pt x="8073" y="70451"/>
                    <a:pt x="4704" y="79324"/>
                  </a:cubicBezTo>
                  <a:cubicBezTo>
                    <a:pt x="3236" y="83126"/>
                    <a:pt x="1869" y="86962"/>
                    <a:pt x="568" y="90832"/>
                  </a:cubicBezTo>
                  <a:cubicBezTo>
                    <a:pt x="434" y="91232"/>
                    <a:pt x="301" y="91632"/>
                    <a:pt x="167" y="92033"/>
                  </a:cubicBezTo>
                  <a:cubicBezTo>
                    <a:pt x="134" y="92099"/>
                    <a:pt x="1" y="92400"/>
                    <a:pt x="34" y="92466"/>
                  </a:cubicBezTo>
                  <a:cubicBezTo>
                    <a:pt x="67" y="92600"/>
                    <a:pt x="601" y="92700"/>
                    <a:pt x="768" y="92767"/>
                  </a:cubicBezTo>
                  <a:cubicBezTo>
                    <a:pt x="1635" y="93033"/>
                    <a:pt x="2536" y="93334"/>
                    <a:pt x="3403" y="93600"/>
                  </a:cubicBezTo>
                  <a:cubicBezTo>
                    <a:pt x="3937" y="91966"/>
                    <a:pt x="4471" y="90331"/>
                    <a:pt x="5038" y="88697"/>
                  </a:cubicBezTo>
                  <a:cubicBezTo>
                    <a:pt x="8040" y="80024"/>
                    <a:pt x="11442" y="71485"/>
                    <a:pt x="15312" y="63179"/>
                  </a:cubicBezTo>
                  <a:cubicBezTo>
                    <a:pt x="17346" y="58842"/>
                    <a:pt x="19481" y="54606"/>
                    <a:pt x="21883" y="50470"/>
                  </a:cubicBezTo>
                  <a:cubicBezTo>
                    <a:pt x="23984" y="46834"/>
                    <a:pt x="26319" y="43231"/>
                    <a:pt x="29055" y="39995"/>
                  </a:cubicBezTo>
                  <a:cubicBezTo>
                    <a:pt x="31456" y="37127"/>
                    <a:pt x="34625" y="33891"/>
                    <a:pt x="38528" y="33291"/>
                  </a:cubicBezTo>
                  <a:cubicBezTo>
                    <a:pt x="38891" y="33236"/>
                    <a:pt x="39260" y="33208"/>
                    <a:pt x="39630" y="33208"/>
                  </a:cubicBezTo>
                  <a:cubicBezTo>
                    <a:pt x="41067" y="33208"/>
                    <a:pt x="42518" y="33630"/>
                    <a:pt x="43632" y="34558"/>
                  </a:cubicBezTo>
                  <a:cubicBezTo>
                    <a:pt x="45100" y="35826"/>
                    <a:pt x="45800" y="37760"/>
                    <a:pt x="46267" y="39595"/>
                  </a:cubicBezTo>
                  <a:cubicBezTo>
                    <a:pt x="47368" y="43998"/>
                    <a:pt x="47368" y="48602"/>
                    <a:pt x="48002" y="53105"/>
                  </a:cubicBezTo>
                  <a:cubicBezTo>
                    <a:pt x="48535" y="57008"/>
                    <a:pt x="49469" y="61811"/>
                    <a:pt x="53039" y="64113"/>
                  </a:cubicBezTo>
                  <a:cubicBezTo>
                    <a:pt x="54317" y="64912"/>
                    <a:pt x="55935" y="65413"/>
                    <a:pt x="57486" y="65413"/>
                  </a:cubicBezTo>
                  <a:cubicBezTo>
                    <a:pt x="57878" y="65413"/>
                    <a:pt x="58266" y="65381"/>
                    <a:pt x="58643" y="65314"/>
                  </a:cubicBezTo>
                  <a:cubicBezTo>
                    <a:pt x="60644" y="64947"/>
                    <a:pt x="62312" y="63679"/>
                    <a:pt x="63713" y="62278"/>
                  </a:cubicBezTo>
                  <a:cubicBezTo>
                    <a:pt x="66815" y="59142"/>
                    <a:pt x="69017" y="55106"/>
                    <a:pt x="71051" y="51203"/>
                  </a:cubicBezTo>
                  <a:cubicBezTo>
                    <a:pt x="75488" y="42764"/>
                    <a:pt x="79091" y="33891"/>
                    <a:pt x="83727" y="25552"/>
                  </a:cubicBezTo>
                  <a:cubicBezTo>
                    <a:pt x="84828" y="23617"/>
                    <a:pt x="85962" y="21682"/>
                    <a:pt x="87263" y="19848"/>
                  </a:cubicBezTo>
                  <a:cubicBezTo>
                    <a:pt x="88464" y="18113"/>
                    <a:pt x="89798" y="16412"/>
                    <a:pt x="91499" y="15144"/>
                  </a:cubicBezTo>
                  <a:cubicBezTo>
                    <a:pt x="92558" y="14338"/>
                    <a:pt x="93808" y="13771"/>
                    <a:pt x="95095" y="13771"/>
                  </a:cubicBezTo>
                  <a:cubicBezTo>
                    <a:pt x="95673" y="13771"/>
                    <a:pt x="96258" y="13885"/>
                    <a:pt x="96837" y="14144"/>
                  </a:cubicBezTo>
                  <a:cubicBezTo>
                    <a:pt x="98638" y="14978"/>
                    <a:pt x="99338" y="17012"/>
                    <a:pt x="99739" y="18814"/>
                  </a:cubicBezTo>
                  <a:cubicBezTo>
                    <a:pt x="100739" y="23250"/>
                    <a:pt x="100406" y="27920"/>
                    <a:pt x="101373" y="32357"/>
                  </a:cubicBezTo>
                  <a:cubicBezTo>
                    <a:pt x="101773" y="34258"/>
                    <a:pt x="102474" y="36359"/>
                    <a:pt x="104108" y="37594"/>
                  </a:cubicBezTo>
                  <a:cubicBezTo>
                    <a:pt x="104957" y="38225"/>
                    <a:pt x="105993" y="38507"/>
                    <a:pt x="107042" y="38507"/>
                  </a:cubicBezTo>
                  <a:cubicBezTo>
                    <a:pt x="107767" y="38507"/>
                    <a:pt x="108498" y="38373"/>
                    <a:pt x="109179" y="38127"/>
                  </a:cubicBezTo>
                  <a:cubicBezTo>
                    <a:pt x="111113" y="37427"/>
                    <a:pt x="112748" y="35959"/>
                    <a:pt x="114149" y="34458"/>
                  </a:cubicBezTo>
                  <a:cubicBezTo>
                    <a:pt x="115517" y="32924"/>
                    <a:pt x="116717" y="31256"/>
                    <a:pt x="117818" y="29521"/>
                  </a:cubicBezTo>
                  <a:cubicBezTo>
                    <a:pt x="120287" y="25585"/>
                    <a:pt x="122321" y="21349"/>
                    <a:pt x="124156" y="17079"/>
                  </a:cubicBezTo>
                  <a:cubicBezTo>
                    <a:pt x="125924" y="12943"/>
                    <a:pt x="127525" y="8740"/>
                    <a:pt x="128959" y="4503"/>
                  </a:cubicBezTo>
                  <a:cubicBezTo>
                    <a:pt x="129226" y="3703"/>
                    <a:pt x="129527" y="2869"/>
                    <a:pt x="129760" y="2068"/>
                  </a:cubicBezTo>
                  <a:cubicBezTo>
                    <a:pt x="129827" y="1901"/>
                    <a:pt x="130094" y="1334"/>
                    <a:pt x="130027" y="1201"/>
                  </a:cubicBezTo>
                  <a:cubicBezTo>
                    <a:pt x="129994" y="1134"/>
                    <a:pt x="129727" y="1101"/>
                    <a:pt x="129660" y="1068"/>
                  </a:cubicBezTo>
                  <a:cubicBezTo>
                    <a:pt x="128793" y="701"/>
                    <a:pt x="127925" y="367"/>
                    <a:pt x="12702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8;p29">
              <a:extLst>
                <a:ext uri="{FF2B5EF4-FFF2-40B4-BE49-F238E27FC236}">
                  <a16:creationId xmlns:a16="http://schemas.microsoft.com/office/drawing/2014/main" id="{CF85EB00-F353-459D-9B70-2D436577ACE2}"/>
                </a:ext>
              </a:extLst>
            </p:cNvPr>
            <p:cNvSpPr/>
            <p:nvPr/>
          </p:nvSpPr>
          <p:spPr>
            <a:xfrm>
              <a:off x="4202041" y="2809445"/>
              <a:ext cx="1850789" cy="1681657"/>
            </a:xfrm>
            <a:custGeom>
              <a:avLst/>
              <a:gdLst/>
              <a:ahLst/>
              <a:cxnLst/>
              <a:rect l="l" t="t" r="r" b="b"/>
              <a:pathLst>
                <a:path w="75922" h="68984" extrusionOk="0">
                  <a:moveTo>
                    <a:pt x="38895" y="501"/>
                  </a:moveTo>
                  <a:cubicBezTo>
                    <a:pt x="35459" y="1"/>
                    <a:pt x="32224" y="1435"/>
                    <a:pt x="29555" y="3470"/>
                  </a:cubicBezTo>
                  <a:cubicBezTo>
                    <a:pt x="26419" y="5872"/>
                    <a:pt x="23884" y="9007"/>
                    <a:pt x="21616" y="12176"/>
                  </a:cubicBezTo>
                  <a:cubicBezTo>
                    <a:pt x="16846" y="18948"/>
                    <a:pt x="13077" y="26453"/>
                    <a:pt x="9741" y="33992"/>
                  </a:cubicBezTo>
                  <a:cubicBezTo>
                    <a:pt x="6472" y="41397"/>
                    <a:pt x="3503" y="48936"/>
                    <a:pt x="868" y="56574"/>
                  </a:cubicBezTo>
                  <a:cubicBezTo>
                    <a:pt x="634" y="57342"/>
                    <a:pt x="368" y="58076"/>
                    <a:pt x="101" y="58843"/>
                  </a:cubicBezTo>
                  <a:cubicBezTo>
                    <a:pt x="34" y="59076"/>
                    <a:pt x="1" y="59010"/>
                    <a:pt x="101" y="59110"/>
                  </a:cubicBezTo>
                  <a:cubicBezTo>
                    <a:pt x="234" y="59210"/>
                    <a:pt x="668" y="59276"/>
                    <a:pt x="835" y="59310"/>
                  </a:cubicBezTo>
                  <a:cubicBezTo>
                    <a:pt x="2002" y="59643"/>
                    <a:pt x="3170" y="59977"/>
                    <a:pt x="4337" y="60311"/>
                  </a:cubicBezTo>
                  <a:cubicBezTo>
                    <a:pt x="8340" y="61445"/>
                    <a:pt x="12343" y="62579"/>
                    <a:pt x="16312" y="63713"/>
                  </a:cubicBezTo>
                  <a:cubicBezTo>
                    <a:pt x="20515" y="64914"/>
                    <a:pt x="24685" y="66081"/>
                    <a:pt x="28855" y="67282"/>
                  </a:cubicBezTo>
                  <a:cubicBezTo>
                    <a:pt x="30256" y="67682"/>
                    <a:pt x="31657" y="68083"/>
                    <a:pt x="33058" y="68483"/>
                  </a:cubicBezTo>
                  <a:cubicBezTo>
                    <a:pt x="33458" y="68583"/>
                    <a:pt x="33858" y="68717"/>
                    <a:pt x="34258" y="68817"/>
                  </a:cubicBezTo>
                  <a:cubicBezTo>
                    <a:pt x="34325" y="68850"/>
                    <a:pt x="34592" y="68983"/>
                    <a:pt x="34659" y="68950"/>
                  </a:cubicBezTo>
                  <a:cubicBezTo>
                    <a:pt x="34792" y="68883"/>
                    <a:pt x="34959" y="68083"/>
                    <a:pt x="34992" y="67949"/>
                  </a:cubicBezTo>
                  <a:cubicBezTo>
                    <a:pt x="35126" y="67549"/>
                    <a:pt x="35259" y="67149"/>
                    <a:pt x="35393" y="66748"/>
                  </a:cubicBezTo>
                  <a:cubicBezTo>
                    <a:pt x="35693" y="65848"/>
                    <a:pt x="35993" y="64981"/>
                    <a:pt x="36293" y="64080"/>
                  </a:cubicBezTo>
                  <a:cubicBezTo>
                    <a:pt x="36927" y="62279"/>
                    <a:pt x="37594" y="60477"/>
                    <a:pt x="38261" y="58676"/>
                  </a:cubicBezTo>
                  <a:cubicBezTo>
                    <a:pt x="39696" y="54773"/>
                    <a:pt x="41197" y="50937"/>
                    <a:pt x="42798" y="47134"/>
                  </a:cubicBezTo>
                  <a:cubicBezTo>
                    <a:pt x="46100" y="39162"/>
                    <a:pt x="49736" y="31290"/>
                    <a:pt x="54139" y="23884"/>
                  </a:cubicBezTo>
                  <a:cubicBezTo>
                    <a:pt x="56274" y="20315"/>
                    <a:pt x="58609" y="16813"/>
                    <a:pt x="61344" y="13644"/>
                  </a:cubicBezTo>
                  <a:cubicBezTo>
                    <a:pt x="63813" y="10775"/>
                    <a:pt x="66748" y="7973"/>
                    <a:pt x="70351" y="6539"/>
                  </a:cubicBezTo>
                  <a:cubicBezTo>
                    <a:pt x="72119" y="5838"/>
                    <a:pt x="74020" y="5571"/>
                    <a:pt x="75921" y="5872"/>
                  </a:cubicBezTo>
                  <a:cubicBezTo>
                    <a:pt x="74687" y="5671"/>
                    <a:pt x="73453" y="5505"/>
                    <a:pt x="72219" y="5338"/>
                  </a:cubicBezTo>
                  <a:cubicBezTo>
                    <a:pt x="69283" y="4904"/>
                    <a:pt x="66315" y="4471"/>
                    <a:pt x="63379" y="4037"/>
                  </a:cubicBezTo>
                  <a:cubicBezTo>
                    <a:pt x="59810" y="3537"/>
                    <a:pt x="56241" y="3003"/>
                    <a:pt x="52705" y="2502"/>
                  </a:cubicBezTo>
                  <a:cubicBezTo>
                    <a:pt x="49603" y="2035"/>
                    <a:pt x="46534" y="1602"/>
                    <a:pt x="43432" y="1168"/>
                  </a:cubicBezTo>
                  <a:cubicBezTo>
                    <a:pt x="41964" y="935"/>
                    <a:pt x="40463" y="735"/>
                    <a:pt x="38962" y="501"/>
                  </a:cubicBezTo>
                  <a:cubicBezTo>
                    <a:pt x="38928" y="501"/>
                    <a:pt x="38928" y="501"/>
                    <a:pt x="38895" y="501"/>
                  </a:cubicBezTo>
                  <a:close/>
                </a:path>
              </a:pathLst>
            </a:custGeom>
            <a:gradFill>
              <a:gsLst>
                <a:gs pos="0">
                  <a:srgbClr val="E0EAF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9;p29">
              <a:extLst>
                <a:ext uri="{FF2B5EF4-FFF2-40B4-BE49-F238E27FC236}">
                  <a16:creationId xmlns:a16="http://schemas.microsoft.com/office/drawing/2014/main" id="{510BE944-65C2-40A5-87F5-09F5A7551DE6}"/>
                </a:ext>
              </a:extLst>
            </p:cNvPr>
            <p:cNvSpPr/>
            <p:nvPr/>
          </p:nvSpPr>
          <p:spPr>
            <a:xfrm>
              <a:off x="7905364" y="1405875"/>
              <a:ext cx="579794" cy="907501"/>
            </a:xfrm>
            <a:custGeom>
              <a:avLst/>
              <a:gdLst/>
              <a:ahLst/>
              <a:cxnLst/>
              <a:rect l="l" t="t" r="r" b="b"/>
              <a:pathLst>
                <a:path w="23784" h="37227" extrusionOk="0">
                  <a:moveTo>
                    <a:pt x="23784" y="37227"/>
                  </a:moveTo>
                  <a:lnTo>
                    <a:pt x="4003" y="1735"/>
                  </a:lnTo>
                  <a:lnTo>
                    <a:pt x="0" y="0"/>
                  </a:lnTo>
                  <a:lnTo>
                    <a:pt x="19714" y="3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0;p29">
              <a:extLst>
                <a:ext uri="{FF2B5EF4-FFF2-40B4-BE49-F238E27FC236}">
                  <a16:creationId xmlns:a16="http://schemas.microsoft.com/office/drawing/2014/main" id="{E87A2624-35CA-4E0C-B816-B9DEEF3546BB}"/>
                </a:ext>
              </a:extLst>
            </p:cNvPr>
            <p:cNvSpPr/>
            <p:nvPr/>
          </p:nvSpPr>
          <p:spPr>
            <a:xfrm>
              <a:off x="8143616" y="2234526"/>
              <a:ext cx="341553" cy="78886"/>
            </a:xfrm>
            <a:custGeom>
              <a:avLst/>
              <a:gdLst/>
              <a:ahLst/>
              <a:cxnLst/>
              <a:rect l="l" t="t" r="r" b="b"/>
              <a:pathLst>
                <a:path w="14011" h="3236" extrusionOk="0">
                  <a:moveTo>
                    <a:pt x="1" y="0"/>
                  </a:moveTo>
                  <a:lnTo>
                    <a:pt x="3036" y="1201"/>
                  </a:lnTo>
                  <a:lnTo>
                    <a:pt x="14011" y="3236"/>
                  </a:lnTo>
                  <a:lnTo>
                    <a:pt x="14011" y="3236"/>
                  </a:lnTo>
                  <a:lnTo>
                    <a:pt x="9808" y="17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1;p29">
              <a:extLst>
                <a:ext uri="{FF2B5EF4-FFF2-40B4-BE49-F238E27FC236}">
                  <a16:creationId xmlns:a16="http://schemas.microsoft.com/office/drawing/2014/main" id="{C270C73C-7A68-4FF4-9C7E-DB00312E4BC6}"/>
                </a:ext>
              </a:extLst>
            </p:cNvPr>
            <p:cNvSpPr/>
            <p:nvPr/>
          </p:nvSpPr>
          <p:spPr>
            <a:xfrm>
              <a:off x="5160801" y="2946038"/>
              <a:ext cx="1290520" cy="1223044"/>
            </a:xfrm>
            <a:custGeom>
              <a:avLst/>
              <a:gdLst/>
              <a:ahLst/>
              <a:cxnLst/>
              <a:rect l="l" t="t" r="r" b="b"/>
              <a:pathLst>
                <a:path w="52939" h="50171" extrusionOk="0">
                  <a:moveTo>
                    <a:pt x="52071" y="32291"/>
                  </a:moveTo>
                  <a:cubicBezTo>
                    <a:pt x="52291" y="32352"/>
                    <a:pt x="52488" y="32364"/>
                    <a:pt x="52652" y="32364"/>
                  </a:cubicBezTo>
                  <a:cubicBezTo>
                    <a:pt x="52762" y="32364"/>
                    <a:pt x="52858" y="32358"/>
                    <a:pt x="52939" y="32358"/>
                  </a:cubicBezTo>
                  <a:cubicBezTo>
                    <a:pt x="52738" y="32358"/>
                    <a:pt x="52438" y="32358"/>
                    <a:pt x="52071" y="32291"/>
                  </a:cubicBezTo>
                  <a:close/>
                  <a:moveTo>
                    <a:pt x="35250" y="0"/>
                  </a:moveTo>
                  <a:cubicBezTo>
                    <a:pt x="34721" y="0"/>
                    <a:pt x="34197" y="37"/>
                    <a:pt x="33658" y="102"/>
                  </a:cubicBezTo>
                  <a:cubicBezTo>
                    <a:pt x="32057" y="335"/>
                    <a:pt x="30489" y="902"/>
                    <a:pt x="29055" y="1703"/>
                  </a:cubicBezTo>
                  <a:cubicBezTo>
                    <a:pt x="27587" y="2503"/>
                    <a:pt x="26286" y="3504"/>
                    <a:pt x="25052" y="4605"/>
                  </a:cubicBezTo>
                  <a:cubicBezTo>
                    <a:pt x="22617" y="6807"/>
                    <a:pt x="20549" y="9375"/>
                    <a:pt x="18681" y="12010"/>
                  </a:cubicBezTo>
                  <a:cubicBezTo>
                    <a:pt x="16813" y="14645"/>
                    <a:pt x="15145" y="17347"/>
                    <a:pt x="13610" y="20016"/>
                  </a:cubicBezTo>
                  <a:cubicBezTo>
                    <a:pt x="10608" y="25353"/>
                    <a:pt x="8140" y="30524"/>
                    <a:pt x="6138" y="34993"/>
                  </a:cubicBezTo>
                  <a:cubicBezTo>
                    <a:pt x="4137" y="39463"/>
                    <a:pt x="2636" y="43299"/>
                    <a:pt x="1602" y="45968"/>
                  </a:cubicBezTo>
                  <a:cubicBezTo>
                    <a:pt x="568" y="48636"/>
                    <a:pt x="1" y="50171"/>
                    <a:pt x="1" y="50171"/>
                  </a:cubicBezTo>
                  <a:cubicBezTo>
                    <a:pt x="1" y="50171"/>
                    <a:pt x="601" y="48636"/>
                    <a:pt x="1669" y="45968"/>
                  </a:cubicBezTo>
                  <a:cubicBezTo>
                    <a:pt x="2736" y="43333"/>
                    <a:pt x="4337" y="39563"/>
                    <a:pt x="6339" y="35093"/>
                  </a:cubicBezTo>
                  <a:cubicBezTo>
                    <a:pt x="8373" y="30624"/>
                    <a:pt x="10875" y="25487"/>
                    <a:pt x="13911" y="20149"/>
                  </a:cubicBezTo>
                  <a:cubicBezTo>
                    <a:pt x="15412" y="17514"/>
                    <a:pt x="17113" y="14812"/>
                    <a:pt x="18981" y="12210"/>
                  </a:cubicBezTo>
                  <a:cubicBezTo>
                    <a:pt x="20849" y="9609"/>
                    <a:pt x="22917" y="7073"/>
                    <a:pt x="25352" y="4905"/>
                  </a:cubicBezTo>
                  <a:cubicBezTo>
                    <a:pt x="26553" y="3838"/>
                    <a:pt x="27821" y="2804"/>
                    <a:pt x="29222" y="2036"/>
                  </a:cubicBezTo>
                  <a:cubicBezTo>
                    <a:pt x="30623" y="1236"/>
                    <a:pt x="32157" y="669"/>
                    <a:pt x="33725" y="435"/>
                  </a:cubicBezTo>
                  <a:cubicBezTo>
                    <a:pt x="34242" y="371"/>
                    <a:pt x="34745" y="334"/>
                    <a:pt x="35252" y="334"/>
                  </a:cubicBezTo>
                  <a:cubicBezTo>
                    <a:pt x="35530" y="334"/>
                    <a:pt x="35810" y="345"/>
                    <a:pt x="36093" y="369"/>
                  </a:cubicBezTo>
                  <a:cubicBezTo>
                    <a:pt x="36860" y="435"/>
                    <a:pt x="37628" y="602"/>
                    <a:pt x="38361" y="836"/>
                  </a:cubicBezTo>
                  <a:cubicBezTo>
                    <a:pt x="39095" y="1102"/>
                    <a:pt x="39796" y="1436"/>
                    <a:pt x="40396" y="1870"/>
                  </a:cubicBezTo>
                  <a:cubicBezTo>
                    <a:pt x="41030" y="2337"/>
                    <a:pt x="41597" y="2870"/>
                    <a:pt x="42064" y="3437"/>
                  </a:cubicBezTo>
                  <a:cubicBezTo>
                    <a:pt x="43031" y="4605"/>
                    <a:pt x="43699" y="5939"/>
                    <a:pt x="44199" y="7307"/>
                  </a:cubicBezTo>
                  <a:cubicBezTo>
                    <a:pt x="44699" y="8708"/>
                    <a:pt x="45033" y="10109"/>
                    <a:pt x="45266" y="11477"/>
                  </a:cubicBezTo>
                  <a:cubicBezTo>
                    <a:pt x="45767" y="14245"/>
                    <a:pt x="45967" y="16880"/>
                    <a:pt x="46200" y="19316"/>
                  </a:cubicBezTo>
                  <a:cubicBezTo>
                    <a:pt x="46434" y="21784"/>
                    <a:pt x="46701" y="24019"/>
                    <a:pt x="47168" y="25954"/>
                  </a:cubicBezTo>
                  <a:cubicBezTo>
                    <a:pt x="47601" y="27888"/>
                    <a:pt x="48302" y="29556"/>
                    <a:pt x="49236" y="30657"/>
                  </a:cubicBezTo>
                  <a:cubicBezTo>
                    <a:pt x="50170" y="31758"/>
                    <a:pt x="51304" y="32191"/>
                    <a:pt x="52071" y="32291"/>
                  </a:cubicBezTo>
                  <a:cubicBezTo>
                    <a:pt x="51304" y="32158"/>
                    <a:pt x="50203" y="31724"/>
                    <a:pt x="49303" y="30624"/>
                  </a:cubicBezTo>
                  <a:cubicBezTo>
                    <a:pt x="48402" y="29523"/>
                    <a:pt x="47735" y="27855"/>
                    <a:pt x="47301" y="25920"/>
                  </a:cubicBezTo>
                  <a:cubicBezTo>
                    <a:pt x="46901" y="23986"/>
                    <a:pt x="46667" y="21751"/>
                    <a:pt x="46434" y="19316"/>
                  </a:cubicBezTo>
                  <a:cubicBezTo>
                    <a:pt x="46200" y="16880"/>
                    <a:pt x="46034" y="14212"/>
                    <a:pt x="45533" y="11443"/>
                  </a:cubicBezTo>
                  <a:cubicBezTo>
                    <a:pt x="45300" y="10042"/>
                    <a:pt x="44966" y="8641"/>
                    <a:pt x="44466" y="7240"/>
                  </a:cubicBezTo>
                  <a:cubicBezTo>
                    <a:pt x="43999" y="5839"/>
                    <a:pt x="43298" y="4438"/>
                    <a:pt x="42298" y="3237"/>
                  </a:cubicBezTo>
                  <a:cubicBezTo>
                    <a:pt x="41797" y="2637"/>
                    <a:pt x="41230" y="2103"/>
                    <a:pt x="40596" y="1636"/>
                  </a:cubicBezTo>
                  <a:cubicBezTo>
                    <a:pt x="39963" y="1169"/>
                    <a:pt x="39229" y="802"/>
                    <a:pt x="38461" y="535"/>
                  </a:cubicBezTo>
                  <a:cubicBezTo>
                    <a:pt x="37728" y="269"/>
                    <a:pt x="36927" y="102"/>
                    <a:pt x="36126" y="35"/>
                  </a:cubicBezTo>
                  <a:cubicBezTo>
                    <a:pt x="35831" y="11"/>
                    <a:pt x="35540" y="0"/>
                    <a:pt x="3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2;p29">
              <a:extLst>
                <a:ext uri="{FF2B5EF4-FFF2-40B4-BE49-F238E27FC236}">
                  <a16:creationId xmlns:a16="http://schemas.microsoft.com/office/drawing/2014/main" id="{C678B1B3-45CC-49B7-9816-91C8AC507758}"/>
                </a:ext>
              </a:extLst>
            </p:cNvPr>
            <p:cNvSpPr/>
            <p:nvPr/>
          </p:nvSpPr>
          <p:spPr>
            <a:xfrm>
              <a:off x="6661984" y="2473338"/>
              <a:ext cx="940850" cy="1046819"/>
            </a:xfrm>
            <a:custGeom>
              <a:avLst/>
              <a:gdLst/>
              <a:ahLst/>
              <a:cxnLst/>
              <a:rect l="l" t="t" r="r" b="b"/>
              <a:pathLst>
                <a:path w="38595" h="42942" extrusionOk="0">
                  <a:moveTo>
                    <a:pt x="28854" y="0"/>
                  </a:moveTo>
                  <a:cubicBezTo>
                    <a:pt x="28174" y="0"/>
                    <a:pt x="27486" y="93"/>
                    <a:pt x="26819" y="278"/>
                  </a:cubicBezTo>
                  <a:cubicBezTo>
                    <a:pt x="25652" y="612"/>
                    <a:pt x="24518" y="1212"/>
                    <a:pt x="23517" y="1946"/>
                  </a:cubicBezTo>
                  <a:cubicBezTo>
                    <a:pt x="22516" y="2680"/>
                    <a:pt x="21615" y="3547"/>
                    <a:pt x="20748" y="4481"/>
                  </a:cubicBezTo>
                  <a:cubicBezTo>
                    <a:pt x="19914" y="5415"/>
                    <a:pt x="19147" y="6416"/>
                    <a:pt x="18380" y="7416"/>
                  </a:cubicBezTo>
                  <a:cubicBezTo>
                    <a:pt x="16912" y="9451"/>
                    <a:pt x="15645" y="11619"/>
                    <a:pt x="14444" y="13788"/>
                  </a:cubicBezTo>
                  <a:cubicBezTo>
                    <a:pt x="13243" y="15956"/>
                    <a:pt x="12142" y="18091"/>
                    <a:pt x="11108" y="20192"/>
                  </a:cubicBezTo>
                  <a:cubicBezTo>
                    <a:pt x="9040" y="24429"/>
                    <a:pt x="7239" y="28398"/>
                    <a:pt x="5637" y="31801"/>
                  </a:cubicBezTo>
                  <a:cubicBezTo>
                    <a:pt x="4036" y="35170"/>
                    <a:pt x="2669" y="38005"/>
                    <a:pt x="1635" y="39940"/>
                  </a:cubicBezTo>
                  <a:cubicBezTo>
                    <a:pt x="1134" y="40907"/>
                    <a:pt x="734" y="41674"/>
                    <a:pt x="434" y="42175"/>
                  </a:cubicBezTo>
                  <a:cubicBezTo>
                    <a:pt x="167" y="42675"/>
                    <a:pt x="0" y="42942"/>
                    <a:pt x="0" y="42942"/>
                  </a:cubicBezTo>
                  <a:cubicBezTo>
                    <a:pt x="0" y="42942"/>
                    <a:pt x="167" y="42675"/>
                    <a:pt x="467" y="42175"/>
                  </a:cubicBezTo>
                  <a:cubicBezTo>
                    <a:pt x="767" y="41674"/>
                    <a:pt x="1168" y="40907"/>
                    <a:pt x="1701" y="39973"/>
                  </a:cubicBezTo>
                  <a:cubicBezTo>
                    <a:pt x="2769" y="38038"/>
                    <a:pt x="4203" y="35270"/>
                    <a:pt x="5838" y="31901"/>
                  </a:cubicBezTo>
                  <a:cubicBezTo>
                    <a:pt x="7472" y="28498"/>
                    <a:pt x="9340" y="24562"/>
                    <a:pt x="11442" y="20359"/>
                  </a:cubicBezTo>
                  <a:cubicBezTo>
                    <a:pt x="12476" y="18258"/>
                    <a:pt x="13610" y="16123"/>
                    <a:pt x="14777" y="13954"/>
                  </a:cubicBezTo>
                  <a:cubicBezTo>
                    <a:pt x="15978" y="11820"/>
                    <a:pt x="17279" y="9685"/>
                    <a:pt x="18747" y="7650"/>
                  </a:cubicBezTo>
                  <a:cubicBezTo>
                    <a:pt x="20181" y="5649"/>
                    <a:pt x="21782" y="3714"/>
                    <a:pt x="23750" y="2279"/>
                  </a:cubicBezTo>
                  <a:cubicBezTo>
                    <a:pt x="24718" y="1546"/>
                    <a:pt x="25785" y="979"/>
                    <a:pt x="26919" y="645"/>
                  </a:cubicBezTo>
                  <a:cubicBezTo>
                    <a:pt x="27570" y="454"/>
                    <a:pt x="28243" y="361"/>
                    <a:pt x="28912" y="361"/>
                  </a:cubicBezTo>
                  <a:cubicBezTo>
                    <a:pt x="29410" y="361"/>
                    <a:pt x="29905" y="412"/>
                    <a:pt x="30388" y="511"/>
                  </a:cubicBezTo>
                  <a:cubicBezTo>
                    <a:pt x="30655" y="545"/>
                    <a:pt x="30922" y="678"/>
                    <a:pt x="31222" y="745"/>
                  </a:cubicBezTo>
                  <a:cubicBezTo>
                    <a:pt x="31489" y="845"/>
                    <a:pt x="31723" y="945"/>
                    <a:pt x="31990" y="1079"/>
                  </a:cubicBezTo>
                  <a:cubicBezTo>
                    <a:pt x="32223" y="1212"/>
                    <a:pt x="32490" y="1345"/>
                    <a:pt x="32690" y="1479"/>
                  </a:cubicBezTo>
                  <a:cubicBezTo>
                    <a:pt x="32924" y="1646"/>
                    <a:pt x="33157" y="1812"/>
                    <a:pt x="33357" y="1979"/>
                  </a:cubicBezTo>
                  <a:cubicBezTo>
                    <a:pt x="34191" y="2713"/>
                    <a:pt x="34825" y="3614"/>
                    <a:pt x="35325" y="4548"/>
                  </a:cubicBezTo>
                  <a:cubicBezTo>
                    <a:pt x="36259" y="6449"/>
                    <a:pt x="36693" y="8451"/>
                    <a:pt x="36960" y="10319"/>
                  </a:cubicBezTo>
                  <a:cubicBezTo>
                    <a:pt x="37260" y="12153"/>
                    <a:pt x="37393" y="13888"/>
                    <a:pt x="37527" y="15389"/>
                  </a:cubicBezTo>
                  <a:cubicBezTo>
                    <a:pt x="37660" y="16923"/>
                    <a:pt x="37794" y="18224"/>
                    <a:pt x="37927" y="19325"/>
                  </a:cubicBezTo>
                  <a:cubicBezTo>
                    <a:pt x="38061" y="20392"/>
                    <a:pt x="38227" y="21260"/>
                    <a:pt x="38361" y="21827"/>
                  </a:cubicBezTo>
                  <a:cubicBezTo>
                    <a:pt x="38494" y="22394"/>
                    <a:pt x="38594" y="22694"/>
                    <a:pt x="38594" y="22694"/>
                  </a:cubicBezTo>
                  <a:cubicBezTo>
                    <a:pt x="38594" y="22694"/>
                    <a:pt x="38528" y="22394"/>
                    <a:pt x="38394" y="21827"/>
                  </a:cubicBezTo>
                  <a:cubicBezTo>
                    <a:pt x="38261" y="21226"/>
                    <a:pt x="38094" y="20392"/>
                    <a:pt x="37994" y="19292"/>
                  </a:cubicBezTo>
                  <a:cubicBezTo>
                    <a:pt x="37860" y="18224"/>
                    <a:pt x="37760" y="16890"/>
                    <a:pt x="37660" y="15389"/>
                  </a:cubicBezTo>
                  <a:cubicBezTo>
                    <a:pt x="37560" y="13854"/>
                    <a:pt x="37460" y="12153"/>
                    <a:pt x="37193" y="10285"/>
                  </a:cubicBezTo>
                  <a:cubicBezTo>
                    <a:pt x="36926" y="8417"/>
                    <a:pt x="36526" y="6382"/>
                    <a:pt x="35592" y="4414"/>
                  </a:cubicBezTo>
                  <a:cubicBezTo>
                    <a:pt x="35092" y="3447"/>
                    <a:pt x="34458" y="2513"/>
                    <a:pt x="33591" y="1746"/>
                  </a:cubicBezTo>
                  <a:cubicBezTo>
                    <a:pt x="33391" y="1512"/>
                    <a:pt x="33124" y="1379"/>
                    <a:pt x="32890" y="1179"/>
                  </a:cubicBezTo>
                  <a:cubicBezTo>
                    <a:pt x="32657" y="1045"/>
                    <a:pt x="32390" y="878"/>
                    <a:pt x="32123" y="745"/>
                  </a:cubicBezTo>
                  <a:cubicBezTo>
                    <a:pt x="31856" y="645"/>
                    <a:pt x="31589" y="478"/>
                    <a:pt x="31322" y="411"/>
                  </a:cubicBezTo>
                  <a:cubicBezTo>
                    <a:pt x="31022" y="345"/>
                    <a:pt x="30755" y="211"/>
                    <a:pt x="30455" y="178"/>
                  </a:cubicBezTo>
                  <a:cubicBezTo>
                    <a:pt x="29936" y="59"/>
                    <a:pt x="29398" y="0"/>
                    <a:pt x="28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74;p29">
            <a:extLst>
              <a:ext uri="{FF2B5EF4-FFF2-40B4-BE49-F238E27FC236}">
                <a16:creationId xmlns:a16="http://schemas.microsoft.com/office/drawing/2014/main" id="{953C6611-F27F-43B2-81BC-C7F9041B3440}"/>
              </a:ext>
            </a:extLst>
          </p:cNvPr>
          <p:cNvSpPr txBox="1"/>
          <p:nvPr/>
        </p:nvSpPr>
        <p:spPr>
          <a:xfrm>
            <a:off x="5068031" y="5575499"/>
            <a:ext cx="2921147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pt-PT" b="1" dirty="0">
                <a:solidFill>
                  <a:schemeClr val="accent1"/>
                </a:solidFill>
                <a:latin typeface="Tw Cen MT" panose="020B0602020104020603" pitchFamily="34" charset="0"/>
                <a:ea typeface="Roboto"/>
                <a:cs typeface="Roboto"/>
                <a:sym typeface="Roboto"/>
              </a:rPr>
              <a:t>Monitoria independente</a:t>
            </a:r>
            <a:endParaRPr b="1" dirty="0">
              <a:solidFill>
                <a:schemeClr val="accent1"/>
              </a:solidFill>
              <a:latin typeface="Tw Cen MT" panose="020B06020201040206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5;p29">
            <a:extLst>
              <a:ext uri="{FF2B5EF4-FFF2-40B4-BE49-F238E27FC236}">
                <a16:creationId xmlns:a16="http://schemas.microsoft.com/office/drawing/2014/main" id="{C0E2D072-C88F-414A-A548-64BC6750B8B4}"/>
              </a:ext>
            </a:extLst>
          </p:cNvPr>
          <p:cNvSpPr txBox="1"/>
          <p:nvPr/>
        </p:nvSpPr>
        <p:spPr>
          <a:xfrm>
            <a:off x="3970217" y="5719510"/>
            <a:ext cx="941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6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76;p29">
            <a:extLst>
              <a:ext uri="{FF2B5EF4-FFF2-40B4-BE49-F238E27FC236}">
                <a16:creationId xmlns:a16="http://schemas.microsoft.com/office/drawing/2014/main" id="{720B696E-89AD-4D82-BD70-A62FACA5A0DA}"/>
              </a:ext>
            </a:extLst>
          </p:cNvPr>
          <p:cNvSpPr txBox="1"/>
          <p:nvPr/>
        </p:nvSpPr>
        <p:spPr>
          <a:xfrm>
            <a:off x="5068056" y="3820885"/>
            <a:ext cx="3987061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PT" b="1" dirty="0">
                <a:solidFill>
                  <a:schemeClr val="accent6"/>
                </a:solidFill>
                <a:latin typeface="Tw Cen MT" panose="020B0602020104020603" pitchFamily="34" charset="0"/>
                <a:ea typeface="Roboto"/>
                <a:cs typeface="Roboto"/>
                <a:sym typeface="Roboto"/>
              </a:rPr>
              <a:t>Actualização constante da informação</a:t>
            </a:r>
            <a:endParaRPr b="1" dirty="0">
              <a:solidFill>
                <a:schemeClr val="accent6"/>
              </a:solidFill>
              <a:latin typeface="Tw Cen MT" panose="020B06020201040206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77;p29">
            <a:extLst>
              <a:ext uri="{FF2B5EF4-FFF2-40B4-BE49-F238E27FC236}">
                <a16:creationId xmlns:a16="http://schemas.microsoft.com/office/drawing/2014/main" id="{3A3FCD71-2DFB-4F94-847B-927C287F8DCC}"/>
              </a:ext>
            </a:extLst>
          </p:cNvPr>
          <p:cNvSpPr txBox="1"/>
          <p:nvPr/>
        </p:nvSpPr>
        <p:spPr>
          <a:xfrm>
            <a:off x="3970207" y="3948860"/>
            <a:ext cx="941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578;p29">
            <a:extLst>
              <a:ext uri="{FF2B5EF4-FFF2-40B4-BE49-F238E27FC236}">
                <a16:creationId xmlns:a16="http://schemas.microsoft.com/office/drawing/2014/main" id="{01FE03F5-4714-4064-AF04-1DEEB69DE380}"/>
              </a:ext>
            </a:extLst>
          </p:cNvPr>
          <p:cNvSpPr txBox="1"/>
          <p:nvPr/>
        </p:nvSpPr>
        <p:spPr>
          <a:xfrm>
            <a:off x="5068032" y="4710510"/>
            <a:ext cx="2975342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pt-PT" b="1" dirty="0">
                <a:solidFill>
                  <a:schemeClr val="accent4"/>
                </a:solidFill>
                <a:latin typeface="Tw Cen MT" panose="020B0602020104020603" pitchFamily="34" charset="0"/>
                <a:ea typeface="Roboto"/>
                <a:cs typeface="Roboto"/>
                <a:sym typeface="Roboto"/>
              </a:rPr>
              <a:t>Publicação de relatório anual de transparência</a:t>
            </a:r>
            <a:endParaRPr b="1" dirty="0">
              <a:solidFill>
                <a:schemeClr val="accent4"/>
              </a:solidFill>
              <a:latin typeface="Tw Cen MT" panose="020B06020201040206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579;p29">
            <a:extLst>
              <a:ext uri="{FF2B5EF4-FFF2-40B4-BE49-F238E27FC236}">
                <a16:creationId xmlns:a16="http://schemas.microsoft.com/office/drawing/2014/main" id="{F0DD45E0-9994-43C4-A1C0-3E28A0BCA697}"/>
              </a:ext>
            </a:extLst>
          </p:cNvPr>
          <p:cNvSpPr txBox="1"/>
          <p:nvPr/>
        </p:nvSpPr>
        <p:spPr>
          <a:xfrm>
            <a:off x="3970219" y="4846293"/>
            <a:ext cx="941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6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" name="Google Shape;580;p29">
            <a:extLst>
              <a:ext uri="{FF2B5EF4-FFF2-40B4-BE49-F238E27FC236}">
                <a16:creationId xmlns:a16="http://schemas.microsoft.com/office/drawing/2014/main" id="{6B056AA8-DF15-45A0-A07B-498172442588}"/>
              </a:ext>
            </a:extLst>
          </p:cNvPr>
          <p:cNvCxnSpPr/>
          <p:nvPr/>
        </p:nvCxnSpPr>
        <p:spPr>
          <a:xfrm>
            <a:off x="3971882" y="4639891"/>
            <a:ext cx="54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3" name="Google Shape;581;p29">
            <a:extLst>
              <a:ext uri="{FF2B5EF4-FFF2-40B4-BE49-F238E27FC236}">
                <a16:creationId xmlns:a16="http://schemas.microsoft.com/office/drawing/2014/main" id="{56BFCC06-8B1F-4C25-A0BA-111FB5765B7E}"/>
              </a:ext>
            </a:extLst>
          </p:cNvPr>
          <p:cNvCxnSpPr/>
          <p:nvPr/>
        </p:nvCxnSpPr>
        <p:spPr>
          <a:xfrm>
            <a:off x="3971882" y="5521322"/>
            <a:ext cx="388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" name="Google Shape;582;p29">
            <a:extLst>
              <a:ext uri="{FF2B5EF4-FFF2-40B4-BE49-F238E27FC236}">
                <a16:creationId xmlns:a16="http://schemas.microsoft.com/office/drawing/2014/main" id="{508655FD-3B3D-410E-8005-8F6E21E42131}"/>
              </a:ext>
            </a:extLst>
          </p:cNvPr>
          <p:cNvCxnSpPr/>
          <p:nvPr/>
        </p:nvCxnSpPr>
        <p:spPr>
          <a:xfrm>
            <a:off x="3971882" y="3758460"/>
            <a:ext cx="6845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5" name="Google Shape;686;p31">
            <a:extLst>
              <a:ext uri="{FF2B5EF4-FFF2-40B4-BE49-F238E27FC236}">
                <a16:creationId xmlns:a16="http://schemas.microsoft.com/office/drawing/2014/main" id="{C531AB43-55D3-4BE4-BBC9-FC4ADAED8FFD}"/>
              </a:ext>
            </a:extLst>
          </p:cNvPr>
          <p:cNvGrpSpPr/>
          <p:nvPr/>
        </p:nvGrpSpPr>
        <p:grpSpPr>
          <a:xfrm>
            <a:off x="1108838" y="3691455"/>
            <a:ext cx="2921147" cy="2038110"/>
            <a:chOff x="733425" y="1920356"/>
            <a:chExt cx="3445079" cy="1059583"/>
          </a:xfrm>
        </p:grpSpPr>
        <p:sp>
          <p:nvSpPr>
            <p:cNvPr id="66" name="Google Shape;687;p31">
              <a:extLst>
                <a:ext uri="{FF2B5EF4-FFF2-40B4-BE49-F238E27FC236}">
                  <a16:creationId xmlns:a16="http://schemas.microsoft.com/office/drawing/2014/main" id="{25DF2DCD-6EC3-459F-A1C4-A456B1817ABF}"/>
                </a:ext>
              </a:extLst>
            </p:cNvPr>
            <p:cNvSpPr/>
            <p:nvPr/>
          </p:nvSpPr>
          <p:spPr>
            <a:xfrm>
              <a:off x="1029726" y="1920356"/>
              <a:ext cx="987196" cy="1059583"/>
            </a:xfrm>
            <a:custGeom>
              <a:avLst/>
              <a:gdLst/>
              <a:ahLst/>
              <a:cxnLst/>
              <a:rect l="l" t="t" r="r" b="b"/>
              <a:pathLst>
                <a:path w="39563" h="42464" extrusionOk="0">
                  <a:moveTo>
                    <a:pt x="18314" y="0"/>
                  </a:moveTo>
                  <a:cubicBezTo>
                    <a:pt x="12576" y="0"/>
                    <a:pt x="7172" y="2269"/>
                    <a:pt x="3136" y="6405"/>
                  </a:cubicBezTo>
                  <a:cubicBezTo>
                    <a:pt x="3003" y="6572"/>
                    <a:pt x="3003" y="6805"/>
                    <a:pt x="3136" y="6972"/>
                  </a:cubicBezTo>
                  <a:cubicBezTo>
                    <a:pt x="3220" y="7055"/>
                    <a:pt x="3328" y="7097"/>
                    <a:pt x="3436" y="7097"/>
                  </a:cubicBezTo>
                  <a:cubicBezTo>
                    <a:pt x="3545" y="7097"/>
                    <a:pt x="3653" y="7055"/>
                    <a:pt x="3737" y="6972"/>
                  </a:cubicBezTo>
                  <a:cubicBezTo>
                    <a:pt x="7606" y="3002"/>
                    <a:pt x="12776" y="801"/>
                    <a:pt x="18347" y="801"/>
                  </a:cubicBezTo>
                  <a:cubicBezTo>
                    <a:pt x="29588" y="801"/>
                    <a:pt x="38728" y="9974"/>
                    <a:pt x="38728" y="21215"/>
                  </a:cubicBezTo>
                  <a:cubicBezTo>
                    <a:pt x="38728" y="32490"/>
                    <a:pt x="29588" y="41630"/>
                    <a:pt x="18347" y="41630"/>
                  </a:cubicBezTo>
                  <a:cubicBezTo>
                    <a:pt x="11209" y="41630"/>
                    <a:pt x="4470" y="37827"/>
                    <a:pt x="801" y="31690"/>
                  </a:cubicBezTo>
                  <a:cubicBezTo>
                    <a:pt x="733" y="31576"/>
                    <a:pt x="588" y="31509"/>
                    <a:pt x="450" y="31509"/>
                  </a:cubicBezTo>
                  <a:cubicBezTo>
                    <a:pt x="385" y="31509"/>
                    <a:pt x="321" y="31524"/>
                    <a:pt x="267" y="31556"/>
                  </a:cubicBezTo>
                  <a:cubicBezTo>
                    <a:pt x="67" y="31690"/>
                    <a:pt x="1" y="31923"/>
                    <a:pt x="101" y="32123"/>
                  </a:cubicBezTo>
                  <a:cubicBezTo>
                    <a:pt x="3937" y="38494"/>
                    <a:pt x="10908" y="42464"/>
                    <a:pt x="18347" y="42464"/>
                  </a:cubicBezTo>
                  <a:cubicBezTo>
                    <a:pt x="30055" y="42464"/>
                    <a:pt x="39562" y="32924"/>
                    <a:pt x="39562" y="21215"/>
                  </a:cubicBezTo>
                  <a:cubicBezTo>
                    <a:pt x="39562" y="9507"/>
                    <a:pt x="30022" y="0"/>
                    <a:pt x="18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" name="Google Shape;688;p31">
              <a:extLst>
                <a:ext uri="{FF2B5EF4-FFF2-40B4-BE49-F238E27FC236}">
                  <a16:creationId xmlns:a16="http://schemas.microsoft.com/office/drawing/2014/main" id="{991506D4-6D11-41C3-A24F-DDCE84CEAD1E}"/>
                </a:ext>
              </a:extLst>
            </p:cNvPr>
            <p:cNvSpPr/>
            <p:nvPr/>
          </p:nvSpPr>
          <p:spPr>
            <a:xfrm>
              <a:off x="733425" y="2107620"/>
              <a:ext cx="317970" cy="619296"/>
            </a:xfrm>
            <a:custGeom>
              <a:avLst/>
              <a:gdLst/>
              <a:ahLst/>
              <a:cxnLst/>
              <a:rect l="l" t="t" r="r" b="b"/>
              <a:pathLst>
                <a:path w="12743" h="24819" extrusionOk="0">
                  <a:moveTo>
                    <a:pt x="8173" y="1"/>
                  </a:moveTo>
                  <a:cubicBezTo>
                    <a:pt x="8073" y="1"/>
                    <a:pt x="7973" y="1"/>
                    <a:pt x="7906" y="67"/>
                  </a:cubicBezTo>
                  <a:lnTo>
                    <a:pt x="167" y="6238"/>
                  </a:lnTo>
                  <a:cubicBezTo>
                    <a:pt x="100" y="6305"/>
                    <a:pt x="34" y="6405"/>
                    <a:pt x="34" y="6505"/>
                  </a:cubicBezTo>
                  <a:cubicBezTo>
                    <a:pt x="0" y="6605"/>
                    <a:pt x="34" y="6739"/>
                    <a:pt x="100" y="6806"/>
                  </a:cubicBezTo>
                  <a:lnTo>
                    <a:pt x="2569" y="9874"/>
                  </a:lnTo>
                  <a:cubicBezTo>
                    <a:pt x="2636" y="9941"/>
                    <a:pt x="2736" y="10008"/>
                    <a:pt x="2836" y="10008"/>
                  </a:cubicBezTo>
                  <a:cubicBezTo>
                    <a:pt x="2863" y="10017"/>
                    <a:pt x="2889" y="10021"/>
                    <a:pt x="2916" y="10021"/>
                  </a:cubicBezTo>
                  <a:cubicBezTo>
                    <a:pt x="2989" y="10021"/>
                    <a:pt x="3063" y="9990"/>
                    <a:pt x="3136" y="9941"/>
                  </a:cubicBezTo>
                  <a:lnTo>
                    <a:pt x="5905" y="7706"/>
                  </a:lnTo>
                  <a:cubicBezTo>
                    <a:pt x="6138" y="7506"/>
                    <a:pt x="6472" y="7206"/>
                    <a:pt x="6939" y="6739"/>
                  </a:cubicBezTo>
                  <a:lnTo>
                    <a:pt x="6939" y="6739"/>
                  </a:lnTo>
                  <a:lnTo>
                    <a:pt x="6839" y="10508"/>
                  </a:lnTo>
                  <a:lnTo>
                    <a:pt x="6839" y="24418"/>
                  </a:lnTo>
                  <a:cubicBezTo>
                    <a:pt x="6839" y="24618"/>
                    <a:pt x="7039" y="24818"/>
                    <a:pt x="7272" y="24818"/>
                  </a:cubicBezTo>
                  <a:lnTo>
                    <a:pt x="12343" y="24818"/>
                  </a:lnTo>
                  <a:cubicBezTo>
                    <a:pt x="12576" y="24818"/>
                    <a:pt x="12743" y="24618"/>
                    <a:pt x="12743" y="24418"/>
                  </a:cubicBezTo>
                  <a:cubicBezTo>
                    <a:pt x="12743" y="24185"/>
                    <a:pt x="12543" y="23984"/>
                    <a:pt x="12343" y="23984"/>
                  </a:cubicBezTo>
                  <a:lnTo>
                    <a:pt x="7673" y="23984"/>
                  </a:lnTo>
                  <a:lnTo>
                    <a:pt x="7673" y="10508"/>
                  </a:lnTo>
                  <a:lnTo>
                    <a:pt x="7706" y="8240"/>
                  </a:lnTo>
                  <a:lnTo>
                    <a:pt x="7806" y="5738"/>
                  </a:lnTo>
                  <a:cubicBezTo>
                    <a:pt x="7806" y="5571"/>
                    <a:pt x="7706" y="5438"/>
                    <a:pt x="7539" y="5371"/>
                  </a:cubicBezTo>
                  <a:cubicBezTo>
                    <a:pt x="7492" y="5348"/>
                    <a:pt x="7436" y="5336"/>
                    <a:pt x="7380" y="5336"/>
                  </a:cubicBezTo>
                  <a:cubicBezTo>
                    <a:pt x="7276" y="5336"/>
                    <a:pt x="7170" y="5373"/>
                    <a:pt x="7105" y="5438"/>
                  </a:cubicBezTo>
                  <a:cubicBezTo>
                    <a:pt x="6272" y="6272"/>
                    <a:pt x="5704" y="6806"/>
                    <a:pt x="5371" y="7072"/>
                  </a:cubicBezTo>
                  <a:lnTo>
                    <a:pt x="2936" y="9040"/>
                  </a:lnTo>
                  <a:lnTo>
                    <a:pt x="1001" y="6605"/>
                  </a:lnTo>
                  <a:lnTo>
                    <a:pt x="8306" y="801"/>
                  </a:lnTo>
                  <a:lnTo>
                    <a:pt x="12343" y="801"/>
                  </a:lnTo>
                  <a:cubicBezTo>
                    <a:pt x="12543" y="801"/>
                    <a:pt x="12743" y="634"/>
                    <a:pt x="12743" y="401"/>
                  </a:cubicBezTo>
                  <a:cubicBezTo>
                    <a:pt x="12743" y="167"/>
                    <a:pt x="12543" y="1"/>
                    <a:pt x="1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" name="Google Shape;689;p31">
              <a:extLst>
                <a:ext uri="{FF2B5EF4-FFF2-40B4-BE49-F238E27FC236}">
                  <a16:creationId xmlns:a16="http://schemas.microsoft.com/office/drawing/2014/main" id="{B387B216-FBBF-4E0B-8085-A398900AC6BD}"/>
                </a:ext>
              </a:extLst>
            </p:cNvPr>
            <p:cNvSpPr/>
            <p:nvPr/>
          </p:nvSpPr>
          <p:spPr>
            <a:xfrm>
              <a:off x="1089659" y="2055196"/>
              <a:ext cx="3088845" cy="789921"/>
            </a:xfrm>
            <a:custGeom>
              <a:avLst/>
              <a:gdLst/>
              <a:ahLst/>
              <a:cxnLst/>
              <a:rect l="l" t="t" r="r" b="b"/>
              <a:pathLst>
                <a:path w="123789" h="31657" extrusionOk="0">
                  <a:moveTo>
                    <a:pt x="107944" y="0"/>
                  </a:moveTo>
                  <a:lnTo>
                    <a:pt x="16178" y="0"/>
                  </a:lnTo>
                  <a:cubicBezTo>
                    <a:pt x="7472" y="0"/>
                    <a:pt x="200" y="6905"/>
                    <a:pt x="100" y="15611"/>
                  </a:cubicBezTo>
                  <a:cubicBezTo>
                    <a:pt x="0" y="24451"/>
                    <a:pt x="7105" y="31656"/>
                    <a:pt x="15945" y="31656"/>
                  </a:cubicBezTo>
                  <a:lnTo>
                    <a:pt x="107944" y="31656"/>
                  </a:lnTo>
                  <a:cubicBezTo>
                    <a:pt x="116684" y="31656"/>
                    <a:pt x="123789" y="24551"/>
                    <a:pt x="123789" y="15811"/>
                  </a:cubicBezTo>
                  <a:lnTo>
                    <a:pt x="123789" y="15811"/>
                  </a:lnTo>
                  <a:cubicBezTo>
                    <a:pt x="123789" y="7072"/>
                    <a:pt x="116717" y="0"/>
                    <a:pt x="107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0;p31">
              <a:extLst>
                <a:ext uri="{FF2B5EF4-FFF2-40B4-BE49-F238E27FC236}">
                  <a16:creationId xmlns:a16="http://schemas.microsoft.com/office/drawing/2014/main" id="{49937388-20F3-458D-9E70-946F86381387}"/>
                </a:ext>
              </a:extLst>
            </p:cNvPr>
            <p:cNvSpPr/>
            <p:nvPr/>
          </p:nvSpPr>
          <p:spPr>
            <a:xfrm>
              <a:off x="1187870" y="2151736"/>
              <a:ext cx="2644171" cy="595990"/>
            </a:xfrm>
            <a:custGeom>
              <a:avLst/>
              <a:gdLst/>
              <a:ahLst/>
              <a:cxnLst/>
              <a:rect l="l" t="t" r="r" b="b"/>
              <a:pathLst>
                <a:path w="115950" h="23885" extrusionOk="0">
                  <a:moveTo>
                    <a:pt x="12242" y="1"/>
                  </a:moveTo>
                  <a:cubicBezTo>
                    <a:pt x="5604" y="1"/>
                    <a:pt x="134" y="5304"/>
                    <a:pt x="67" y="11809"/>
                  </a:cubicBezTo>
                  <a:cubicBezTo>
                    <a:pt x="0" y="15011"/>
                    <a:pt x="1235" y="18047"/>
                    <a:pt x="3503" y="20348"/>
                  </a:cubicBezTo>
                  <a:cubicBezTo>
                    <a:pt x="5771" y="22617"/>
                    <a:pt x="8773" y="23884"/>
                    <a:pt x="12009" y="23884"/>
                  </a:cubicBezTo>
                  <a:lnTo>
                    <a:pt x="104008" y="23884"/>
                  </a:lnTo>
                  <a:cubicBezTo>
                    <a:pt x="110613" y="23884"/>
                    <a:pt x="115950" y="18547"/>
                    <a:pt x="115950" y="11942"/>
                  </a:cubicBezTo>
                  <a:cubicBezTo>
                    <a:pt x="115950" y="5371"/>
                    <a:pt x="110613" y="1"/>
                    <a:pt x="10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lvl="0" algn="just">
                <a:lnSpc>
                  <a:spcPct val="115000"/>
                </a:lnSpc>
              </a:pPr>
              <a:r>
                <a:rPr lang="pt-PT" b="1" dirty="0">
                  <a:solidFill>
                    <a:schemeClr val="dk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Mecanismos que garantem credibilidade de informação</a:t>
              </a:r>
            </a:p>
          </p:txBody>
        </p:sp>
      </p:grpSp>
      <p:sp>
        <p:nvSpPr>
          <p:cNvPr id="70" name="Shape 10">
            <a:extLst>
              <a:ext uri="{FF2B5EF4-FFF2-40B4-BE49-F238E27FC236}">
                <a16:creationId xmlns:a16="http://schemas.microsoft.com/office/drawing/2014/main" id="{057C4DBC-F962-4CE1-902C-E94713775B93}"/>
              </a:ext>
            </a:extLst>
          </p:cNvPr>
          <p:cNvSpPr/>
          <p:nvPr/>
        </p:nvSpPr>
        <p:spPr>
          <a:xfrm>
            <a:off x="5551830" y="2963228"/>
            <a:ext cx="1752353" cy="606238"/>
          </a:xfrm>
          <a:prstGeom prst="roundRect">
            <a:avLst>
              <a:gd name="adj" fmla="val 14215"/>
            </a:avLst>
          </a:prstGeom>
          <a:solidFill>
            <a:srgbClr val="F5F5F5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1" name="Text 21">
            <a:extLst>
              <a:ext uri="{FF2B5EF4-FFF2-40B4-BE49-F238E27FC236}">
                <a16:creationId xmlns:a16="http://schemas.microsoft.com/office/drawing/2014/main" id="{0A629E26-B0D6-4FB1-BDF1-A8D04606F078}"/>
              </a:ext>
            </a:extLst>
          </p:cNvPr>
          <p:cNvSpPr txBox="1"/>
          <p:nvPr/>
        </p:nvSpPr>
        <p:spPr>
          <a:xfrm>
            <a:off x="5894024" y="3149370"/>
            <a:ext cx="1123721" cy="2548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latin typeface="Tw Cen MT" panose="020B0602020104020603" pitchFamily="34" charset="0"/>
              </a:rPr>
              <a:t>outros</a:t>
            </a:r>
          </a:p>
        </p:txBody>
      </p:sp>
      <p:sp>
        <p:nvSpPr>
          <p:cNvPr id="72" name="Shape 11">
            <a:extLst>
              <a:ext uri="{FF2B5EF4-FFF2-40B4-BE49-F238E27FC236}">
                <a16:creationId xmlns:a16="http://schemas.microsoft.com/office/drawing/2014/main" id="{570E2996-07B0-4AEA-9884-1ECAEDACD3E2}"/>
              </a:ext>
            </a:extLst>
          </p:cNvPr>
          <p:cNvSpPr/>
          <p:nvPr/>
        </p:nvSpPr>
        <p:spPr>
          <a:xfrm>
            <a:off x="5485744" y="2941504"/>
            <a:ext cx="45719" cy="594910"/>
          </a:xfrm>
          <a:prstGeom prst="roundRect">
            <a:avLst>
              <a:gd name="adj" fmla="val 256409"/>
            </a:avLst>
          </a:prstGeom>
          <a:solidFill>
            <a:srgbClr val="7030A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74" name="Shape 28">
            <a:extLst>
              <a:ext uri="{FF2B5EF4-FFF2-40B4-BE49-F238E27FC236}">
                <a16:creationId xmlns:a16="http://schemas.microsoft.com/office/drawing/2014/main" id="{27AA117E-7745-4D9F-884D-A85106F92847}"/>
              </a:ext>
            </a:extLst>
          </p:cNvPr>
          <p:cNvSpPr/>
          <p:nvPr/>
        </p:nvSpPr>
        <p:spPr>
          <a:xfrm>
            <a:off x="1489100" y="699112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5" name="Text 54">
            <a:extLst>
              <a:ext uri="{FF2B5EF4-FFF2-40B4-BE49-F238E27FC236}">
                <a16:creationId xmlns:a16="http://schemas.microsoft.com/office/drawing/2014/main" id="{4C94EBB9-B5E0-4E8C-9438-FA1D53564713}"/>
              </a:ext>
            </a:extLst>
          </p:cNvPr>
          <p:cNvSpPr txBox="1"/>
          <p:nvPr/>
        </p:nvSpPr>
        <p:spPr>
          <a:xfrm>
            <a:off x="1450695" y="746660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chemeClr val="bg1"/>
                </a:solidFill>
                <a:latin typeface="Montserrat" pitchFamily="34" charset="0"/>
              </a:rPr>
              <a:t>10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74057" y="-73261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40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PRÓXIMOS PASSOS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2CFC26-C851-4A14-8BBF-DB1A3DEB07BF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12</a:t>
            </a:r>
            <a:endParaRPr lang="pt-PT" b="1" dirty="0">
              <a:latin typeface="Tw Cen MT" panose="020B0602020104020603" pitchFamily="34" charset="0"/>
            </a:endParaRPr>
          </a:p>
        </p:txBody>
      </p:sp>
      <p:grpSp>
        <p:nvGrpSpPr>
          <p:cNvPr id="19" name="Google Shape;820;p34">
            <a:extLst>
              <a:ext uri="{FF2B5EF4-FFF2-40B4-BE49-F238E27FC236}">
                <a16:creationId xmlns:a16="http://schemas.microsoft.com/office/drawing/2014/main" id="{C27980DE-4784-4FB5-9642-9302CCAB3597}"/>
              </a:ext>
            </a:extLst>
          </p:cNvPr>
          <p:cNvGrpSpPr/>
          <p:nvPr/>
        </p:nvGrpSpPr>
        <p:grpSpPr>
          <a:xfrm>
            <a:off x="1126841" y="1657839"/>
            <a:ext cx="3715911" cy="3499368"/>
            <a:chOff x="658800" y="1523475"/>
            <a:chExt cx="2689106" cy="2683205"/>
          </a:xfrm>
        </p:grpSpPr>
        <p:sp>
          <p:nvSpPr>
            <p:cNvPr id="20" name="Google Shape;821;p34">
              <a:extLst>
                <a:ext uri="{FF2B5EF4-FFF2-40B4-BE49-F238E27FC236}">
                  <a16:creationId xmlns:a16="http://schemas.microsoft.com/office/drawing/2014/main" id="{33ABB73A-E784-4CE7-8DC8-390CE9573B1E}"/>
                </a:ext>
              </a:extLst>
            </p:cNvPr>
            <p:cNvSpPr/>
            <p:nvPr/>
          </p:nvSpPr>
          <p:spPr>
            <a:xfrm>
              <a:off x="936835" y="2398044"/>
              <a:ext cx="1808636" cy="1808636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36" y="0"/>
                  </a:moveTo>
                  <a:cubicBezTo>
                    <a:pt x="1302" y="0"/>
                    <a:pt x="1" y="1335"/>
                    <a:pt x="1" y="2936"/>
                  </a:cubicBezTo>
                  <a:lnTo>
                    <a:pt x="1" y="43932"/>
                  </a:lnTo>
                  <a:cubicBezTo>
                    <a:pt x="1" y="45566"/>
                    <a:pt x="1335" y="46867"/>
                    <a:pt x="2936" y="46867"/>
                  </a:cubicBezTo>
                  <a:lnTo>
                    <a:pt x="43932" y="46867"/>
                  </a:lnTo>
                  <a:cubicBezTo>
                    <a:pt x="45567" y="46867"/>
                    <a:pt x="46868" y="45566"/>
                    <a:pt x="46868" y="43932"/>
                  </a:cubicBezTo>
                  <a:lnTo>
                    <a:pt x="46868" y="2936"/>
                  </a:lnTo>
                  <a:cubicBezTo>
                    <a:pt x="46868" y="1335"/>
                    <a:pt x="45567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pt-PT" dirty="0">
                  <a:solidFill>
                    <a:schemeClr val="dk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Lançamento público do portal no dia 13 de Abril.</a:t>
              </a:r>
            </a:p>
          </p:txBody>
        </p:sp>
        <p:sp>
          <p:nvSpPr>
            <p:cNvPr id="21" name="Google Shape;822;p34">
              <a:extLst>
                <a:ext uri="{FF2B5EF4-FFF2-40B4-BE49-F238E27FC236}">
                  <a16:creationId xmlns:a16="http://schemas.microsoft.com/office/drawing/2014/main" id="{0667A6AA-057D-4134-9877-BD3FD5746E9E}"/>
                </a:ext>
              </a:extLst>
            </p:cNvPr>
            <p:cNvSpPr/>
            <p:nvPr/>
          </p:nvSpPr>
          <p:spPr>
            <a:xfrm>
              <a:off x="658800" y="2121282"/>
              <a:ext cx="2689106" cy="1436629"/>
            </a:xfrm>
            <a:custGeom>
              <a:avLst/>
              <a:gdLst/>
              <a:ahLst/>
              <a:cxnLst/>
              <a:rect l="l" t="t" r="r" b="b"/>
              <a:pathLst>
                <a:path w="69684" h="37228" extrusionOk="0">
                  <a:moveTo>
                    <a:pt x="7873" y="0"/>
                  </a:moveTo>
                  <a:cubicBezTo>
                    <a:pt x="3537" y="0"/>
                    <a:pt x="1" y="3503"/>
                    <a:pt x="1" y="7839"/>
                  </a:cubicBezTo>
                  <a:lnTo>
                    <a:pt x="1" y="27887"/>
                  </a:lnTo>
                  <a:lnTo>
                    <a:pt x="2936" y="27854"/>
                  </a:lnTo>
                  <a:lnTo>
                    <a:pt x="2936" y="7839"/>
                  </a:lnTo>
                  <a:cubicBezTo>
                    <a:pt x="2936" y="5138"/>
                    <a:pt x="5138" y="2903"/>
                    <a:pt x="7873" y="2903"/>
                  </a:cubicBezTo>
                  <a:lnTo>
                    <a:pt x="53406" y="2903"/>
                  </a:lnTo>
                  <a:cubicBezTo>
                    <a:pt x="56141" y="2903"/>
                    <a:pt x="58342" y="5138"/>
                    <a:pt x="58342" y="7839"/>
                  </a:cubicBezTo>
                  <a:lnTo>
                    <a:pt x="58342" y="29155"/>
                  </a:lnTo>
                  <a:lnTo>
                    <a:pt x="58342" y="31023"/>
                  </a:lnTo>
                  <a:lnTo>
                    <a:pt x="58342" y="32057"/>
                  </a:lnTo>
                  <a:lnTo>
                    <a:pt x="63046" y="32057"/>
                  </a:lnTo>
                  <a:lnTo>
                    <a:pt x="63046" y="37227"/>
                  </a:lnTo>
                  <a:lnTo>
                    <a:pt x="69684" y="30622"/>
                  </a:lnTo>
                  <a:lnTo>
                    <a:pt x="63046" y="23984"/>
                  </a:lnTo>
                  <a:lnTo>
                    <a:pt x="63046" y="29155"/>
                  </a:lnTo>
                  <a:lnTo>
                    <a:pt x="61278" y="29155"/>
                  </a:lnTo>
                  <a:lnTo>
                    <a:pt x="61278" y="7839"/>
                  </a:lnTo>
                  <a:cubicBezTo>
                    <a:pt x="61278" y="3503"/>
                    <a:pt x="57742" y="0"/>
                    <a:pt x="5340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2" name="Google Shape;823;p34">
              <a:extLst>
                <a:ext uri="{FF2B5EF4-FFF2-40B4-BE49-F238E27FC236}">
                  <a16:creationId xmlns:a16="http://schemas.microsoft.com/office/drawing/2014/main" id="{9DAF5297-6CF6-47B1-B60B-AADF55C6A69C}"/>
                </a:ext>
              </a:extLst>
            </p:cNvPr>
            <p:cNvSpPr/>
            <p:nvPr/>
          </p:nvSpPr>
          <p:spPr>
            <a:xfrm>
              <a:off x="1567500" y="1523475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82"/>
                    <a:pt x="21382" y="27520"/>
                    <a:pt x="13777" y="27520"/>
                  </a:cubicBezTo>
                  <a:cubicBezTo>
                    <a:pt x="6171" y="27520"/>
                    <a:pt x="0" y="21382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1</a:t>
              </a:r>
              <a:endParaRPr b="1" dirty="0">
                <a:solidFill>
                  <a:schemeClr val="lt1"/>
                </a:solidFill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Google Shape;824;p34">
            <a:extLst>
              <a:ext uri="{FF2B5EF4-FFF2-40B4-BE49-F238E27FC236}">
                <a16:creationId xmlns:a16="http://schemas.microsoft.com/office/drawing/2014/main" id="{CEA537EB-88A1-4572-8738-DAD3E344E338}"/>
              </a:ext>
            </a:extLst>
          </p:cNvPr>
          <p:cNvGrpSpPr/>
          <p:nvPr/>
        </p:nvGrpSpPr>
        <p:grpSpPr>
          <a:xfrm>
            <a:off x="4615807" y="1935901"/>
            <a:ext cx="3714150" cy="3563835"/>
            <a:chOff x="3228110" y="1752072"/>
            <a:chExt cx="2687832" cy="2732636"/>
          </a:xfrm>
        </p:grpSpPr>
        <p:sp>
          <p:nvSpPr>
            <p:cNvPr id="24" name="Google Shape;825;p34">
              <a:extLst>
                <a:ext uri="{FF2B5EF4-FFF2-40B4-BE49-F238E27FC236}">
                  <a16:creationId xmlns:a16="http://schemas.microsoft.com/office/drawing/2014/main" id="{978201EB-8512-47D2-BB94-A103588F190F}"/>
                </a:ext>
              </a:extLst>
            </p:cNvPr>
            <p:cNvSpPr/>
            <p:nvPr/>
          </p:nvSpPr>
          <p:spPr>
            <a:xfrm>
              <a:off x="3499144" y="2364345"/>
              <a:ext cx="1809910" cy="1808636"/>
            </a:xfrm>
            <a:custGeom>
              <a:avLst/>
              <a:gdLst/>
              <a:ahLst/>
              <a:cxnLst/>
              <a:rect l="l" t="t" r="r" b="b"/>
              <a:pathLst>
                <a:path w="46901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69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901" y="45566"/>
                    <a:pt x="46901" y="43932"/>
                  </a:cubicBezTo>
                  <a:lnTo>
                    <a:pt x="46901" y="2969"/>
                  </a:lnTo>
                  <a:cubicBezTo>
                    <a:pt x="46901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pt-PT" noProof="0" dirty="0">
                  <a:solidFill>
                    <a:schemeClr val="dk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Adopção</a:t>
              </a:r>
              <a:r>
                <a:rPr lang="pt-PT" dirty="0">
                  <a:solidFill>
                    <a:schemeClr val="dk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 formal do portal </a:t>
              </a:r>
            </a:p>
          </p:txBody>
        </p:sp>
        <p:sp>
          <p:nvSpPr>
            <p:cNvPr id="25" name="Google Shape;826;p34">
              <a:extLst>
                <a:ext uri="{FF2B5EF4-FFF2-40B4-BE49-F238E27FC236}">
                  <a16:creationId xmlns:a16="http://schemas.microsoft.com/office/drawing/2014/main" id="{D6C69ED7-F2AF-4D08-85D7-1EAA7A1101C0}"/>
                </a:ext>
              </a:extLst>
            </p:cNvPr>
            <p:cNvSpPr/>
            <p:nvPr/>
          </p:nvSpPr>
          <p:spPr>
            <a:xfrm>
              <a:off x="3228110" y="3046806"/>
              <a:ext cx="2687832" cy="1437902"/>
            </a:xfrm>
            <a:custGeom>
              <a:avLst/>
              <a:gdLst/>
              <a:ahLst/>
              <a:cxnLst/>
              <a:rect l="l" t="t" r="r" b="b"/>
              <a:pathLst>
                <a:path w="69651" h="37261" extrusionOk="0">
                  <a:moveTo>
                    <a:pt x="63046" y="0"/>
                  </a:moveTo>
                  <a:lnTo>
                    <a:pt x="63046" y="5171"/>
                  </a:lnTo>
                  <a:lnTo>
                    <a:pt x="58342" y="5171"/>
                  </a:lnTo>
                  <a:lnTo>
                    <a:pt x="58342" y="6205"/>
                  </a:lnTo>
                  <a:lnTo>
                    <a:pt x="58342" y="8073"/>
                  </a:lnTo>
                  <a:lnTo>
                    <a:pt x="58342" y="29388"/>
                  </a:lnTo>
                  <a:cubicBezTo>
                    <a:pt x="58342" y="32123"/>
                    <a:pt x="56107" y="34325"/>
                    <a:pt x="53405" y="34325"/>
                  </a:cubicBezTo>
                  <a:lnTo>
                    <a:pt x="7873" y="34325"/>
                  </a:lnTo>
                  <a:cubicBezTo>
                    <a:pt x="5138" y="34325"/>
                    <a:pt x="2936" y="32123"/>
                    <a:pt x="2936" y="29388"/>
                  </a:cubicBezTo>
                  <a:lnTo>
                    <a:pt x="2936" y="9374"/>
                  </a:lnTo>
                  <a:lnTo>
                    <a:pt x="1" y="12276"/>
                  </a:lnTo>
                  <a:lnTo>
                    <a:pt x="1" y="29388"/>
                  </a:lnTo>
                  <a:cubicBezTo>
                    <a:pt x="1" y="33724"/>
                    <a:pt x="3536" y="37260"/>
                    <a:pt x="7873" y="37260"/>
                  </a:cubicBezTo>
                  <a:lnTo>
                    <a:pt x="53405" y="37260"/>
                  </a:lnTo>
                  <a:cubicBezTo>
                    <a:pt x="57742" y="37260"/>
                    <a:pt x="61244" y="33724"/>
                    <a:pt x="61244" y="29388"/>
                  </a:cubicBezTo>
                  <a:lnTo>
                    <a:pt x="61244" y="8073"/>
                  </a:lnTo>
                  <a:lnTo>
                    <a:pt x="63046" y="8073"/>
                  </a:lnTo>
                  <a:lnTo>
                    <a:pt x="63046" y="13243"/>
                  </a:lnTo>
                  <a:lnTo>
                    <a:pt x="69650" y="6638"/>
                  </a:lnTo>
                  <a:lnTo>
                    <a:pt x="6304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6" name="Google Shape;827;p34">
              <a:extLst>
                <a:ext uri="{FF2B5EF4-FFF2-40B4-BE49-F238E27FC236}">
                  <a16:creationId xmlns:a16="http://schemas.microsoft.com/office/drawing/2014/main" id="{F2ADBC69-BFBA-4354-9FD9-36A37EB49EA7}"/>
                </a:ext>
              </a:extLst>
            </p:cNvPr>
            <p:cNvSpPr/>
            <p:nvPr/>
          </p:nvSpPr>
          <p:spPr>
            <a:xfrm>
              <a:off x="4136175" y="1752072"/>
              <a:ext cx="547291" cy="546636"/>
            </a:xfrm>
            <a:custGeom>
              <a:avLst/>
              <a:gdLst/>
              <a:ahLst/>
              <a:cxnLst/>
              <a:rect l="l" t="t" r="r" b="b"/>
              <a:pathLst>
                <a:path w="27554" h="27521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2"/>
                    <a:pt x="6171" y="1"/>
                    <a:pt x="13777" y="1"/>
                  </a:cubicBezTo>
                  <a:cubicBezTo>
                    <a:pt x="21382" y="1"/>
                    <a:pt x="27553" y="6172"/>
                    <a:pt x="27553" y="1377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2</a:t>
              </a:r>
              <a:endParaRPr dirty="0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7" name="Google Shape;828;p34">
            <a:extLst>
              <a:ext uri="{FF2B5EF4-FFF2-40B4-BE49-F238E27FC236}">
                <a16:creationId xmlns:a16="http://schemas.microsoft.com/office/drawing/2014/main" id="{32DFA2B1-A250-40E9-BC6B-34FF2E0AEBBC}"/>
              </a:ext>
            </a:extLst>
          </p:cNvPr>
          <p:cNvGrpSpPr/>
          <p:nvPr/>
        </p:nvGrpSpPr>
        <p:grpSpPr>
          <a:xfrm>
            <a:off x="8120532" y="1667267"/>
            <a:ext cx="3714150" cy="3499367"/>
            <a:chOff x="5791119" y="1523476"/>
            <a:chExt cx="2687832" cy="2683204"/>
          </a:xfrm>
        </p:grpSpPr>
        <p:sp>
          <p:nvSpPr>
            <p:cNvPr id="28" name="Google Shape;829;p34">
              <a:extLst>
                <a:ext uri="{FF2B5EF4-FFF2-40B4-BE49-F238E27FC236}">
                  <a16:creationId xmlns:a16="http://schemas.microsoft.com/office/drawing/2014/main" id="{B25AFB20-502F-4C63-99CC-B009435D5C2E}"/>
                </a:ext>
              </a:extLst>
            </p:cNvPr>
            <p:cNvSpPr/>
            <p:nvPr/>
          </p:nvSpPr>
          <p:spPr>
            <a:xfrm>
              <a:off x="6074183" y="2398044"/>
              <a:ext cx="1808636" cy="1808636"/>
            </a:xfrm>
            <a:custGeom>
              <a:avLst/>
              <a:gdLst/>
              <a:ahLst/>
              <a:cxnLst/>
              <a:rect l="l" t="t" r="r" b="b"/>
              <a:pathLst>
                <a:path w="46868" h="46868" extrusionOk="0">
                  <a:moveTo>
                    <a:pt x="2969" y="0"/>
                  </a:moveTo>
                  <a:cubicBezTo>
                    <a:pt x="1335" y="0"/>
                    <a:pt x="0" y="1335"/>
                    <a:pt x="0" y="2936"/>
                  </a:cubicBezTo>
                  <a:lnTo>
                    <a:pt x="0" y="43932"/>
                  </a:lnTo>
                  <a:cubicBezTo>
                    <a:pt x="0" y="45566"/>
                    <a:pt x="1335" y="46867"/>
                    <a:pt x="2969" y="46867"/>
                  </a:cubicBezTo>
                  <a:lnTo>
                    <a:pt x="43932" y="46867"/>
                  </a:lnTo>
                  <a:cubicBezTo>
                    <a:pt x="45566" y="46867"/>
                    <a:pt x="46867" y="45566"/>
                    <a:pt x="46867" y="43932"/>
                  </a:cubicBezTo>
                  <a:lnTo>
                    <a:pt x="46867" y="2936"/>
                  </a:lnTo>
                  <a:cubicBezTo>
                    <a:pt x="46867" y="1335"/>
                    <a:pt x="45566" y="0"/>
                    <a:pt x="43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pt-PT" dirty="0">
                  <a:solidFill>
                    <a:schemeClr val="dk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Disseminação do Portal</a:t>
              </a:r>
            </a:p>
          </p:txBody>
        </p:sp>
        <p:sp>
          <p:nvSpPr>
            <p:cNvPr id="29" name="Google Shape;830;p34">
              <a:extLst>
                <a:ext uri="{FF2B5EF4-FFF2-40B4-BE49-F238E27FC236}">
                  <a16:creationId xmlns:a16="http://schemas.microsoft.com/office/drawing/2014/main" id="{851EA127-A4E8-4C5B-9055-54A2CB2FAD75}"/>
                </a:ext>
              </a:extLst>
            </p:cNvPr>
            <p:cNvSpPr/>
            <p:nvPr/>
          </p:nvSpPr>
          <p:spPr>
            <a:xfrm>
              <a:off x="5791119" y="2114606"/>
              <a:ext cx="2687832" cy="1436629"/>
            </a:xfrm>
            <a:custGeom>
              <a:avLst/>
              <a:gdLst/>
              <a:ahLst/>
              <a:cxnLst/>
              <a:rect l="l" t="t" r="r" b="b"/>
              <a:pathLst>
                <a:path w="69651" h="37228" extrusionOk="0">
                  <a:moveTo>
                    <a:pt x="7839" y="0"/>
                  </a:moveTo>
                  <a:cubicBezTo>
                    <a:pt x="3503" y="0"/>
                    <a:pt x="1" y="3503"/>
                    <a:pt x="1" y="7839"/>
                  </a:cubicBezTo>
                  <a:lnTo>
                    <a:pt x="1" y="24952"/>
                  </a:lnTo>
                  <a:lnTo>
                    <a:pt x="2903" y="27854"/>
                  </a:lnTo>
                  <a:lnTo>
                    <a:pt x="2903" y="7839"/>
                  </a:lnTo>
                  <a:cubicBezTo>
                    <a:pt x="2903" y="5138"/>
                    <a:pt x="5138" y="2903"/>
                    <a:pt x="7839" y="2903"/>
                  </a:cubicBezTo>
                  <a:lnTo>
                    <a:pt x="53372" y="2903"/>
                  </a:lnTo>
                  <a:cubicBezTo>
                    <a:pt x="56107" y="2903"/>
                    <a:pt x="58309" y="5138"/>
                    <a:pt x="58309" y="7839"/>
                  </a:cubicBezTo>
                  <a:lnTo>
                    <a:pt x="58309" y="29155"/>
                  </a:lnTo>
                  <a:lnTo>
                    <a:pt x="58309" y="31023"/>
                  </a:lnTo>
                  <a:lnTo>
                    <a:pt x="58309" y="32057"/>
                  </a:lnTo>
                  <a:lnTo>
                    <a:pt x="63012" y="32057"/>
                  </a:lnTo>
                  <a:lnTo>
                    <a:pt x="63012" y="37227"/>
                  </a:lnTo>
                  <a:lnTo>
                    <a:pt x="69650" y="30622"/>
                  </a:lnTo>
                  <a:lnTo>
                    <a:pt x="63012" y="23984"/>
                  </a:lnTo>
                  <a:lnTo>
                    <a:pt x="63012" y="29155"/>
                  </a:lnTo>
                  <a:lnTo>
                    <a:pt x="61244" y="29155"/>
                  </a:lnTo>
                  <a:lnTo>
                    <a:pt x="61244" y="7839"/>
                  </a:lnTo>
                  <a:cubicBezTo>
                    <a:pt x="61244" y="3503"/>
                    <a:pt x="57708" y="0"/>
                    <a:pt x="53372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30" name="Google Shape;831;p34">
              <a:extLst>
                <a:ext uri="{FF2B5EF4-FFF2-40B4-BE49-F238E27FC236}">
                  <a16:creationId xmlns:a16="http://schemas.microsoft.com/office/drawing/2014/main" id="{553478BF-C3A1-45EE-B30F-360F1318543F}"/>
                </a:ext>
              </a:extLst>
            </p:cNvPr>
            <p:cNvSpPr/>
            <p:nvPr/>
          </p:nvSpPr>
          <p:spPr>
            <a:xfrm>
              <a:off x="6704850" y="1523476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3</a:t>
              </a:r>
              <a:endParaRPr dirty="0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5" name="Shape 31">
            <a:extLst>
              <a:ext uri="{FF2B5EF4-FFF2-40B4-BE49-F238E27FC236}">
                <a16:creationId xmlns:a16="http://schemas.microsoft.com/office/drawing/2014/main" id="{4DCF864F-1961-42FE-8983-3CE92207E3FC}"/>
              </a:ext>
            </a:extLst>
          </p:cNvPr>
          <p:cNvSpPr/>
          <p:nvPr/>
        </p:nvSpPr>
        <p:spPr>
          <a:xfrm>
            <a:off x="1348341" y="708989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Text 56">
            <a:extLst>
              <a:ext uri="{FF2B5EF4-FFF2-40B4-BE49-F238E27FC236}">
                <a16:creationId xmlns:a16="http://schemas.microsoft.com/office/drawing/2014/main" id="{AD4AD87A-1EEC-4E06-9CDA-D261E2D4373B}"/>
              </a:ext>
            </a:extLst>
          </p:cNvPr>
          <p:cNvSpPr txBox="1"/>
          <p:nvPr/>
        </p:nvSpPr>
        <p:spPr>
          <a:xfrm>
            <a:off x="1309936" y="757452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</a:rPr>
              <a:t>11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1793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4E7C-A043-6700-8214-F5681185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COMO?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9E45-EBF1-9141-5A39-4284D4C3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Tw Cen MT" panose="020B0602020104020603" pitchFamily="34" charset="0"/>
              </a:rPr>
              <a:t>Qualidade </a:t>
            </a:r>
            <a:r>
              <a:rPr lang="pt-PT" sz="1800" dirty="0">
                <a:latin typeface="Tw Cen MT" panose="020B0602020104020603" pitchFamily="34" charset="0"/>
              </a:rPr>
              <a:t>(Os dados são bons?)</a:t>
            </a:r>
          </a:p>
          <a:p>
            <a:r>
              <a:rPr lang="pt-PT" b="1" dirty="0">
                <a:latin typeface="Tw Cen MT" panose="020B0602020104020603" pitchFamily="34" charset="0"/>
              </a:rPr>
              <a:t>Gestão</a:t>
            </a:r>
            <a:r>
              <a:rPr lang="pt-PT" dirty="0">
                <a:latin typeface="Tw Cen MT" panose="020B0602020104020603" pitchFamily="34" charset="0"/>
              </a:rPr>
              <a:t> </a:t>
            </a:r>
            <a:r>
              <a:rPr lang="pt-PT" sz="1800" dirty="0">
                <a:latin typeface="Tw Cen MT" panose="020B0602020104020603" pitchFamily="34" charset="0"/>
              </a:rPr>
              <a:t>(Os dados estão bem organizados?)</a:t>
            </a:r>
          </a:p>
          <a:p>
            <a:r>
              <a:rPr lang="pt-PT" b="1" dirty="0">
                <a:latin typeface="Tw Cen MT" panose="020B0602020104020603" pitchFamily="34" charset="0"/>
              </a:rPr>
              <a:t>Uso</a:t>
            </a:r>
            <a:r>
              <a:rPr lang="pt-PT" dirty="0">
                <a:latin typeface="Tw Cen MT" panose="020B0602020104020603" pitchFamily="34" charset="0"/>
              </a:rPr>
              <a:t> </a:t>
            </a:r>
            <a:r>
              <a:rPr lang="en-US" sz="1800" dirty="0">
                <a:latin typeface="Tw Cen MT" panose="020B0602020104020603" pitchFamily="34" charset="0"/>
              </a:rPr>
              <a:t>(</a:t>
            </a:r>
            <a:r>
              <a:rPr lang="pt-PT" sz="1800" dirty="0">
                <a:latin typeface="Tw Cen MT" panose="020B0602020104020603" pitchFamily="34" charset="0"/>
              </a:rPr>
              <a:t>Estamos a usar os dados para decidir?)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F901F-14F8-F2AA-5EA0-A373B5911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04" y="2901984"/>
            <a:ext cx="2619983" cy="32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3157980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" y="3998281"/>
            <a:ext cx="2846895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268663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3157980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2356701" y="-73261"/>
            <a:ext cx="9879137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62B4D-7011-428D-BC39-E9546D304A2D}"/>
              </a:ext>
            </a:extLst>
          </p:cNvPr>
          <p:cNvGrpSpPr/>
          <p:nvPr/>
        </p:nvGrpSpPr>
        <p:grpSpPr>
          <a:xfrm>
            <a:off x="2686639" y="5250273"/>
            <a:ext cx="9549199" cy="666489"/>
            <a:chOff x="1540693" y="5916762"/>
            <a:chExt cx="9606278" cy="666489"/>
          </a:xfrm>
        </p:grpSpPr>
        <p:pic>
          <p:nvPicPr>
            <p:cNvPr id="19" name="Image 8" descr="preencoded.png">
              <a:extLst>
                <a:ext uri="{FF2B5EF4-FFF2-40B4-BE49-F238E27FC236}">
                  <a16:creationId xmlns:a16="http://schemas.microsoft.com/office/drawing/2014/main" id="{DFC6F63B-F926-4707-9C24-14ACB808B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10" r="-10"/>
            <a:stretch/>
          </p:blipFill>
          <p:spPr>
            <a:xfrm>
              <a:off x="1540693" y="5916762"/>
              <a:ext cx="9606278" cy="666489"/>
            </a:xfrm>
            <a:prstGeom prst="rect">
              <a:avLst/>
            </a:prstGeom>
          </p:spPr>
        </p:pic>
        <p:pic>
          <p:nvPicPr>
            <p:cNvPr id="20" name="Image 20" descr="preencoded.png">
              <a:extLst>
                <a:ext uri="{FF2B5EF4-FFF2-40B4-BE49-F238E27FC236}">
                  <a16:creationId xmlns:a16="http://schemas.microsoft.com/office/drawing/2014/main" id="{4153A0D2-6763-4953-A234-91E699D1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2169064" y="6071794"/>
              <a:ext cx="628790" cy="400472"/>
            </a:xfrm>
            <a:prstGeom prst="rect">
              <a:avLst/>
            </a:prstGeom>
          </p:spPr>
        </p:pic>
        <p:sp>
          <p:nvSpPr>
            <p:cNvPr id="21" name="Text 32">
              <a:extLst>
                <a:ext uri="{FF2B5EF4-FFF2-40B4-BE49-F238E27FC236}">
                  <a16:creationId xmlns:a16="http://schemas.microsoft.com/office/drawing/2014/main" id="{1AF419A2-5D0B-42E1-A107-E661CACF780A}"/>
                </a:ext>
              </a:extLst>
            </p:cNvPr>
            <p:cNvSpPr txBox="1"/>
            <p:nvPr/>
          </p:nvSpPr>
          <p:spPr>
            <a:xfrm>
              <a:off x="2989493" y="6210845"/>
              <a:ext cx="3252627" cy="1373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buNone/>
              </a:pPr>
              <a:r>
                <a:rPr lang="en-US" sz="2400" b="1" kern="0" spc="75" dirty="0">
                  <a:solidFill>
                    <a:schemeClr val="bg2"/>
                  </a:solidFill>
                  <a:latin typeface="Tw Cen MT" panose="020B0602020104020603" pitchFamily="34" charset="0"/>
                  <a:ea typeface="Montserrat" pitchFamily="34" charset="-122"/>
                  <a:cs typeface="Montserrat" pitchFamily="34" charset="-120"/>
                </a:rPr>
                <a:t>COMO ACEDER:</a:t>
              </a:r>
              <a:endParaRPr lang="en-US" sz="2400" dirty="0">
                <a:solidFill>
                  <a:schemeClr val="bg2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D26F3B-AEFD-4480-AFD6-883C5DE47406}"/>
              </a:ext>
            </a:extLst>
          </p:cNvPr>
          <p:cNvSpPr/>
          <p:nvPr/>
        </p:nvSpPr>
        <p:spPr>
          <a:xfrm>
            <a:off x="6442057" y="5267869"/>
            <a:ext cx="489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kern="0" spc="75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  <a:hlinkClick r:id="rId9"/>
              </a:rPr>
              <a:t>https://dadosinfra.co.mz/</a:t>
            </a:r>
            <a:r>
              <a:rPr lang="en-US" sz="3200" b="1" kern="0" spc="75" dirty="0">
                <a:solidFill>
                  <a:srgbClr val="FFFFFF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B1949-929D-2854-02BE-FEE9BF8FD4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7" y="1525536"/>
            <a:ext cx="3377256" cy="337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2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F9F5942-CC29-827F-3E3A-6EF29656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80" y="4843940"/>
            <a:ext cx="3853006" cy="707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2014"/>
            <a:ext cx="2969622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" y="3998281"/>
            <a:ext cx="2969622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848"/>
            <a:ext cx="2969622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" y="-75415"/>
            <a:ext cx="2969623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2073897" y="-45069"/>
            <a:ext cx="10118103" cy="6933415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9495" h="6201818">
                <a:moveTo>
                  <a:pt x="371129" y="0"/>
                </a:moveTo>
                <a:lnTo>
                  <a:pt x="10699495" y="0"/>
                </a:lnTo>
                <a:lnTo>
                  <a:pt x="10699495" y="6193109"/>
                </a:lnTo>
                <a:lnTo>
                  <a:pt x="815266" y="6201818"/>
                </a:lnTo>
                <a:cubicBezTo>
                  <a:pt x="1564203" y="4468374"/>
                  <a:pt x="-900322" y="1890199"/>
                  <a:pt x="371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4197843" y="705130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CONTEÚDO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65C0EA-D650-4203-A345-F15D462C7E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51" y="809251"/>
            <a:ext cx="571257" cy="47292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5A6384-58B9-4B08-8596-6609AA19A379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1</a:t>
            </a:r>
            <a:endParaRPr lang="pt-PT" b="1" dirty="0">
              <a:latin typeface="Tw Cen MT" panose="020B0602020104020603" pitchFamily="34" charset="0"/>
            </a:endParaRPr>
          </a:p>
        </p:txBody>
      </p:sp>
      <p:sp>
        <p:nvSpPr>
          <p:cNvPr id="34" name="Shape 2">
            <a:extLst>
              <a:ext uri="{FF2B5EF4-FFF2-40B4-BE49-F238E27FC236}">
                <a16:creationId xmlns:a16="http://schemas.microsoft.com/office/drawing/2014/main" id="{26FF8502-C290-460C-96BB-26656B9E50D7}"/>
              </a:ext>
            </a:extLst>
          </p:cNvPr>
          <p:cNvSpPr/>
          <p:nvPr/>
        </p:nvSpPr>
        <p:spPr>
          <a:xfrm>
            <a:off x="3498532" y="2200677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5" name="Shape 3">
            <a:extLst>
              <a:ext uri="{FF2B5EF4-FFF2-40B4-BE49-F238E27FC236}">
                <a16:creationId xmlns:a16="http://schemas.microsoft.com/office/drawing/2014/main" id="{93946E9C-C120-45E0-B1D1-9E7D3B0A29B3}"/>
              </a:ext>
            </a:extLst>
          </p:cNvPr>
          <p:cNvSpPr/>
          <p:nvPr/>
        </p:nvSpPr>
        <p:spPr>
          <a:xfrm>
            <a:off x="3498531" y="2200677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36" name="Shape 4">
            <a:extLst>
              <a:ext uri="{FF2B5EF4-FFF2-40B4-BE49-F238E27FC236}">
                <a16:creationId xmlns:a16="http://schemas.microsoft.com/office/drawing/2014/main" id="{3D591282-6666-4602-B00C-2CA38C060885}"/>
              </a:ext>
            </a:extLst>
          </p:cNvPr>
          <p:cNvSpPr/>
          <p:nvPr/>
        </p:nvSpPr>
        <p:spPr>
          <a:xfrm>
            <a:off x="3641177" y="2295775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8" name="Shape 6">
            <a:extLst>
              <a:ext uri="{FF2B5EF4-FFF2-40B4-BE49-F238E27FC236}">
                <a16:creationId xmlns:a16="http://schemas.microsoft.com/office/drawing/2014/main" id="{A7DF1761-FA06-4D31-8642-1D56385AAAA6}"/>
              </a:ext>
            </a:extLst>
          </p:cNvPr>
          <p:cNvSpPr/>
          <p:nvPr/>
        </p:nvSpPr>
        <p:spPr>
          <a:xfrm>
            <a:off x="3498531" y="2914824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D21034">
                <a:alpha val="0"/>
              </a:srgbClr>
            </a:solidFill>
            <a:prstDash val="solid"/>
          </a:ln>
        </p:spPr>
      </p:sp>
      <p:sp>
        <p:nvSpPr>
          <p:cNvPr id="40" name="Shape 8">
            <a:extLst>
              <a:ext uri="{FF2B5EF4-FFF2-40B4-BE49-F238E27FC236}">
                <a16:creationId xmlns:a16="http://schemas.microsoft.com/office/drawing/2014/main" id="{15B3EFCC-B661-4A48-8057-AA03AEBB2F0C}"/>
              </a:ext>
            </a:extLst>
          </p:cNvPr>
          <p:cNvSpPr/>
          <p:nvPr/>
        </p:nvSpPr>
        <p:spPr>
          <a:xfrm>
            <a:off x="3535888" y="2939925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1" name="Shape 9">
            <a:extLst>
              <a:ext uri="{FF2B5EF4-FFF2-40B4-BE49-F238E27FC236}">
                <a16:creationId xmlns:a16="http://schemas.microsoft.com/office/drawing/2014/main" id="{1854BF93-E72F-457E-8013-B5FC3A73539A}"/>
              </a:ext>
            </a:extLst>
          </p:cNvPr>
          <p:cNvSpPr/>
          <p:nvPr/>
        </p:nvSpPr>
        <p:spPr>
          <a:xfrm>
            <a:off x="3498531" y="3628970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FCD116">
                <a:alpha val="0"/>
              </a:srgbClr>
            </a:solidFill>
            <a:prstDash val="solid"/>
          </a:ln>
        </p:spPr>
      </p:sp>
      <p:sp>
        <p:nvSpPr>
          <p:cNvPr id="43" name="Shape 11">
            <a:extLst>
              <a:ext uri="{FF2B5EF4-FFF2-40B4-BE49-F238E27FC236}">
                <a16:creationId xmlns:a16="http://schemas.microsoft.com/office/drawing/2014/main" id="{5F68DD52-543B-4E45-873A-97A6D32BFCB0}"/>
              </a:ext>
            </a:extLst>
          </p:cNvPr>
          <p:cNvSpPr/>
          <p:nvPr/>
        </p:nvSpPr>
        <p:spPr>
          <a:xfrm>
            <a:off x="3602772" y="3635515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44" name="Shape 12">
            <a:extLst>
              <a:ext uri="{FF2B5EF4-FFF2-40B4-BE49-F238E27FC236}">
                <a16:creationId xmlns:a16="http://schemas.microsoft.com/office/drawing/2014/main" id="{1EF6BA6F-5D97-41AD-93EE-7BC6EF68347A}"/>
              </a:ext>
            </a:extLst>
          </p:cNvPr>
          <p:cNvSpPr/>
          <p:nvPr/>
        </p:nvSpPr>
        <p:spPr>
          <a:xfrm>
            <a:off x="3498531" y="4951054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46" name="Shape 14">
            <a:extLst>
              <a:ext uri="{FF2B5EF4-FFF2-40B4-BE49-F238E27FC236}">
                <a16:creationId xmlns:a16="http://schemas.microsoft.com/office/drawing/2014/main" id="{3B807985-99BA-4EFE-8245-4B46C48FAB8A}"/>
              </a:ext>
            </a:extLst>
          </p:cNvPr>
          <p:cNvSpPr/>
          <p:nvPr/>
        </p:nvSpPr>
        <p:spPr>
          <a:xfrm>
            <a:off x="3625032" y="4280620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9" name="Shape 17">
            <a:extLst>
              <a:ext uri="{FF2B5EF4-FFF2-40B4-BE49-F238E27FC236}">
                <a16:creationId xmlns:a16="http://schemas.microsoft.com/office/drawing/2014/main" id="{EF65C74E-EE3E-4C79-B8BB-7AD2AF3E6BFD}"/>
              </a:ext>
            </a:extLst>
          </p:cNvPr>
          <p:cNvSpPr/>
          <p:nvPr/>
        </p:nvSpPr>
        <p:spPr>
          <a:xfrm>
            <a:off x="7700202" y="2207044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0" name="Shape 18">
            <a:extLst>
              <a:ext uri="{FF2B5EF4-FFF2-40B4-BE49-F238E27FC236}">
                <a16:creationId xmlns:a16="http://schemas.microsoft.com/office/drawing/2014/main" id="{ACC89778-B79B-40B5-A3B6-263A2E238A7E}"/>
              </a:ext>
            </a:extLst>
          </p:cNvPr>
          <p:cNvSpPr/>
          <p:nvPr/>
        </p:nvSpPr>
        <p:spPr>
          <a:xfrm>
            <a:off x="7700201" y="2207044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FCD116">
                <a:alpha val="0"/>
              </a:srgbClr>
            </a:solidFill>
            <a:prstDash val="solid"/>
          </a:ln>
        </p:spPr>
      </p:sp>
      <p:sp>
        <p:nvSpPr>
          <p:cNvPr id="52" name="Shape 20">
            <a:extLst>
              <a:ext uri="{FF2B5EF4-FFF2-40B4-BE49-F238E27FC236}">
                <a16:creationId xmlns:a16="http://schemas.microsoft.com/office/drawing/2014/main" id="{E00CCF83-F9F9-48A8-8F69-6FD90C5E2DEE}"/>
              </a:ext>
            </a:extLst>
          </p:cNvPr>
          <p:cNvSpPr/>
          <p:nvPr/>
        </p:nvSpPr>
        <p:spPr>
          <a:xfrm>
            <a:off x="7753429" y="2874730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3" name="Shape 21">
            <a:extLst>
              <a:ext uri="{FF2B5EF4-FFF2-40B4-BE49-F238E27FC236}">
                <a16:creationId xmlns:a16="http://schemas.microsoft.com/office/drawing/2014/main" id="{ACF8BFAE-FD89-421E-82BC-F4B49DB3F147}"/>
              </a:ext>
            </a:extLst>
          </p:cNvPr>
          <p:cNvSpPr/>
          <p:nvPr/>
        </p:nvSpPr>
        <p:spPr>
          <a:xfrm>
            <a:off x="7706633" y="2907736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55" name="Shape 23">
            <a:extLst>
              <a:ext uri="{FF2B5EF4-FFF2-40B4-BE49-F238E27FC236}">
                <a16:creationId xmlns:a16="http://schemas.microsoft.com/office/drawing/2014/main" id="{6DB2B621-AF81-40FA-B326-2ABC66207621}"/>
              </a:ext>
            </a:extLst>
          </p:cNvPr>
          <p:cNvSpPr/>
          <p:nvPr/>
        </p:nvSpPr>
        <p:spPr>
          <a:xfrm>
            <a:off x="7725083" y="3578731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56" name="Shape 24">
            <a:extLst>
              <a:ext uri="{FF2B5EF4-FFF2-40B4-BE49-F238E27FC236}">
                <a16:creationId xmlns:a16="http://schemas.microsoft.com/office/drawing/2014/main" id="{C3F2680F-68DD-42A8-AAF1-B269FFD9C8D6}"/>
              </a:ext>
            </a:extLst>
          </p:cNvPr>
          <p:cNvSpPr/>
          <p:nvPr/>
        </p:nvSpPr>
        <p:spPr>
          <a:xfrm>
            <a:off x="7692481" y="3648236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D21034">
                <a:alpha val="0"/>
              </a:srgbClr>
            </a:solidFill>
            <a:prstDash val="solid"/>
          </a:ln>
        </p:spPr>
      </p:sp>
      <p:sp>
        <p:nvSpPr>
          <p:cNvPr id="58" name="Shape 26">
            <a:extLst>
              <a:ext uri="{FF2B5EF4-FFF2-40B4-BE49-F238E27FC236}">
                <a16:creationId xmlns:a16="http://schemas.microsoft.com/office/drawing/2014/main" id="{727CE12A-FB91-4930-A49C-7CA9C134804B}"/>
              </a:ext>
            </a:extLst>
          </p:cNvPr>
          <p:cNvSpPr/>
          <p:nvPr/>
        </p:nvSpPr>
        <p:spPr>
          <a:xfrm>
            <a:off x="7842847" y="4447135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9" name="Shape 27">
            <a:extLst>
              <a:ext uri="{FF2B5EF4-FFF2-40B4-BE49-F238E27FC236}">
                <a16:creationId xmlns:a16="http://schemas.microsoft.com/office/drawing/2014/main" id="{A0D14BF5-E453-419B-AEFD-ADC6A736CE18}"/>
              </a:ext>
            </a:extLst>
          </p:cNvPr>
          <p:cNvSpPr/>
          <p:nvPr/>
        </p:nvSpPr>
        <p:spPr>
          <a:xfrm>
            <a:off x="7700201" y="5012335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FCD116">
                <a:alpha val="0"/>
              </a:srgbClr>
            </a:solidFill>
            <a:prstDash val="solid"/>
          </a:ln>
        </p:spPr>
      </p:sp>
      <p:sp>
        <p:nvSpPr>
          <p:cNvPr id="61" name="Shape 29">
            <a:extLst>
              <a:ext uri="{FF2B5EF4-FFF2-40B4-BE49-F238E27FC236}">
                <a16:creationId xmlns:a16="http://schemas.microsoft.com/office/drawing/2014/main" id="{71764623-3AFF-4B29-9B92-4B16324671B1}"/>
              </a:ext>
            </a:extLst>
          </p:cNvPr>
          <p:cNvSpPr/>
          <p:nvPr/>
        </p:nvSpPr>
        <p:spPr>
          <a:xfrm>
            <a:off x="7800978" y="5757699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2" name="Shape 30">
            <a:extLst>
              <a:ext uri="{FF2B5EF4-FFF2-40B4-BE49-F238E27FC236}">
                <a16:creationId xmlns:a16="http://schemas.microsoft.com/office/drawing/2014/main" id="{616C3B09-6791-43A9-9243-A025AB69AED9}"/>
              </a:ext>
            </a:extLst>
          </p:cNvPr>
          <p:cNvSpPr/>
          <p:nvPr/>
        </p:nvSpPr>
        <p:spPr>
          <a:xfrm>
            <a:off x="7682858" y="5750202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009639">
                <a:alpha val="0"/>
              </a:srgbClr>
            </a:solidFill>
            <a:prstDash val="solid"/>
          </a:ln>
        </p:spPr>
      </p:sp>
      <p:sp>
        <p:nvSpPr>
          <p:cNvPr id="67" name="Text 38">
            <a:extLst>
              <a:ext uri="{FF2B5EF4-FFF2-40B4-BE49-F238E27FC236}">
                <a16:creationId xmlns:a16="http://schemas.microsoft.com/office/drawing/2014/main" id="{94934988-4DC3-4B42-B6FE-32DF2B7F41D4}"/>
              </a:ext>
            </a:extLst>
          </p:cNvPr>
          <p:cNvSpPr txBox="1"/>
          <p:nvPr/>
        </p:nvSpPr>
        <p:spPr>
          <a:xfrm>
            <a:off x="3602772" y="2343324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300" dirty="0"/>
          </a:p>
        </p:txBody>
      </p:sp>
      <p:pic>
        <p:nvPicPr>
          <p:cNvPr id="68" name="Image 9" descr="preencoded.png">
            <a:extLst>
              <a:ext uri="{FF2B5EF4-FFF2-40B4-BE49-F238E27FC236}">
                <a16:creationId xmlns:a16="http://schemas.microsoft.com/office/drawing/2014/main" id="{1099EB0D-FD36-476D-AB36-3ECDD9EB85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989999" r="-989999"/>
          <a:stretch/>
        </p:blipFill>
        <p:spPr>
          <a:xfrm>
            <a:off x="3800935" y="2202650"/>
            <a:ext cx="190195" cy="9144"/>
          </a:xfrm>
          <a:prstGeom prst="rect">
            <a:avLst/>
          </a:prstGeom>
        </p:spPr>
      </p:pic>
      <p:sp>
        <p:nvSpPr>
          <p:cNvPr id="69" name="Text 39">
            <a:extLst>
              <a:ext uri="{FF2B5EF4-FFF2-40B4-BE49-F238E27FC236}">
                <a16:creationId xmlns:a16="http://schemas.microsoft.com/office/drawing/2014/main" id="{3D0BA962-B973-49F5-AAD5-0AD23C8E8735}"/>
              </a:ext>
            </a:extLst>
          </p:cNvPr>
          <p:cNvSpPr txBox="1"/>
          <p:nvPr/>
        </p:nvSpPr>
        <p:spPr>
          <a:xfrm>
            <a:off x="4195459" y="2343324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Contextualização</a:t>
            </a:r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71" name="Image 10" descr="preencoded.png">
            <a:extLst>
              <a:ext uri="{FF2B5EF4-FFF2-40B4-BE49-F238E27FC236}">
                <a16:creationId xmlns:a16="http://schemas.microsoft.com/office/drawing/2014/main" id="{6B22BD7B-1FF2-46A6-B13A-D88610B12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016667" r="-1016667"/>
          <a:stretch/>
        </p:blipFill>
        <p:spPr>
          <a:xfrm>
            <a:off x="3800935" y="2916797"/>
            <a:ext cx="219456" cy="91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F285A-C5A9-4F2B-AA7D-A7BDC29B6887}"/>
              </a:ext>
            </a:extLst>
          </p:cNvPr>
          <p:cNvGrpSpPr/>
          <p:nvPr/>
        </p:nvGrpSpPr>
        <p:grpSpPr>
          <a:xfrm>
            <a:off x="3641177" y="3049838"/>
            <a:ext cx="463430" cy="381305"/>
            <a:chOff x="3641177" y="3049838"/>
            <a:chExt cx="463430" cy="381305"/>
          </a:xfrm>
        </p:grpSpPr>
        <p:sp>
          <p:nvSpPr>
            <p:cNvPr id="42" name="Shape 10">
              <a:extLst>
                <a:ext uri="{FF2B5EF4-FFF2-40B4-BE49-F238E27FC236}">
                  <a16:creationId xmlns:a16="http://schemas.microsoft.com/office/drawing/2014/main" id="{A459AA29-009E-4080-867F-B2460C07FB17}"/>
                </a:ext>
              </a:extLst>
            </p:cNvPr>
            <p:cNvSpPr/>
            <p:nvPr/>
          </p:nvSpPr>
          <p:spPr>
            <a:xfrm>
              <a:off x="3641177" y="3049838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73" name="Text 42">
              <a:extLst>
                <a:ext uri="{FF2B5EF4-FFF2-40B4-BE49-F238E27FC236}">
                  <a16:creationId xmlns:a16="http://schemas.microsoft.com/office/drawing/2014/main" id="{A56EAD94-5226-401C-A02F-1E5A71BC60F1}"/>
                </a:ext>
              </a:extLst>
            </p:cNvPr>
            <p:cNvSpPr txBox="1"/>
            <p:nvPr/>
          </p:nvSpPr>
          <p:spPr>
            <a:xfrm>
              <a:off x="3647407" y="3109207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chemeClr val="bg1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02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" name="Image 11" descr="preencoded.png">
            <a:extLst>
              <a:ext uri="{FF2B5EF4-FFF2-40B4-BE49-F238E27FC236}">
                <a16:creationId xmlns:a16="http://schemas.microsoft.com/office/drawing/2014/main" id="{79B785E1-DD1C-4DE7-88B8-5A3028B7B23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989999" r="-989999"/>
          <a:stretch/>
        </p:blipFill>
        <p:spPr>
          <a:xfrm>
            <a:off x="3800935" y="3630943"/>
            <a:ext cx="190195" cy="9144"/>
          </a:xfrm>
          <a:prstGeom prst="rect">
            <a:avLst/>
          </a:prstGeom>
        </p:spPr>
      </p:pic>
      <p:sp>
        <p:nvSpPr>
          <p:cNvPr id="75" name="Text 43">
            <a:extLst>
              <a:ext uri="{FF2B5EF4-FFF2-40B4-BE49-F238E27FC236}">
                <a16:creationId xmlns:a16="http://schemas.microsoft.com/office/drawing/2014/main" id="{7B98ACA9-85BD-44FD-9623-983376F79B4E}"/>
              </a:ext>
            </a:extLst>
          </p:cNvPr>
          <p:cNvSpPr txBox="1"/>
          <p:nvPr/>
        </p:nvSpPr>
        <p:spPr>
          <a:xfrm>
            <a:off x="4186731" y="3085643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Objectivos do Portal</a:t>
            </a:r>
            <a:endParaRPr lang="en-US" b="1" dirty="0">
              <a:latin typeface="Tw Cen MT" panose="020B06020201040206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34EB5-DFF6-49B6-9DB6-67ADF9738AAB}"/>
              </a:ext>
            </a:extLst>
          </p:cNvPr>
          <p:cNvGrpSpPr/>
          <p:nvPr/>
        </p:nvGrpSpPr>
        <p:grpSpPr>
          <a:xfrm>
            <a:off x="3625032" y="3656045"/>
            <a:ext cx="457200" cy="381305"/>
            <a:chOff x="3625032" y="3656045"/>
            <a:chExt cx="457200" cy="381305"/>
          </a:xfrm>
        </p:grpSpPr>
        <p:sp>
          <p:nvSpPr>
            <p:cNvPr id="45" name="Shape 13">
              <a:extLst>
                <a:ext uri="{FF2B5EF4-FFF2-40B4-BE49-F238E27FC236}">
                  <a16:creationId xmlns:a16="http://schemas.microsoft.com/office/drawing/2014/main" id="{3B56F006-9819-41CE-B105-18C5D83C6E7E}"/>
                </a:ext>
              </a:extLst>
            </p:cNvPr>
            <p:cNvSpPr/>
            <p:nvPr/>
          </p:nvSpPr>
          <p:spPr>
            <a:xfrm>
              <a:off x="3657395" y="3656045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76" name="Text 44">
              <a:extLst>
                <a:ext uri="{FF2B5EF4-FFF2-40B4-BE49-F238E27FC236}">
                  <a16:creationId xmlns:a16="http://schemas.microsoft.com/office/drawing/2014/main" id="{EBEC207D-05D9-49D9-B3B0-0AE2A0110C76}"/>
                </a:ext>
              </a:extLst>
            </p:cNvPr>
            <p:cNvSpPr txBox="1"/>
            <p:nvPr/>
          </p:nvSpPr>
          <p:spPr>
            <a:xfrm>
              <a:off x="3625032" y="3738060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03</a:t>
              </a:r>
              <a:endParaRPr lang="en-US" sz="1300" dirty="0"/>
            </a:p>
          </p:txBody>
        </p:sp>
      </p:grpSp>
      <p:pic>
        <p:nvPicPr>
          <p:cNvPr id="77" name="Image 12" descr="preencoded.png">
            <a:extLst>
              <a:ext uri="{FF2B5EF4-FFF2-40B4-BE49-F238E27FC236}">
                <a16:creationId xmlns:a16="http://schemas.microsoft.com/office/drawing/2014/main" id="{0541EF30-1265-4A86-BBD3-C0287A521D2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989999" r="-989999"/>
          <a:stretch/>
        </p:blipFill>
        <p:spPr>
          <a:xfrm>
            <a:off x="3800935" y="4345089"/>
            <a:ext cx="237744" cy="9144"/>
          </a:xfrm>
          <a:prstGeom prst="rect">
            <a:avLst/>
          </a:prstGeom>
        </p:spPr>
      </p:pic>
      <p:sp>
        <p:nvSpPr>
          <p:cNvPr id="78" name="Text 45">
            <a:extLst>
              <a:ext uri="{FF2B5EF4-FFF2-40B4-BE49-F238E27FC236}">
                <a16:creationId xmlns:a16="http://schemas.microsoft.com/office/drawing/2014/main" id="{730A157F-25DA-4165-9B3A-19F8C7C2C41C}"/>
              </a:ext>
            </a:extLst>
          </p:cNvPr>
          <p:cNvSpPr txBox="1"/>
          <p:nvPr/>
        </p:nvSpPr>
        <p:spPr>
          <a:xfrm>
            <a:off x="4181782" y="3729010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PT" b="1" noProof="0" dirty="0">
                <a:latin typeface="Tw Cen MT" panose="020B0602020104020603" pitchFamily="34" charset="0"/>
              </a:rPr>
              <a:t>Processo de Criação do Portal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E9EF09-09B0-4385-BCB0-AB2884488F61}"/>
              </a:ext>
            </a:extLst>
          </p:cNvPr>
          <p:cNvGrpSpPr/>
          <p:nvPr/>
        </p:nvGrpSpPr>
        <p:grpSpPr>
          <a:xfrm>
            <a:off x="3618903" y="4431093"/>
            <a:ext cx="457200" cy="381305"/>
            <a:chOff x="3618903" y="4431093"/>
            <a:chExt cx="457200" cy="381305"/>
          </a:xfrm>
        </p:grpSpPr>
        <p:sp>
          <p:nvSpPr>
            <p:cNvPr id="48" name="Shape 16">
              <a:extLst>
                <a:ext uri="{FF2B5EF4-FFF2-40B4-BE49-F238E27FC236}">
                  <a16:creationId xmlns:a16="http://schemas.microsoft.com/office/drawing/2014/main" id="{9481BDA0-1774-4AF9-AD08-03D7BE1CF1DE}"/>
                </a:ext>
              </a:extLst>
            </p:cNvPr>
            <p:cNvSpPr/>
            <p:nvPr/>
          </p:nvSpPr>
          <p:spPr>
            <a:xfrm>
              <a:off x="3675161" y="4431093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79" name="Text 46">
              <a:extLst>
                <a:ext uri="{FF2B5EF4-FFF2-40B4-BE49-F238E27FC236}">
                  <a16:creationId xmlns:a16="http://schemas.microsoft.com/office/drawing/2014/main" id="{02F62B73-8EC2-4A32-9ED5-44647C49A59A}"/>
                </a:ext>
              </a:extLst>
            </p:cNvPr>
            <p:cNvSpPr txBox="1"/>
            <p:nvPr/>
          </p:nvSpPr>
          <p:spPr>
            <a:xfrm>
              <a:off x="3618903" y="4477235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04</a:t>
              </a:r>
              <a:endParaRPr lang="en-US" sz="1300" dirty="0"/>
            </a:p>
          </p:txBody>
        </p:sp>
      </p:grpSp>
      <p:pic>
        <p:nvPicPr>
          <p:cNvPr id="80" name="Image 13" descr="preencoded.png">
            <a:extLst>
              <a:ext uri="{FF2B5EF4-FFF2-40B4-BE49-F238E27FC236}">
                <a16:creationId xmlns:a16="http://schemas.microsoft.com/office/drawing/2014/main" id="{978904AA-D637-4E88-A5DC-8A7186C731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989999" r="-989999"/>
          <a:stretch/>
        </p:blipFill>
        <p:spPr>
          <a:xfrm>
            <a:off x="3800935" y="5060150"/>
            <a:ext cx="190195" cy="9144"/>
          </a:xfrm>
          <a:prstGeom prst="rect">
            <a:avLst/>
          </a:prstGeom>
        </p:spPr>
      </p:pic>
      <p:sp>
        <p:nvSpPr>
          <p:cNvPr id="81" name="Text 47">
            <a:extLst>
              <a:ext uri="{FF2B5EF4-FFF2-40B4-BE49-F238E27FC236}">
                <a16:creationId xmlns:a16="http://schemas.microsoft.com/office/drawing/2014/main" id="{7097CDFD-446F-448A-9007-E9DC05F8E039}"/>
              </a:ext>
            </a:extLst>
          </p:cNvPr>
          <p:cNvSpPr txBox="1"/>
          <p:nvPr/>
        </p:nvSpPr>
        <p:spPr>
          <a:xfrm>
            <a:off x="4181782" y="4499849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Papel do Grupo Multisectoral 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51" name="Shape 19">
            <a:extLst>
              <a:ext uri="{FF2B5EF4-FFF2-40B4-BE49-F238E27FC236}">
                <a16:creationId xmlns:a16="http://schemas.microsoft.com/office/drawing/2014/main" id="{805BD015-24CB-4C51-A36C-5CF63C8EE094}"/>
              </a:ext>
            </a:extLst>
          </p:cNvPr>
          <p:cNvSpPr/>
          <p:nvPr/>
        </p:nvSpPr>
        <p:spPr>
          <a:xfrm>
            <a:off x="7842847" y="2302141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2" name="Text 48">
            <a:extLst>
              <a:ext uri="{FF2B5EF4-FFF2-40B4-BE49-F238E27FC236}">
                <a16:creationId xmlns:a16="http://schemas.microsoft.com/office/drawing/2014/main" id="{9CD2118B-DAC1-440B-A3D5-6B8BCD4A31D2}"/>
              </a:ext>
            </a:extLst>
          </p:cNvPr>
          <p:cNvSpPr txBox="1"/>
          <p:nvPr/>
        </p:nvSpPr>
        <p:spPr>
          <a:xfrm>
            <a:off x="7804442" y="2349690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3" name="Image 14" descr="preencoded.png">
            <a:extLst>
              <a:ext uri="{FF2B5EF4-FFF2-40B4-BE49-F238E27FC236}">
                <a16:creationId xmlns:a16="http://schemas.microsoft.com/office/drawing/2014/main" id="{8C2DA294-A88A-4EFD-AAAE-664022D496C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989999" r="-989999"/>
          <a:stretch/>
        </p:blipFill>
        <p:spPr>
          <a:xfrm>
            <a:off x="3800935" y="5774297"/>
            <a:ext cx="237744" cy="9144"/>
          </a:xfrm>
          <a:prstGeom prst="rect">
            <a:avLst/>
          </a:prstGeom>
        </p:spPr>
      </p:pic>
      <p:sp>
        <p:nvSpPr>
          <p:cNvPr id="84" name="Text 49">
            <a:extLst>
              <a:ext uri="{FF2B5EF4-FFF2-40B4-BE49-F238E27FC236}">
                <a16:creationId xmlns:a16="http://schemas.microsoft.com/office/drawing/2014/main" id="{B564B225-8E19-44DD-98F7-E8D087491234}"/>
              </a:ext>
            </a:extLst>
          </p:cNvPr>
          <p:cNvSpPr txBox="1"/>
          <p:nvPr/>
        </p:nvSpPr>
        <p:spPr>
          <a:xfrm>
            <a:off x="8397129" y="2349690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Funcionalidades do Portal</a:t>
            </a:r>
            <a:endParaRPr lang="en-US" b="1" dirty="0">
              <a:latin typeface="Tw Cen MT" panose="020B06020201040206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B11C1-CA9F-492E-9F00-C7969FC9B191}"/>
              </a:ext>
            </a:extLst>
          </p:cNvPr>
          <p:cNvGrpSpPr/>
          <p:nvPr/>
        </p:nvGrpSpPr>
        <p:grpSpPr>
          <a:xfrm>
            <a:off x="7829324" y="2959682"/>
            <a:ext cx="457200" cy="381305"/>
            <a:chOff x="7829324" y="2959682"/>
            <a:chExt cx="457200" cy="381305"/>
          </a:xfrm>
        </p:grpSpPr>
        <p:sp>
          <p:nvSpPr>
            <p:cNvPr id="54" name="Shape 22">
              <a:extLst>
                <a:ext uri="{FF2B5EF4-FFF2-40B4-BE49-F238E27FC236}">
                  <a16:creationId xmlns:a16="http://schemas.microsoft.com/office/drawing/2014/main" id="{40286AC1-A238-417F-B23F-929737A1270D}"/>
                </a:ext>
              </a:extLst>
            </p:cNvPr>
            <p:cNvSpPr/>
            <p:nvPr/>
          </p:nvSpPr>
          <p:spPr>
            <a:xfrm>
              <a:off x="7867729" y="2959682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85" name="Text 50">
              <a:extLst>
                <a:ext uri="{FF2B5EF4-FFF2-40B4-BE49-F238E27FC236}">
                  <a16:creationId xmlns:a16="http://schemas.microsoft.com/office/drawing/2014/main" id="{5D5FB8B4-0637-4093-8038-30AE2B70E70D}"/>
                </a:ext>
              </a:extLst>
            </p:cNvPr>
            <p:cNvSpPr txBox="1"/>
            <p:nvPr/>
          </p:nvSpPr>
          <p:spPr>
            <a:xfrm>
              <a:off x="7829324" y="3007231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07</a:t>
              </a:r>
              <a:endParaRPr lang="en-US" sz="1300" dirty="0"/>
            </a:p>
          </p:txBody>
        </p:sp>
      </p:grpSp>
      <p:pic>
        <p:nvPicPr>
          <p:cNvPr id="86" name="Image 15" descr="preencoded.png">
            <a:extLst>
              <a:ext uri="{FF2B5EF4-FFF2-40B4-BE49-F238E27FC236}">
                <a16:creationId xmlns:a16="http://schemas.microsoft.com/office/drawing/2014/main" id="{A83B0054-4BD7-469B-B568-BD7BE27FA75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989999" r="-989999"/>
          <a:stretch/>
        </p:blipFill>
        <p:spPr>
          <a:xfrm>
            <a:off x="9420838" y="2202650"/>
            <a:ext cx="190195" cy="9144"/>
          </a:xfrm>
          <a:prstGeom prst="rect">
            <a:avLst/>
          </a:prstGeom>
        </p:spPr>
      </p:pic>
      <p:sp>
        <p:nvSpPr>
          <p:cNvPr id="87" name="Text 51">
            <a:extLst>
              <a:ext uri="{FF2B5EF4-FFF2-40B4-BE49-F238E27FC236}">
                <a16:creationId xmlns:a16="http://schemas.microsoft.com/office/drawing/2014/main" id="{1DDFE075-4F60-4159-97C1-F311413F3E3B}"/>
              </a:ext>
            </a:extLst>
          </p:cNvPr>
          <p:cNvSpPr txBox="1"/>
          <p:nvPr/>
        </p:nvSpPr>
        <p:spPr>
          <a:xfrm>
            <a:off x="8467680" y="3788811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defRPr>
            </a:lvl1pPr>
          </a:lstStyle>
          <a:p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Esperados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578B39-4C06-48C9-8995-770EFAF75500}"/>
              </a:ext>
            </a:extLst>
          </p:cNvPr>
          <p:cNvGrpSpPr/>
          <p:nvPr/>
        </p:nvGrpSpPr>
        <p:grpSpPr>
          <a:xfrm>
            <a:off x="7842847" y="3746444"/>
            <a:ext cx="457200" cy="381305"/>
            <a:chOff x="7829324" y="3673828"/>
            <a:chExt cx="457200" cy="381305"/>
          </a:xfrm>
        </p:grpSpPr>
        <p:sp>
          <p:nvSpPr>
            <p:cNvPr id="57" name="Shape 25">
              <a:extLst>
                <a:ext uri="{FF2B5EF4-FFF2-40B4-BE49-F238E27FC236}">
                  <a16:creationId xmlns:a16="http://schemas.microsoft.com/office/drawing/2014/main" id="{916F9B19-06E6-4216-A38B-90875DC3256C}"/>
                </a:ext>
              </a:extLst>
            </p:cNvPr>
            <p:cNvSpPr/>
            <p:nvPr/>
          </p:nvSpPr>
          <p:spPr>
            <a:xfrm>
              <a:off x="7867729" y="3673828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88" name="Text 52">
              <a:extLst>
                <a:ext uri="{FF2B5EF4-FFF2-40B4-BE49-F238E27FC236}">
                  <a16:creationId xmlns:a16="http://schemas.microsoft.com/office/drawing/2014/main" id="{92E16899-E51C-4E70-B7AD-9FC78830F543}"/>
                </a:ext>
              </a:extLst>
            </p:cNvPr>
            <p:cNvSpPr txBox="1"/>
            <p:nvPr/>
          </p:nvSpPr>
          <p:spPr>
            <a:xfrm>
              <a:off x="7829324" y="3721377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08</a:t>
              </a:r>
              <a:endParaRPr lang="en-US" sz="1300" dirty="0"/>
            </a:p>
          </p:txBody>
        </p:sp>
      </p:grpSp>
      <p:pic>
        <p:nvPicPr>
          <p:cNvPr id="89" name="Image 16" descr="preencoded.png">
            <a:extLst>
              <a:ext uri="{FF2B5EF4-FFF2-40B4-BE49-F238E27FC236}">
                <a16:creationId xmlns:a16="http://schemas.microsoft.com/office/drawing/2014/main" id="{C1E1D805-C04B-4D1A-BFF4-15A79846743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-989999" r="-989999"/>
          <a:stretch/>
        </p:blipFill>
        <p:spPr>
          <a:xfrm>
            <a:off x="9420838" y="2916797"/>
            <a:ext cx="190195" cy="9144"/>
          </a:xfrm>
          <a:prstGeom prst="rect">
            <a:avLst/>
          </a:prstGeom>
        </p:spPr>
      </p:pic>
      <p:sp>
        <p:nvSpPr>
          <p:cNvPr id="90" name="Text 53">
            <a:extLst>
              <a:ext uri="{FF2B5EF4-FFF2-40B4-BE49-F238E27FC236}">
                <a16:creationId xmlns:a16="http://schemas.microsoft.com/office/drawing/2014/main" id="{70347E01-7CC1-4A2B-BCFB-F596C0B9DE1E}"/>
              </a:ext>
            </a:extLst>
          </p:cNvPr>
          <p:cNvSpPr txBox="1"/>
          <p:nvPr/>
        </p:nvSpPr>
        <p:spPr>
          <a:xfrm>
            <a:off x="8454401" y="4647747"/>
            <a:ext cx="3242999" cy="199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Gestão do Portal e Sustentabilidade</a:t>
            </a:r>
            <a:endParaRPr lang="en-US" b="1" dirty="0">
              <a:latin typeface="Tw Cen MT" panose="020B06020201040206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CBA4B-979C-4109-9895-ABE53E9D837F}"/>
              </a:ext>
            </a:extLst>
          </p:cNvPr>
          <p:cNvGrpSpPr/>
          <p:nvPr/>
        </p:nvGrpSpPr>
        <p:grpSpPr>
          <a:xfrm>
            <a:off x="7829324" y="4572920"/>
            <a:ext cx="457200" cy="381305"/>
            <a:chOff x="7822922" y="4706872"/>
            <a:chExt cx="457200" cy="381305"/>
          </a:xfrm>
        </p:grpSpPr>
        <p:sp>
          <p:nvSpPr>
            <p:cNvPr id="60" name="Shape 28">
              <a:extLst>
                <a:ext uri="{FF2B5EF4-FFF2-40B4-BE49-F238E27FC236}">
                  <a16:creationId xmlns:a16="http://schemas.microsoft.com/office/drawing/2014/main" id="{CE2E925E-C9F4-4A4E-A3F9-7DDDC2A76295}"/>
                </a:ext>
              </a:extLst>
            </p:cNvPr>
            <p:cNvSpPr/>
            <p:nvPr/>
          </p:nvSpPr>
          <p:spPr>
            <a:xfrm>
              <a:off x="7874488" y="4706872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91" name="Text 54">
              <a:extLst>
                <a:ext uri="{FF2B5EF4-FFF2-40B4-BE49-F238E27FC236}">
                  <a16:creationId xmlns:a16="http://schemas.microsoft.com/office/drawing/2014/main" id="{AEB7A007-47C3-4291-89CE-98E34FC2812F}"/>
                </a:ext>
              </a:extLst>
            </p:cNvPr>
            <p:cNvSpPr txBox="1"/>
            <p:nvPr/>
          </p:nvSpPr>
          <p:spPr>
            <a:xfrm>
              <a:off x="7822922" y="4821576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chemeClr val="bg1"/>
                  </a:solidFill>
                  <a:latin typeface="Montserrat" pitchFamily="34" charset="0"/>
                </a:rPr>
                <a:t>09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2" name="Image 17" descr="preencoded.png">
            <a:extLst>
              <a:ext uri="{FF2B5EF4-FFF2-40B4-BE49-F238E27FC236}">
                <a16:creationId xmlns:a16="http://schemas.microsoft.com/office/drawing/2014/main" id="{D027E119-06E5-4D7F-B1B5-A9D477A1D18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989999" r="-989999"/>
          <a:stretch/>
        </p:blipFill>
        <p:spPr>
          <a:xfrm>
            <a:off x="9420838" y="3630943"/>
            <a:ext cx="190195" cy="9144"/>
          </a:xfrm>
          <a:prstGeom prst="rect">
            <a:avLst/>
          </a:prstGeom>
        </p:spPr>
      </p:pic>
      <p:sp>
        <p:nvSpPr>
          <p:cNvPr id="93" name="Text 55">
            <a:extLst>
              <a:ext uri="{FF2B5EF4-FFF2-40B4-BE49-F238E27FC236}">
                <a16:creationId xmlns:a16="http://schemas.microsoft.com/office/drawing/2014/main" id="{37A63A8C-16F5-42B4-A886-1FBA49C3C466}"/>
              </a:ext>
            </a:extLst>
          </p:cNvPr>
          <p:cNvSpPr txBox="1"/>
          <p:nvPr/>
        </p:nvSpPr>
        <p:spPr>
          <a:xfrm>
            <a:off x="8447919" y="5231854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Perspectivas</a:t>
            </a: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63" name="Shape 31">
            <a:extLst>
              <a:ext uri="{FF2B5EF4-FFF2-40B4-BE49-F238E27FC236}">
                <a16:creationId xmlns:a16="http://schemas.microsoft.com/office/drawing/2014/main" id="{F349B34D-F7FB-4671-83C0-7AB670386A5E}"/>
              </a:ext>
            </a:extLst>
          </p:cNvPr>
          <p:cNvSpPr/>
          <p:nvPr/>
        </p:nvSpPr>
        <p:spPr>
          <a:xfrm>
            <a:off x="7888437" y="5183166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4" name="Text 56">
            <a:extLst>
              <a:ext uri="{FF2B5EF4-FFF2-40B4-BE49-F238E27FC236}">
                <a16:creationId xmlns:a16="http://schemas.microsoft.com/office/drawing/2014/main" id="{760C9B46-9913-4019-B615-BDBB9D314C93}"/>
              </a:ext>
            </a:extLst>
          </p:cNvPr>
          <p:cNvSpPr txBox="1"/>
          <p:nvPr/>
        </p:nvSpPr>
        <p:spPr>
          <a:xfrm>
            <a:off x="7850032" y="5231629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</a:rPr>
              <a:t>10</a:t>
            </a:r>
            <a:endParaRPr lang="en-US" sz="1300" dirty="0"/>
          </a:p>
        </p:txBody>
      </p:sp>
      <p:pic>
        <p:nvPicPr>
          <p:cNvPr id="95" name="Image 18" descr="preencoded.png">
            <a:extLst>
              <a:ext uri="{FF2B5EF4-FFF2-40B4-BE49-F238E27FC236}">
                <a16:creationId xmlns:a16="http://schemas.microsoft.com/office/drawing/2014/main" id="{A64BD59D-B5BC-4A9A-9B02-C00E4273266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989999" r="-989999"/>
          <a:stretch/>
        </p:blipFill>
        <p:spPr>
          <a:xfrm>
            <a:off x="9420838" y="4345089"/>
            <a:ext cx="237744" cy="9144"/>
          </a:xfrm>
          <a:prstGeom prst="rect">
            <a:avLst/>
          </a:prstGeom>
        </p:spPr>
      </p:pic>
      <p:sp>
        <p:nvSpPr>
          <p:cNvPr id="96" name="Text 57">
            <a:extLst>
              <a:ext uri="{FF2B5EF4-FFF2-40B4-BE49-F238E27FC236}">
                <a16:creationId xmlns:a16="http://schemas.microsoft.com/office/drawing/2014/main" id="{77548556-94FD-45AA-BDF9-DC3602CEE63E}"/>
              </a:ext>
            </a:extLst>
          </p:cNvPr>
          <p:cNvSpPr txBox="1"/>
          <p:nvPr/>
        </p:nvSpPr>
        <p:spPr>
          <a:xfrm>
            <a:off x="8412522" y="5908809"/>
            <a:ext cx="35433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Próximos Passos</a:t>
            </a:r>
            <a:endParaRPr lang="en-US" b="1" dirty="0">
              <a:latin typeface="Tw Cen MT" panose="020B0602020104020603" pitchFamily="34" charset="0"/>
            </a:endParaRPr>
          </a:p>
        </p:txBody>
      </p:sp>
      <p:pic>
        <p:nvPicPr>
          <p:cNvPr id="98" name="Image 19" descr="preencoded.png">
            <a:extLst>
              <a:ext uri="{FF2B5EF4-FFF2-40B4-BE49-F238E27FC236}">
                <a16:creationId xmlns:a16="http://schemas.microsoft.com/office/drawing/2014/main" id="{1E66893E-F47F-4A08-82D7-A531AF399F1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-1029998" r="-1029998"/>
          <a:stretch/>
        </p:blipFill>
        <p:spPr>
          <a:xfrm>
            <a:off x="9420838" y="5060150"/>
            <a:ext cx="123444" cy="91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DF1439-ADE5-71FE-B59C-D42D0DA63C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512855" y="4318015"/>
            <a:ext cx="55527" cy="585267"/>
          </a:xfrm>
          <a:prstGeom prst="rect">
            <a:avLst/>
          </a:prstGeom>
        </p:spPr>
      </p:pic>
      <p:sp>
        <p:nvSpPr>
          <p:cNvPr id="24" name="Shape 14">
            <a:extLst>
              <a:ext uri="{FF2B5EF4-FFF2-40B4-BE49-F238E27FC236}">
                <a16:creationId xmlns:a16="http://schemas.microsoft.com/office/drawing/2014/main" id="{A5F82FBA-81C0-441B-3D1D-5DF1ACED3B27}"/>
              </a:ext>
            </a:extLst>
          </p:cNvPr>
          <p:cNvSpPr/>
          <p:nvPr/>
        </p:nvSpPr>
        <p:spPr>
          <a:xfrm>
            <a:off x="3722283" y="5129690"/>
            <a:ext cx="3715208" cy="571500"/>
          </a:xfrm>
          <a:prstGeom prst="roundRect">
            <a:avLst>
              <a:gd name="adj" fmla="val 42667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dirty="0"/>
              <a:t>      </a:t>
            </a:r>
            <a:r>
              <a:rPr lang="en-US" b="1" dirty="0">
                <a:latin typeface="Tw Cen MT" panose="020B0602020104020603" pitchFamily="34" charset="0"/>
              </a:rPr>
              <a:t>O Papel da Cost Internacional</a:t>
            </a:r>
            <a:endParaRPr lang="pt-PT" b="1" dirty="0">
              <a:latin typeface="Tw Cen MT" panose="020B06020201040206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62C0B-B4FA-7702-E01C-8BC55FECEE74}"/>
              </a:ext>
            </a:extLst>
          </p:cNvPr>
          <p:cNvGrpSpPr/>
          <p:nvPr/>
        </p:nvGrpSpPr>
        <p:grpSpPr>
          <a:xfrm>
            <a:off x="3610023" y="5185065"/>
            <a:ext cx="457200" cy="381305"/>
            <a:chOff x="3618903" y="4431093"/>
            <a:chExt cx="457200" cy="381305"/>
          </a:xfrm>
        </p:grpSpPr>
        <p:sp>
          <p:nvSpPr>
            <p:cNvPr id="26" name="Shape 16">
              <a:extLst>
                <a:ext uri="{FF2B5EF4-FFF2-40B4-BE49-F238E27FC236}">
                  <a16:creationId xmlns:a16="http://schemas.microsoft.com/office/drawing/2014/main" id="{7F9F47B0-A2ED-12DD-0449-59219519786C}"/>
                </a:ext>
              </a:extLst>
            </p:cNvPr>
            <p:cNvSpPr/>
            <p:nvPr/>
          </p:nvSpPr>
          <p:spPr>
            <a:xfrm>
              <a:off x="3675161" y="4431093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27" name="Text 46">
              <a:extLst>
                <a:ext uri="{FF2B5EF4-FFF2-40B4-BE49-F238E27FC236}">
                  <a16:creationId xmlns:a16="http://schemas.microsoft.com/office/drawing/2014/main" id="{C9E2DD91-8824-5EA8-4B8F-F3EE53F6E3F3}"/>
                </a:ext>
              </a:extLst>
            </p:cNvPr>
            <p:cNvSpPr txBox="1"/>
            <p:nvPr/>
          </p:nvSpPr>
          <p:spPr>
            <a:xfrm>
              <a:off x="3618903" y="4477235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05</a:t>
              </a:r>
              <a:endParaRPr lang="en-US" sz="13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DA9A178-C569-9B16-68CC-7FF2E1B69AB4}"/>
              </a:ext>
            </a:extLst>
          </p:cNvPr>
          <p:cNvSpPr txBox="1"/>
          <p:nvPr/>
        </p:nvSpPr>
        <p:spPr>
          <a:xfrm>
            <a:off x="8395382" y="2884306"/>
            <a:ext cx="330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E</a:t>
            </a:r>
            <a:r>
              <a:rPr lang="pt-PT" b="1" dirty="0" err="1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stado</a:t>
            </a:r>
            <a:r>
              <a:rPr lang="pt-PT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Actual da Inserção de Dados de Infra-estruturas </a:t>
            </a:r>
            <a:endParaRPr lang="pt-PT" b="1" noProof="0" dirty="0">
              <a:solidFill>
                <a:srgbClr val="333333"/>
              </a:solidFill>
              <a:latin typeface="Tw Cen MT" panose="020B0602020104020603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33" name="Shape 24">
            <a:extLst>
              <a:ext uri="{FF2B5EF4-FFF2-40B4-BE49-F238E27FC236}">
                <a16:creationId xmlns:a16="http://schemas.microsoft.com/office/drawing/2014/main" id="{9C2E8DFB-8343-AE16-7E63-8CBC1B3F8760}"/>
              </a:ext>
            </a:extLst>
          </p:cNvPr>
          <p:cNvSpPr/>
          <p:nvPr/>
        </p:nvSpPr>
        <p:spPr>
          <a:xfrm>
            <a:off x="7685004" y="4287546"/>
            <a:ext cx="47549" cy="571500"/>
          </a:xfrm>
          <a:prstGeom prst="roundRect">
            <a:avLst>
              <a:gd name="adj" fmla="val 512818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D21034">
                <a:alpha val="0"/>
              </a:srgbClr>
            </a:solidFill>
            <a:prstDash val="solid"/>
          </a:ln>
        </p:spPr>
      </p:sp>
      <p:sp>
        <p:nvSpPr>
          <p:cNvPr id="37" name="Text 56">
            <a:extLst>
              <a:ext uri="{FF2B5EF4-FFF2-40B4-BE49-F238E27FC236}">
                <a16:creationId xmlns:a16="http://schemas.microsoft.com/office/drawing/2014/main" id="{A78511C0-31A7-A8F3-FC33-156137CC35F9}"/>
              </a:ext>
            </a:extLst>
          </p:cNvPr>
          <p:cNvSpPr txBox="1"/>
          <p:nvPr/>
        </p:nvSpPr>
        <p:spPr>
          <a:xfrm>
            <a:off x="7997201" y="5859694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300" dirty="0"/>
          </a:p>
        </p:txBody>
      </p:sp>
      <p:sp>
        <p:nvSpPr>
          <p:cNvPr id="39" name="Text 56">
            <a:extLst>
              <a:ext uri="{FF2B5EF4-FFF2-40B4-BE49-F238E27FC236}">
                <a16:creationId xmlns:a16="http://schemas.microsoft.com/office/drawing/2014/main" id="{D109BE73-0ACC-B7D6-2374-847BFD39FC71}"/>
              </a:ext>
            </a:extLst>
          </p:cNvPr>
          <p:cNvSpPr txBox="1"/>
          <p:nvPr/>
        </p:nvSpPr>
        <p:spPr>
          <a:xfrm>
            <a:off x="7863488" y="5879223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3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58287-CC3B-4D5B-05C3-BE0692CCDB93}"/>
              </a:ext>
            </a:extLst>
          </p:cNvPr>
          <p:cNvGrpSpPr/>
          <p:nvPr/>
        </p:nvGrpSpPr>
        <p:grpSpPr>
          <a:xfrm>
            <a:off x="7828020" y="5774297"/>
            <a:ext cx="457200" cy="381305"/>
            <a:chOff x="3618903" y="4431093"/>
            <a:chExt cx="457200" cy="381305"/>
          </a:xfrm>
        </p:grpSpPr>
        <p:sp>
          <p:nvSpPr>
            <p:cNvPr id="66" name="Shape 16">
              <a:extLst>
                <a:ext uri="{FF2B5EF4-FFF2-40B4-BE49-F238E27FC236}">
                  <a16:creationId xmlns:a16="http://schemas.microsoft.com/office/drawing/2014/main" id="{0D442218-A776-87C4-9513-F6AFCD27BFDC}"/>
                </a:ext>
              </a:extLst>
            </p:cNvPr>
            <p:cNvSpPr/>
            <p:nvPr/>
          </p:nvSpPr>
          <p:spPr>
            <a:xfrm>
              <a:off x="3675161" y="4431093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70" name="Text 46">
              <a:extLst>
                <a:ext uri="{FF2B5EF4-FFF2-40B4-BE49-F238E27FC236}">
                  <a16:creationId xmlns:a16="http://schemas.microsoft.com/office/drawing/2014/main" id="{523F7931-4037-341F-AE04-B537BE5936C4}"/>
                </a:ext>
              </a:extLst>
            </p:cNvPr>
            <p:cNvSpPr txBox="1"/>
            <p:nvPr/>
          </p:nvSpPr>
          <p:spPr>
            <a:xfrm>
              <a:off x="3618903" y="4477235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Montserrat" pitchFamily="34" charset="0"/>
                </a:rPr>
                <a:t>11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13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4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4503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CONTEXTUALIZAÇÃO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37711F-2ECE-4844-A70B-505E4DADF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73" y="606371"/>
            <a:ext cx="437237" cy="4814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D4C3A2-CC40-4411-BF01-1089A3FF10AF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2</a:t>
            </a:r>
            <a:endParaRPr lang="pt-PT" b="1" dirty="0">
              <a:latin typeface="Tw Cen MT" panose="020B0602020104020603" pitchFamily="34" charset="0"/>
            </a:endParaRPr>
          </a:p>
        </p:txBody>
      </p:sp>
      <p:sp>
        <p:nvSpPr>
          <p:cNvPr id="71" name="Shape 2">
            <a:extLst>
              <a:ext uri="{FF2B5EF4-FFF2-40B4-BE49-F238E27FC236}">
                <a16:creationId xmlns:a16="http://schemas.microsoft.com/office/drawing/2014/main" id="{BDAC638D-5115-42A1-8ED4-22D0295A78F6}"/>
              </a:ext>
            </a:extLst>
          </p:cNvPr>
          <p:cNvSpPr/>
          <p:nvPr/>
        </p:nvSpPr>
        <p:spPr>
          <a:xfrm>
            <a:off x="6644946" y="1803774"/>
            <a:ext cx="5198712" cy="857707"/>
          </a:xfrm>
          <a:prstGeom prst="roundRect">
            <a:avLst>
              <a:gd name="adj" fmla="val 2369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72" name="Shape 3">
            <a:extLst>
              <a:ext uri="{FF2B5EF4-FFF2-40B4-BE49-F238E27FC236}">
                <a16:creationId xmlns:a16="http://schemas.microsoft.com/office/drawing/2014/main" id="{E1A223C6-8569-44FA-93B2-E28A9DC6E5B7}"/>
              </a:ext>
            </a:extLst>
          </p:cNvPr>
          <p:cNvSpPr/>
          <p:nvPr/>
        </p:nvSpPr>
        <p:spPr>
          <a:xfrm>
            <a:off x="6644946" y="2851676"/>
            <a:ext cx="5198712" cy="857707"/>
          </a:xfrm>
          <a:prstGeom prst="roundRect">
            <a:avLst>
              <a:gd name="adj" fmla="val 2369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73" name="Shape 4">
            <a:extLst>
              <a:ext uri="{FF2B5EF4-FFF2-40B4-BE49-F238E27FC236}">
                <a16:creationId xmlns:a16="http://schemas.microsoft.com/office/drawing/2014/main" id="{EC15B428-C452-4D33-BE2F-ABCC10847B43}"/>
              </a:ext>
            </a:extLst>
          </p:cNvPr>
          <p:cNvSpPr/>
          <p:nvPr/>
        </p:nvSpPr>
        <p:spPr>
          <a:xfrm>
            <a:off x="6644946" y="3898664"/>
            <a:ext cx="5198712" cy="857707"/>
          </a:xfrm>
          <a:prstGeom prst="roundRect">
            <a:avLst>
              <a:gd name="adj" fmla="val 2369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74" name="Shape 5">
            <a:extLst>
              <a:ext uri="{FF2B5EF4-FFF2-40B4-BE49-F238E27FC236}">
                <a16:creationId xmlns:a16="http://schemas.microsoft.com/office/drawing/2014/main" id="{9F0DD40D-B42A-4FF8-9F4B-86E4FF8CF2C7}"/>
              </a:ext>
            </a:extLst>
          </p:cNvPr>
          <p:cNvSpPr/>
          <p:nvPr/>
        </p:nvSpPr>
        <p:spPr>
          <a:xfrm>
            <a:off x="6644946" y="4966023"/>
            <a:ext cx="5198712" cy="857707"/>
          </a:xfrm>
          <a:prstGeom prst="roundRect">
            <a:avLst>
              <a:gd name="adj" fmla="val 23691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75" name="Image 7" descr="preencoded.png">
            <a:extLst>
              <a:ext uri="{FF2B5EF4-FFF2-40B4-BE49-F238E27FC236}">
                <a16:creationId xmlns:a16="http://schemas.microsoft.com/office/drawing/2014/main" id="{890210B7-556B-4654-8753-69987FB3D4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-107" b="-107"/>
          <a:stretch/>
        </p:blipFill>
        <p:spPr>
          <a:xfrm>
            <a:off x="6644945" y="1803774"/>
            <a:ext cx="95098" cy="857707"/>
          </a:xfrm>
          <a:prstGeom prst="rect">
            <a:avLst/>
          </a:prstGeom>
        </p:spPr>
      </p:pic>
      <p:pic>
        <p:nvPicPr>
          <p:cNvPr id="76" name="Image 8" descr="preencoded.png">
            <a:extLst>
              <a:ext uri="{FF2B5EF4-FFF2-40B4-BE49-F238E27FC236}">
                <a16:creationId xmlns:a16="http://schemas.microsoft.com/office/drawing/2014/main" id="{C8E5EB71-3AEB-48C8-9DB4-5525ECB0B6E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07" b="-107"/>
          <a:stretch/>
        </p:blipFill>
        <p:spPr>
          <a:xfrm>
            <a:off x="6644945" y="2851676"/>
            <a:ext cx="95098" cy="857707"/>
          </a:xfrm>
          <a:prstGeom prst="rect">
            <a:avLst/>
          </a:prstGeom>
        </p:spPr>
      </p:pic>
      <p:pic>
        <p:nvPicPr>
          <p:cNvPr id="77" name="Image 9" descr="preencoded.png">
            <a:extLst>
              <a:ext uri="{FF2B5EF4-FFF2-40B4-BE49-F238E27FC236}">
                <a16:creationId xmlns:a16="http://schemas.microsoft.com/office/drawing/2014/main" id="{2FB31735-BAB7-43B8-9E1C-FC531C64F82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-107" b="-107"/>
          <a:stretch/>
        </p:blipFill>
        <p:spPr>
          <a:xfrm>
            <a:off x="6644945" y="3898664"/>
            <a:ext cx="95098" cy="857707"/>
          </a:xfrm>
          <a:prstGeom prst="rect">
            <a:avLst/>
          </a:prstGeom>
        </p:spPr>
      </p:pic>
      <p:pic>
        <p:nvPicPr>
          <p:cNvPr id="78" name="Image 10" descr="preencoded.png">
            <a:extLst>
              <a:ext uri="{FF2B5EF4-FFF2-40B4-BE49-F238E27FC236}">
                <a16:creationId xmlns:a16="http://schemas.microsoft.com/office/drawing/2014/main" id="{43821BF6-A8F6-4409-B0F5-1509519808D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-107" b="-107"/>
          <a:stretch/>
        </p:blipFill>
        <p:spPr>
          <a:xfrm>
            <a:off x="6644945" y="4946567"/>
            <a:ext cx="95098" cy="857707"/>
          </a:xfrm>
          <a:prstGeom prst="rect">
            <a:avLst/>
          </a:prstGeom>
        </p:spPr>
      </p:pic>
      <p:sp>
        <p:nvSpPr>
          <p:cNvPr id="79" name="Text 8">
            <a:extLst>
              <a:ext uri="{FF2B5EF4-FFF2-40B4-BE49-F238E27FC236}">
                <a16:creationId xmlns:a16="http://schemas.microsoft.com/office/drawing/2014/main" id="{C0C709E7-2BE5-489B-8865-E5B304C7956A}"/>
              </a:ext>
            </a:extLst>
          </p:cNvPr>
          <p:cNvSpPr txBox="1"/>
          <p:nvPr/>
        </p:nvSpPr>
        <p:spPr>
          <a:xfrm>
            <a:off x="1406347" y="2298464"/>
            <a:ext cx="4650638" cy="2019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O </a:t>
            </a:r>
            <a:r>
              <a:rPr lang="en-US" b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Fundo de Estradas, Fundo Público</a:t>
            </a:r>
            <a:r>
              <a:rPr lang="en-US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, na qualidade de entidade responsável pelo financiamento do desenvolvimento da rede rodoviária nacional, reconhece a necessidade de promover uma </a:t>
            </a:r>
            <a:r>
              <a:rPr lang="en-US" b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maior transparência</a:t>
            </a:r>
            <a:r>
              <a:rPr lang="en-US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na execução das obras públicas. 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0" name="Shape 9">
            <a:extLst>
              <a:ext uri="{FF2B5EF4-FFF2-40B4-BE49-F238E27FC236}">
                <a16:creationId xmlns:a16="http://schemas.microsoft.com/office/drawing/2014/main" id="{C8A55B08-58F8-4E9A-8D19-0415687519D1}"/>
              </a:ext>
            </a:extLst>
          </p:cNvPr>
          <p:cNvSpPr/>
          <p:nvPr/>
        </p:nvSpPr>
        <p:spPr>
          <a:xfrm>
            <a:off x="1406347" y="4595437"/>
            <a:ext cx="4572000" cy="1057046"/>
          </a:xfrm>
          <a:prstGeom prst="roundRect">
            <a:avLst>
              <a:gd name="adj" fmla="val 12469"/>
            </a:avLst>
          </a:prstGeom>
          <a:solidFill>
            <a:srgbClr val="F0F7F2"/>
          </a:solidFill>
          <a:ln/>
        </p:spPr>
      </p:sp>
      <p:sp>
        <p:nvSpPr>
          <p:cNvPr id="81" name="Shape 10">
            <a:extLst>
              <a:ext uri="{FF2B5EF4-FFF2-40B4-BE49-F238E27FC236}">
                <a16:creationId xmlns:a16="http://schemas.microsoft.com/office/drawing/2014/main" id="{4BCC318B-8700-4AB7-B5F7-4EFFC63EC65A}"/>
              </a:ext>
            </a:extLst>
          </p:cNvPr>
          <p:cNvSpPr/>
          <p:nvPr/>
        </p:nvSpPr>
        <p:spPr>
          <a:xfrm>
            <a:off x="1406347" y="4595437"/>
            <a:ext cx="38405" cy="1057046"/>
          </a:xfrm>
          <a:prstGeom prst="roundRect">
            <a:avLst>
              <a:gd name="adj" fmla="val 343199"/>
            </a:avLst>
          </a:prstGeom>
          <a:solidFill>
            <a:srgbClr val="FCD116"/>
          </a:solidFill>
          <a:ln w="12700">
            <a:solidFill>
              <a:srgbClr val="FCD116">
                <a:alpha val="0"/>
              </a:srgbClr>
            </a:solidFill>
            <a:prstDash val="solid"/>
          </a:ln>
        </p:spPr>
      </p:sp>
      <p:sp>
        <p:nvSpPr>
          <p:cNvPr id="82" name="Text 11">
            <a:extLst>
              <a:ext uri="{FF2B5EF4-FFF2-40B4-BE49-F238E27FC236}">
                <a16:creationId xmlns:a16="http://schemas.microsoft.com/office/drawing/2014/main" id="{FB6F045F-FF88-4F52-B50C-665938B85817}"/>
              </a:ext>
            </a:extLst>
          </p:cNvPr>
          <p:cNvSpPr txBox="1"/>
          <p:nvPr/>
        </p:nvSpPr>
        <p:spPr>
          <a:xfrm>
            <a:off x="1586484" y="4738998"/>
            <a:ext cx="4325112" cy="771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i="1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"A transparência não é apenas um requisito, é um compromisso com o desenvolvimento sustentável de Moçambique."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3" name="Image 14" descr="preencoded.png">
            <a:extLst>
              <a:ext uri="{FF2B5EF4-FFF2-40B4-BE49-F238E27FC236}">
                <a16:creationId xmlns:a16="http://schemas.microsoft.com/office/drawing/2014/main" id="{A5C7B644-F539-4DEC-973C-4966BC12391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-607" r="-607"/>
          <a:stretch/>
        </p:blipFill>
        <p:spPr>
          <a:xfrm>
            <a:off x="6930238" y="2041518"/>
            <a:ext cx="390449" cy="342900"/>
          </a:xfrm>
          <a:prstGeom prst="rect">
            <a:avLst/>
          </a:prstGeom>
        </p:spPr>
      </p:pic>
      <p:sp>
        <p:nvSpPr>
          <p:cNvPr id="84" name="Text 12">
            <a:extLst>
              <a:ext uri="{FF2B5EF4-FFF2-40B4-BE49-F238E27FC236}">
                <a16:creationId xmlns:a16="http://schemas.microsoft.com/office/drawing/2014/main" id="{51353B87-83EF-436E-BAF4-8DC71C48BE06}"/>
              </a:ext>
            </a:extLst>
          </p:cNvPr>
          <p:cNvSpPr txBox="1"/>
          <p:nvPr/>
        </p:nvSpPr>
        <p:spPr>
          <a:xfrm>
            <a:off x="7501738" y="1946420"/>
            <a:ext cx="45912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Partilha de Dados Relevantes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5" name="Text 13">
            <a:extLst>
              <a:ext uri="{FF2B5EF4-FFF2-40B4-BE49-F238E27FC236}">
                <a16:creationId xmlns:a16="http://schemas.microsoft.com/office/drawing/2014/main" id="{C79D8345-43AE-47C1-8B39-E19D36E3B629}"/>
              </a:ext>
            </a:extLst>
          </p:cNvPr>
          <p:cNvSpPr txBox="1"/>
          <p:nvPr/>
        </p:nvSpPr>
        <p:spPr>
          <a:xfrm>
            <a:off x="7501738" y="2206980"/>
            <a:ext cx="46863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Projectos rodoviários e de outros sectores vitais.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6" name="Image 15" descr="preencoded.png">
            <a:extLst>
              <a:ext uri="{FF2B5EF4-FFF2-40B4-BE49-F238E27FC236}">
                <a16:creationId xmlns:a16="http://schemas.microsoft.com/office/drawing/2014/main" id="{B4A68673-C252-4C25-95D1-FDC823C68E4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7" r="-27"/>
          <a:stretch/>
        </p:blipFill>
        <p:spPr>
          <a:xfrm>
            <a:off x="6930238" y="3089420"/>
            <a:ext cx="428854" cy="342900"/>
          </a:xfrm>
          <a:prstGeom prst="rect">
            <a:avLst/>
          </a:prstGeom>
        </p:spPr>
      </p:pic>
      <p:sp>
        <p:nvSpPr>
          <p:cNvPr id="87" name="Text 14">
            <a:extLst>
              <a:ext uri="{FF2B5EF4-FFF2-40B4-BE49-F238E27FC236}">
                <a16:creationId xmlns:a16="http://schemas.microsoft.com/office/drawing/2014/main" id="{0F093C89-FD1D-4FF6-A5DD-D41702638C3C}"/>
              </a:ext>
            </a:extLst>
          </p:cNvPr>
          <p:cNvSpPr txBox="1"/>
          <p:nvPr/>
        </p:nvSpPr>
        <p:spPr>
          <a:xfrm>
            <a:off x="7501738" y="2994323"/>
            <a:ext cx="45912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Reforço da Confiança Pública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8" name="Text 15">
            <a:extLst>
              <a:ext uri="{FF2B5EF4-FFF2-40B4-BE49-F238E27FC236}">
                <a16:creationId xmlns:a16="http://schemas.microsoft.com/office/drawing/2014/main" id="{6D81C0EB-9DEA-45FF-8926-2309724E1AD8}"/>
              </a:ext>
            </a:extLst>
          </p:cNvPr>
          <p:cNvSpPr txBox="1"/>
          <p:nvPr/>
        </p:nvSpPr>
        <p:spPr>
          <a:xfrm>
            <a:off x="7501738" y="3391709"/>
            <a:ext cx="4463839" cy="166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Mecanismo estratégico para credibilidade institucional.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9" name="Image 16" descr="preencoded.png">
            <a:extLst>
              <a:ext uri="{FF2B5EF4-FFF2-40B4-BE49-F238E27FC236}">
                <a16:creationId xmlns:a16="http://schemas.microsoft.com/office/drawing/2014/main" id="{1E376C87-9FF0-401A-893F-5439C97A5B3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930238" y="4137323"/>
            <a:ext cx="342900" cy="342900"/>
          </a:xfrm>
          <a:prstGeom prst="rect">
            <a:avLst/>
          </a:prstGeom>
        </p:spPr>
      </p:pic>
      <p:sp>
        <p:nvSpPr>
          <p:cNvPr id="90" name="Text 16">
            <a:extLst>
              <a:ext uri="{FF2B5EF4-FFF2-40B4-BE49-F238E27FC236}">
                <a16:creationId xmlns:a16="http://schemas.microsoft.com/office/drawing/2014/main" id="{3AD69096-ACCD-4B34-BBA5-AAD420BE9D32}"/>
              </a:ext>
            </a:extLst>
          </p:cNvPr>
          <p:cNvSpPr txBox="1"/>
          <p:nvPr/>
        </p:nvSpPr>
        <p:spPr>
          <a:xfrm>
            <a:off x="7501738" y="4042225"/>
            <a:ext cx="45912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Melhoria da Eficiência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1" name="Text 17">
            <a:extLst>
              <a:ext uri="{FF2B5EF4-FFF2-40B4-BE49-F238E27FC236}">
                <a16:creationId xmlns:a16="http://schemas.microsoft.com/office/drawing/2014/main" id="{4FAA6704-9407-43DE-9F5E-FB943315E759}"/>
              </a:ext>
            </a:extLst>
          </p:cNvPr>
          <p:cNvSpPr txBox="1"/>
          <p:nvPr/>
        </p:nvSpPr>
        <p:spPr>
          <a:xfrm>
            <a:off x="7501738" y="4479139"/>
            <a:ext cx="4341919" cy="135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 err="1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Optimização</a:t>
            </a: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do investimento público em infraestruturas.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2" name="Image 17" descr="preencoded.png">
            <a:extLst>
              <a:ext uri="{FF2B5EF4-FFF2-40B4-BE49-F238E27FC236}">
                <a16:creationId xmlns:a16="http://schemas.microsoft.com/office/drawing/2014/main" id="{270BEB8C-2DF3-439E-AB6F-9FB5AADD79F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930238" y="5185225"/>
            <a:ext cx="342900" cy="342900"/>
          </a:xfrm>
          <a:prstGeom prst="rect">
            <a:avLst/>
          </a:prstGeom>
        </p:spPr>
      </p:pic>
      <p:sp>
        <p:nvSpPr>
          <p:cNvPr id="93" name="Text 18">
            <a:extLst>
              <a:ext uri="{FF2B5EF4-FFF2-40B4-BE49-F238E27FC236}">
                <a16:creationId xmlns:a16="http://schemas.microsoft.com/office/drawing/2014/main" id="{91C49A2D-0567-4FC3-B323-E5B4E862995D}"/>
              </a:ext>
            </a:extLst>
          </p:cNvPr>
          <p:cNvSpPr txBox="1"/>
          <p:nvPr/>
        </p:nvSpPr>
        <p:spPr>
          <a:xfrm>
            <a:off x="7501738" y="5089213"/>
            <a:ext cx="416235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333333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Desenvolvimento do Portal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4" name="Text 19">
            <a:extLst>
              <a:ext uri="{FF2B5EF4-FFF2-40B4-BE49-F238E27FC236}">
                <a16:creationId xmlns:a16="http://schemas.microsoft.com/office/drawing/2014/main" id="{678EC9AD-A19C-41FF-B182-AD4355E0D383}"/>
              </a:ext>
            </a:extLst>
          </p:cNvPr>
          <p:cNvSpPr txBox="1"/>
          <p:nvPr/>
        </p:nvSpPr>
        <p:spPr>
          <a:xfrm>
            <a:off x="7519156" y="5441519"/>
            <a:ext cx="4246821" cy="2112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Ferramenta central para garantir a transparência.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0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5077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OBJECTIVOS DO PORTAL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BD12D7-D7D9-460A-BB9D-8C1D9A960F42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Tw Cen MT" panose="020B0602020104020603" pitchFamily="34" charset="0"/>
              </a:rPr>
              <a:t>3</a:t>
            </a:r>
          </a:p>
        </p:txBody>
      </p:sp>
      <p:grpSp>
        <p:nvGrpSpPr>
          <p:cNvPr id="16" name="Google Shape;342;p22">
            <a:extLst>
              <a:ext uri="{FF2B5EF4-FFF2-40B4-BE49-F238E27FC236}">
                <a16:creationId xmlns:a16="http://schemas.microsoft.com/office/drawing/2014/main" id="{EE005931-DCCA-4BBD-8DD5-426202F8C056}"/>
              </a:ext>
            </a:extLst>
          </p:cNvPr>
          <p:cNvGrpSpPr/>
          <p:nvPr/>
        </p:nvGrpSpPr>
        <p:grpSpPr>
          <a:xfrm>
            <a:off x="6877600" y="5915948"/>
            <a:ext cx="952385" cy="952374"/>
            <a:chOff x="3921625" y="1758625"/>
            <a:chExt cx="2121125" cy="2121100"/>
          </a:xfrm>
        </p:grpSpPr>
        <p:sp>
          <p:nvSpPr>
            <p:cNvPr id="18" name="Google Shape;343;p22">
              <a:extLst>
                <a:ext uri="{FF2B5EF4-FFF2-40B4-BE49-F238E27FC236}">
                  <a16:creationId xmlns:a16="http://schemas.microsoft.com/office/drawing/2014/main" id="{42E85458-85F1-4410-AF02-9D1EC075B689}"/>
                </a:ext>
              </a:extLst>
            </p:cNvPr>
            <p:cNvSpPr/>
            <p:nvPr/>
          </p:nvSpPr>
          <p:spPr>
            <a:xfrm>
              <a:off x="4797050" y="2634025"/>
              <a:ext cx="370300" cy="370300"/>
            </a:xfrm>
            <a:custGeom>
              <a:avLst/>
              <a:gdLst/>
              <a:ahLst/>
              <a:cxnLst/>
              <a:rect l="l" t="t" r="r" b="b"/>
              <a:pathLst>
                <a:path w="14812" h="14812" extrusionOk="0">
                  <a:moveTo>
                    <a:pt x="7406" y="0"/>
                  </a:moveTo>
                  <a:cubicBezTo>
                    <a:pt x="3322" y="0"/>
                    <a:pt x="0" y="3310"/>
                    <a:pt x="0" y="7406"/>
                  </a:cubicBezTo>
                  <a:cubicBezTo>
                    <a:pt x="0" y="11490"/>
                    <a:pt x="3322" y="14812"/>
                    <a:pt x="7406" y="14812"/>
                  </a:cubicBezTo>
                  <a:cubicBezTo>
                    <a:pt x="11490" y="14812"/>
                    <a:pt x="14812" y="11490"/>
                    <a:pt x="14812" y="7406"/>
                  </a:cubicBezTo>
                  <a:cubicBezTo>
                    <a:pt x="14812" y="3310"/>
                    <a:pt x="11490" y="0"/>
                    <a:pt x="7406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19" name="Google Shape;344;p22">
              <a:extLst>
                <a:ext uri="{FF2B5EF4-FFF2-40B4-BE49-F238E27FC236}">
                  <a16:creationId xmlns:a16="http://schemas.microsoft.com/office/drawing/2014/main" id="{9B5F6CC9-26CF-48D7-B5FB-1429F352B1E6}"/>
                </a:ext>
              </a:extLst>
            </p:cNvPr>
            <p:cNvSpPr/>
            <p:nvPr/>
          </p:nvSpPr>
          <p:spPr>
            <a:xfrm>
              <a:off x="4326450" y="2163425"/>
              <a:ext cx="1311500" cy="1311500"/>
            </a:xfrm>
            <a:custGeom>
              <a:avLst/>
              <a:gdLst/>
              <a:ahLst/>
              <a:cxnLst/>
              <a:rect l="l" t="t" r="r" b="b"/>
              <a:pathLst>
                <a:path w="52460" h="52460" extrusionOk="0">
                  <a:moveTo>
                    <a:pt x="26230" y="7406"/>
                  </a:moveTo>
                  <a:cubicBezTo>
                    <a:pt x="36612" y="7406"/>
                    <a:pt x="45054" y="15848"/>
                    <a:pt x="45054" y="26230"/>
                  </a:cubicBezTo>
                  <a:cubicBezTo>
                    <a:pt x="45054" y="36612"/>
                    <a:pt x="36612" y="45054"/>
                    <a:pt x="26230" y="45054"/>
                  </a:cubicBezTo>
                  <a:cubicBezTo>
                    <a:pt x="15860" y="45054"/>
                    <a:pt x="7406" y="36612"/>
                    <a:pt x="7406" y="26230"/>
                  </a:cubicBezTo>
                  <a:cubicBezTo>
                    <a:pt x="7406" y="15848"/>
                    <a:pt x="15860" y="7406"/>
                    <a:pt x="26230" y="7406"/>
                  </a:cubicBezTo>
                  <a:close/>
                  <a:moveTo>
                    <a:pt x="26230" y="1"/>
                  </a:moveTo>
                  <a:cubicBezTo>
                    <a:pt x="11776" y="1"/>
                    <a:pt x="0" y="11764"/>
                    <a:pt x="0" y="26230"/>
                  </a:cubicBezTo>
                  <a:cubicBezTo>
                    <a:pt x="0" y="40696"/>
                    <a:pt x="11776" y="52460"/>
                    <a:pt x="26230" y="52460"/>
                  </a:cubicBezTo>
                  <a:cubicBezTo>
                    <a:pt x="40684" y="52460"/>
                    <a:pt x="52459" y="40696"/>
                    <a:pt x="52459" y="26230"/>
                  </a:cubicBezTo>
                  <a:cubicBezTo>
                    <a:pt x="52459" y="11764"/>
                    <a:pt x="40684" y="1"/>
                    <a:pt x="26230" y="1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0" name="Google Shape;345;p22">
              <a:extLst>
                <a:ext uri="{FF2B5EF4-FFF2-40B4-BE49-F238E27FC236}">
                  <a16:creationId xmlns:a16="http://schemas.microsoft.com/office/drawing/2014/main" id="{A13D7300-B44C-4318-8D81-C1FBA69A0C14}"/>
                </a:ext>
              </a:extLst>
            </p:cNvPr>
            <p:cNvSpPr/>
            <p:nvPr/>
          </p:nvSpPr>
          <p:spPr>
            <a:xfrm>
              <a:off x="3921625" y="1758625"/>
              <a:ext cx="2121125" cy="2121100"/>
            </a:xfrm>
            <a:custGeom>
              <a:avLst/>
              <a:gdLst/>
              <a:ahLst/>
              <a:cxnLst/>
              <a:rect l="l" t="t" r="r" b="b"/>
              <a:pathLst>
                <a:path w="84845" h="84844" extrusionOk="0">
                  <a:moveTo>
                    <a:pt x="42423" y="7406"/>
                  </a:moveTo>
                  <a:cubicBezTo>
                    <a:pt x="61735" y="7406"/>
                    <a:pt x="77439" y="23110"/>
                    <a:pt x="77439" y="42422"/>
                  </a:cubicBezTo>
                  <a:cubicBezTo>
                    <a:pt x="77439" y="61734"/>
                    <a:pt x="61735" y="77438"/>
                    <a:pt x="42423" y="77438"/>
                  </a:cubicBezTo>
                  <a:cubicBezTo>
                    <a:pt x="23111" y="77438"/>
                    <a:pt x="7407" y="61734"/>
                    <a:pt x="7407" y="42422"/>
                  </a:cubicBezTo>
                  <a:cubicBezTo>
                    <a:pt x="7407" y="23110"/>
                    <a:pt x="23111" y="7406"/>
                    <a:pt x="42423" y="7406"/>
                  </a:cubicBezTo>
                  <a:close/>
                  <a:moveTo>
                    <a:pt x="42423" y="0"/>
                  </a:moveTo>
                  <a:cubicBezTo>
                    <a:pt x="19027" y="0"/>
                    <a:pt x="1" y="19026"/>
                    <a:pt x="1" y="42422"/>
                  </a:cubicBezTo>
                  <a:cubicBezTo>
                    <a:pt x="1" y="65818"/>
                    <a:pt x="19027" y="84844"/>
                    <a:pt x="42423" y="84844"/>
                  </a:cubicBezTo>
                  <a:cubicBezTo>
                    <a:pt x="65819" y="84844"/>
                    <a:pt x="84845" y="65818"/>
                    <a:pt x="84845" y="42422"/>
                  </a:cubicBezTo>
                  <a:cubicBezTo>
                    <a:pt x="84845" y="19026"/>
                    <a:pt x="65819" y="0"/>
                    <a:pt x="42423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23" name="Google Shape;346;p22">
            <a:extLst>
              <a:ext uri="{FF2B5EF4-FFF2-40B4-BE49-F238E27FC236}">
                <a16:creationId xmlns:a16="http://schemas.microsoft.com/office/drawing/2014/main" id="{27EFECC8-6CC8-4569-BC8C-7FA280561AAB}"/>
              </a:ext>
            </a:extLst>
          </p:cNvPr>
          <p:cNvGrpSpPr/>
          <p:nvPr/>
        </p:nvGrpSpPr>
        <p:grpSpPr>
          <a:xfrm>
            <a:off x="1930502" y="3230868"/>
            <a:ext cx="5704466" cy="3451863"/>
            <a:chOff x="0" y="1162995"/>
            <a:chExt cx="5704466" cy="3451863"/>
          </a:xfrm>
        </p:grpSpPr>
        <p:sp>
          <p:nvSpPr>
            <p:cNvPr id="24" name="Google Shape;347;p22">
              <a:extLst>
                <a:ext uri="{FF2B5EF4-FFF2-40B4-BE49-F238E27FC236}">
                  <a16:creationId xmlns:a16="http://schemas.microsoft.com/office/drawing/2014/main" id="{7CCB49B6-8734-4E47-9E30-2E688B0523DB}"/>
                </a:ext>
              </a:extLst>
            </p:cNvPr>
            <p:cNvSpPr/>
            <p:nvPr/>
          </p:nvSpPr>
          <p:spPr>
            <a:xfrm>
              <a:off x="0" y="1162995"/>
              <a:ext cx="5704466" cy="3451863"/>
            </a:xfrm>
            <a:custGeom>
              <a:avLst/>
              <a:gdLst/>
              <a:ahLst/>
              <a:cxnLst/>
              <a:rect l="l" t="t" r="r" b="b"/>
              <a:pathLst>
                <a:path w="181238" h="109670" extrusionOk="0">
                  <a:moveTo>
                    <a:pt x="1" y="1"/>
                  </a:moveTo>
                  <a:lnTo>
                    <a:pt x="1" y="9978"/>
                  </a:lnTo>
                  <a:lnTo>
                    <a:pt x="160069" y="9978"/>
                  </a:lnTo>
                  <a:cubicBezTo>
                    <a:pt x="163843" y="9978"/>
                    <a:pt x="166915" y="13050"/>
                    <a:pt x="166915" y="16824"/>
                  </a:cubicBezTo>
                  <a:cubicBezTo>
                    <a:pt x="166915" y="20599"/>
                    <a:pt x="163843" y="23670"/>
                    <a:pt x="160069" y="23670"/>
                  </a:cubicBezTo>
                  <a:lnTo>
                    <a:pt x="126064" y="23670"/>
                  </a:lnTo>
                  <a:cubicBezTo>
                    <a:pt x="116742" y="23670"/>
                    <a:pt x="109169" y="31326"/>
                    <a:pt x="109169" y="40637"/>
                  </a:cubicBezTo>
                  <a:cubicBezTo>
                    <a:pt x="109169" y="49947"/>
                    <a:pt x="116742" y="57603"/>
                    <a:pt x="126064" y="57603"/>
                  </a:cubicBezTo>
                  <a:lnTo>
                    <a:pt x="160069" y="57603"/>
                  </a:lnTo>
                  <a:cubicBezTo>
                    <a:pt x="163843" y="57603"/>
                    <a:pt x="166915" y="60592"/>
                    <a:pt x="166915" y="64378"/>
                  </a:cubicBezTo>
                  <a:cubicBezTo>
                    <a:pt x="166915" y="68152"/>
                    <a:pt x="163843" y="71141"/>
                    <a:pt x="160069" y="71141"/>
                  </a:cubicBezTo>
                  <a:lnTo>
                    <a:pt x="125993" y="71141"/>
                  </a:lnTo>
                  <a:cubicBezTo>
                    <a:pt x="116682" y="71141"/>
                    <a:pt x="109098" y="78796"/>
                    <a:pt x="109098" y="88107"/>
                  </a:cubicBezTo>
                  <a:cubicBezTo>
                    <a:pt x="109098" y="97430"/>
                    <a:pt x="116682" y="105073"/>
                    <a:pt x="125993" y="105073"/>
                  </a:cubicBezTo>
                  <a:lnTo>
                    <a:pt x="169224" y="105073"/>
                  </a:lnTo>
                  <a:lnTo>
                    <a:pt x="169224" y="109669"/>
                  </a:lnTo>
                  <a:lnTo>
                    <a:pt x="181238" y="99846"/>
                  </a:lnTo>
                  <a:lnTo>
                    <a:pt x="169224" y="90012"/>
                  </a:lnTo>
                  <a:lnTo>
                    <a:pt x="169224" y="94953"/>
                  </a:lnTo>
                  <a:lnTo>
                    <a:pt x="125993" y="94953"/>
                  </a:lnTo>
                  <a:cubicBezTo>
                    <a:pt x="122219" y="94953"/>
                    <a:pt x="119135" y="91893"/>
                    <a:pt x="119135" y="88107"/>
                  </a:cubicBezTo>
                  <a:cubicBezTo>
                    <a:pt x="119135" y="84333"/>
                    <a:pt x="122219" y="81261"/>
                    <a:pt x="125993" y="81261"/>
                  </a:cubicBezTo>
                  <a:lnTo>
                    <a:pt x="160069" y="81261"/>
                  </a:lnTo>
                  <a:cubicBezTo>
                    <a:pt x="169379" y="81261"/>
                    <a:pt x="176964" y="73617"/>
                    <a:pt x="176964" y="64295"/>
                  </a:cubicBezTo>
                  <a:cubicBezTo>
                    <a:pt x="176964" y="54984"/>
                    <a:pt x="169379" y="47328"/>
                    <a:pt x="160069" y="47328"/>
                  </a:cubicBezTo>
                  <a:lnTo>
                    <a:pt x="126064" y="47328"/>
                  </a:lnTo>
                  <a:cubicBezTo>
                    <a:pt x="122278" y="47328"/>
                    <a:pt x="119206" y="44340"/>
                    <a:pt x="119206" y="40565"/>
                  </a:cubicBezTo>
                  <a:cubicBezTo>
                    <a:pt x="119206" y="36779"/>
                    <a:pt x="122278" y="33791"/>
                    <a:pt x="126064" y="33791"/>
                  </a:cubicBezTo>
                  <a:lnTo>
                    <a:pt x="160069" y="33791"/>
                  </a:lnTo>
                  <a:cubicBezTo>
                    <a:pt x="169379" y="33791"/>
                    <a:pt x="176964" y="26218"/>
                    <a:pt x="176964" y="16896"/>
                  </a:cubicBezTo>
                  <a:cubicBezTo>
                    <a:pt x="176964" y="7585"/>
                    <a:pt x="169379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5" name="Google Shape;348;p22">
              <a:extLst>
                <a:ext uri="{FF2B5EF4-FFF2-40B4-BE49-F238E27FC236}">
                  <a16:creationId xmlns:a16="http://schemas.microsoft.com/office/drawing/2014/main" id="{C3E9FCFF-0011-4F85-A1FA-AB61EA661DF0}"/>
                </a:ext>
              </a:extLst>
            </p:cNvPr>
            <p:cNvSpPr/>
            <p:nvPr/>
          </p:nvSpPr>
          <p:spPr>
            <a:xfrm>
              <a:off x="0" y="1186601"/>
              <a:ext cx="5674502" cy="3388536"/>
            </a:xfrm>
            <a:custGeom>
              <a:avLst/>
              <a:gdLst/>
              <a:ahLst/>
              <a:cxnLst/>
              <a:rect l="l" t="t" r="r" b="b"/>
              <a:pathLst>
                <a:path w="180286" h="107658" extrusionOk="0">
                  <a:moveTo>
                    <a:pt x="1" y="1"/>
                  </a:moveTo>
                  <a:lnTo>
                    <a:pt x="1" y="8478"/>
                  </a:lnTo>
                  <a:lnTo>
                    <a:pt x="160069" y="8478"/>
                  </a:lnTo>
                  <a:cubicBezTo>
                    <a:pt x="164260" y="8478"/>
                    <a:pt x="167677" y="11871"/>
                    <a:pt x="167677" y="16074"/>
                  </a:cubicBezTo>
                  <a:cubicBezTo>
                    <a:pt x="167677" y="20277"/>
                    <a:pt x="164260" y="23659"/>
                    <a:pt x="160069" y="23659"/>
                  </a:cubicBezTo>
                  <a:lnTo>
                    <a:pt x="126064" y="23659"/>
                  </a:lnTo>
                  <a:cubicBezTo>
                    <a:pt x="117170" y="23659"/>
                    <a:pt x="109931" y="30921"/>
                    <a:pt x="109931" y="39815"/>
                  </a:cubicBezTo>
                  <a:cubicBezTo>
                    <a:pt x="109931" y="48709"/>
                    <a:pt x="117170" y="55960"/>
                    <a:pt x="126064" y="55960"/>
                  </a:cubicBezTo>
                  <a:lnTo>
                    <a:pt x="160069" y="55960"/>
                  </a:lnTo>
                  <a:cubicBezTo>
                    <a:pt x="164260" y="55960"/>
                    <a:pt x="167677" y="59425"/>
                    <a:pt x="167677" y="63628"/>
                  </a:cubicBezTo>
                  <a:cubicBezTo>
                    <a:pt x="167677" y="67819"/>
                    <a:pt x="164260" y="71284"/>
                    <a:pt x="160069" y="71284"/>
                  </a:cubicBezTo>
                  <a:lnTo>
                    <a:pt x="125993" y="71284"/>
                  </a:lnTo>
                  <a:cubicBezTo>
                    <a:pt x="117099" y="71284"/>
                    <a:pt x="109860" y="78463"/>
                    <a:pt x="109860" y="87357"/>
                  </a:cubicBezTo>
                  <a:cubicBezTo>
                    <a:pt x="109860" y="96263"/>
                    <a:pt x="117099" y="103430"/>
                    <a:pt x="125671" y="103430"/>
                  </a:cubicBezTo>
                  <a:lnTo>
                    <a:pt x="169820" y="103430"/>
                  </a:lnTo>
                  <a:lnTo>
                    <a:pt x="169820" y="107657"/>
                  </a:lnTo>
                  <a:lnTo>
                    <a:pt x="180285" y="99096"/>
                  </a:lnTo>
                  <a:lnTo>
                    <a:pt x="169820" y="90524"/>
                  </a:lnTo>
                  <a:lnTo>
                    <a:pt x="169820" y="94953"/>
                  </a:lnTo>
                  <a:lnTo>
                    <a:pt x="125671" y="94953"/>
                  </a:lnTo>
                  <a:cubicBezTo>
                    <a:pt x="121790" y="94953"/>
                    <a:pt x="118385" y="91560"/>
                    <a:pt x="118385" y="87357"/>
                  </a:cubicBezTo>
                  <a:cubicBezTo>
                    <a:pt x="118385" y="83166"/>
                    <a:pt x="121790" y="79773"/>
                    <a:pt x="125993" y="79773"/>
                  </a:cubicBezTo>
                  <a:lnTo>
                    <a:pt x="160069" y="79773"/>
                  </a:lnTo>
                  <a:cubicBezTo>
                    <a:pt x="168963" y="79773"/>
                    <a:pt x="176202" y="72522"/>
                    <a:pt x="176202" y="63628"/>
                  </a:cubicBezTo>
                  <a:cubicBezTo>
                    <a:pt x="176202" y="54734"/>
                    <a:pt x="168963" y="47471"/>
                    <a:pt x="160069" y="47471"/>
                  </a:cubicBezTo>
                  <a:lnTo>
                    <a:pt x="126064" y="47471"/>
                  </a:lnTo>
                  <a:cubicBezTo>
                    <a:pt x="121861" y="47471"/>
                    <a:pt x="118444" y="44006"/>
                    <a:pt x="118444" y="39815"/>
                  </a:cubicBezTo>
                  <a:cubicBezTo>
                    <a:pt x="118444" y="35612"/>
                    <a:pt x="121861" y="32148"/>
                    <a:pt x="126064" y="32148"/>
                  </a:cubicBezTo>
                  <a:lnTo>
                    <a:pt x="160069" y="32148"/>
                  </a:lnTo>
                  <a:cubicBezTo>
                    <a:pt x="168963" y="32148"/>
                    <a:pt x="176202" y="24968"/>
                    <a:pt x="176202" y="16074"/>
                  </a:cubicBezTo>
                  <a:cubicBezTo>
                    <a:pt x="176202" y="7180"/>
                    <a:pt x="168963" y="1"/>
                    <a:pt x="160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6" name="Google Shape;349;p22">
              <a:extLst>
                <a:ext uri="{FF2B5EF4-FFF2-40B4-BE49-F238E27FC236}">
                  <a16:creationId xmlns:a16="http://schemas.microsoft.com/office/drawing/2014/main" id="{E7C9D43B-D5A2-4BDA-860B-A4F6097A1D84}"/>
                </a:ext>
              </a:extLst>
            </p:cNvPr>
            <p:cNvSpPr/>
            <p:nvPr/>
          </p:nvSpPr>
          <p:spPr>
            <a:xfrm>
              <a:off x="0" y="1200481"/>
              <a:ext cx="5653130" cy="3345037"/>
            </a:xfrm>
            <a:custGeom>
              <a:avLst/>
              <a:gdLst/>
              <a:ahLst/>
              <a:cxnLst/>
              <a:rect l="l" t="t" r="r" b="b"/>
              <a:pathLst>
                <a:path w="179607" h="106276" extrusionOk="0">
                  <a:moveTo>
                    <a:pt x="1" y="1"/>
                  </a:moveTo>
                  <a:lnTo>
                    <a:pt x="1" y="7597"/>
                  </a:lnTo>
                  <a:lnTo>
                    <a:pt x="160069" y="7597"/>
                  </a:lnTo>
                  <a:cubicBezTo>
                    <a:pt x="164510" y="7597"/>
                    <a:pt x="168129" y="11180"/>
                    <a:pt x="168129" y="15633"/>
                  </a:cubicBezTo>
                  <a:cubicBezTo>
                    <a:pt x="168129" y="20086"/>
                    <a:pt x="164510" y="23670"/>
                    <a:pt x="160069" y="23670"/>
                  </a:cubicBezTo>
                  <a:lnTo>
                    <a:pt x="126064" y="23670"/>
                  </a:lnTo>
                  <a:cubicBezTo>
                    <a:pt x="117420" y="23670"/>
                    <a:pt x="110384" y="30730"/>
                    <a:pt x="110384" y="39374"/>
                  </a:cubicBezTo>
                  <a:cubicBezTo>
                    <a:pt x="110384" y="48018"/>
                    <a:pt x="117420" y="55067"/>
                    <a:pt x="126064" y="55067"/>
                  </a:cubicBezTo>
                  <a:lnTo>
                    <a:pt x="160069" y="55067"/>
                  </a:lnTo>
                  <a:cubicBezTo>
                    <a:pt x="164510" y="55067"/>
                    <a:pt x="168129" y="58662"/>
                    <a:pt x="168129" y="63104"/>
                  </a:cubicBezTo>
                  <a:cubicBezTo>
                    <a:pt x="168129" y="67556"/>
                    <a:pt x="164510" y="71140"/>
                    <a:pt x="160069" y="71140"/>
                  </a:cubicBezTo>
                  <a:lnTo>
                    <a:pt x="125993" y="71140"/>
                  </a:lnTo>
                  <a:cubicBezTo>
                    <a:pt x="117349" y="71140"/>
                    <a:pt x="110312" y="78201"/>
                    <a:pt x="110312" y="86845"/>
                  </a:cubicBezTo>
                  <a:cubicBezTo>
                    <a:pt x="110312" y="95488"/>
                    <a:pt x="117349" y="102549"/>
                    <a:pt x="125993" y="102549"/>
                  </a:cubicBezTo>
                  <a:lnTo>
                    <a:pt x="170260" y="102549"/>
                  </a:lnTo>
                  <a:lnTo>
                    <a:pt x="170260" y="106275"/>
                  </a:lnTo>
                  <a:lnTo>
                    <a:pt x="179607" y="98655"/>
                  </a:lnTo>
                  <a:lnTo>
                    <a:pt x="170260" y="91036"/>
                  </a:lnTo>
                  <a:lnTo>
                    <a:pt x="170260" y="94953"/>
                  </a:lnTo>
                  <a:lnTo>
                    <a:pt x="125993" y="94953"/>
                  </a:lnTo>
                  <a:cubicBezTo>
                    <a:pt x="121540" y="94953"/>
                    <a:pt x="117920" y="91369"/>
                    <a:pt x="117920" y="86916"/>
                  </a:cubicBezTo>
                  <a:cubicBezTo>
                    <a:pt x="117920" y="82475"/>
                    <a:pt x="121540" y="78879"/>
                    <a:pt x="125993" y="78879"/>
                  </a:cubicBezTo>
                  <a:lnTo>
                    <a:pt x="160069" y="78879"/>
                  </a:lnTo>
                  <a:cubicBezTo>
                    <a:pt x="168712" y="78879"/>
                    <a:pt x="175737" y="71831"/>
                    <a:pt x="175737" y="63187"/>
                  </a:cubicBezTo>
                  <a:cubicBezTo>
                    <a:pt x="175737" y="54543"/>
                    <a:pt x="168712" y="47483"/>
                    <a:pt x="160069" y="47483"/>
                  </a:cubicBezTo>
                  <a:lnTo>
                    <a:pt x="126064" y="47483"/>
                  </a:lnTo>
                  <a:cubicBezTo>
                    <a:pt x="121611" y="47483"/>
                    <a:pt x="117992" y="43815"/>
                    <a:pt x="117992" y="39374"/>
                  </a:cubicBezTo>
                  <a:cubicBezTo>
                    <a:pt x="117992" y="34921"/>
                    <a:pt x="121611" y="31254"/>
                    <a:pt x="126064" y="31254"/>
                  </a:cubicBezTo>
                  <a:lnTo>
                    <a:pt x="160069" y="31254"/>
                  </a:lnTo>
                  <a:cubicBezTo>
                    <a:pt x="168712" y="31254"/>
                    <a:pt x="175737" y="24277"/>
                    <a:pt x="175737" y="15633"/>
                  </a:cubicBezTo>
                  <a:cubicBezTo>
                    <a:pt x="175737" y="6989"/>
                    <a:pt x="168712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27" name="Google Shape;350;p22">
              <a:extLst>
                <a:ext uri="{FF2B5EF4-FFF2-40B4-BE49-F238E27FC236}">
                  <a16:creationId xmlns:a16="http://schemas.microsoft.com/office/drawing/2014/main" id="{CB0FC9E5-0730-4D18-9E1F-237C6270530D}"/>
                </a:ext>
              </a:extLst>
            </p:cNvPr>
            <p:cNvSpPr/>
            <p:nvPr/>
          </p:nvSpPr>
          <p:spPr>
            <a:xfrm>
              <a:off x="193758" y="1314040"/>
              <a:ext cx="5223276" cy="3000638"/>
            </a:xfrm>
            <a:custGeom>
              <a:avLst/>
              <a:gdLst/>
              <a:ahLst/>
              <a:cxnLst/>
              <a:rect l="l" t="t" r="r" b="b"/>
              <a:pathLst>
                <a:path w="165950" h="95334" extrusionOk="0">
                  <a:moveTo>
                    <a:pt x="0" y="0"/>
                  </a:moveTo>
                  <a:lnTo>
                    <a:pt x="0" y="345"/>
                  </a:lnTo>
                  <a:lnTo>
                    <a:pt x="4084" y="345"/>
                  </a:lnTo>
                  <a:lnTo>
                    <a:pt x="4084" y="0"/>
                  </a:lnTo>
                  <a:close/>
                  <a:moveTo>
                    <a:pt x="8168" y="0"/>
                  </a:moveTo>
                  <a:lnTo>
                    <a:pt x="8168" y="345"/>
                  </a:lnTo>
                  <a:lnTo>
                    <a:pt x="12252" y="345"/>
                  </a:lnTo>
                  <a:lnTo>
                    <a:pt x="12252" y="0"/>
                  </a:lnTo>
                  <a:close/>
                  <a:moveTo>
                    <a:pt x="16336" y="0"/>
                  </a:moveTo>
                  <a:lnTo>
                    <a:pt x="16336" y="345"/>
                  </a:lnTo>
                  <a:lnTo>
                    <a:pt x="20420" y="345"/>
                  </a:lnTo>
                  <a:lnTo>
                    <a:pt x="20420" y="0"/>
                  </a:lnTo>
                  <a:close/>
                  <a:moveTo>
                    <a:pt x="24503" y="0"/>
                  </a:moveTo>
                  <a:lnTo>
                    <a:pt x="24503" y="345"/>
                  </a:lnTo>
                  <a:lnTo>
                    <a:pt x="28587" y="345"/>
                  </a:lnTo>
                  <a:lnTo>
                    <a:pt x="28587" y="0"/>
                  </a:lnTo>
                  <a:close/>
                  <a:moveTo>
                    <a:pt x="32671" y="0"/>
                  </a:moveTo>
                  <a:lnTo>
                    <a:pt x="32671" y="345"/>
                  </a:lnTo>
                  <a:lnTo>
                    <a:pt x="36755" y="345"/>
                  </a:lnTo>
                  <a:lnTo>
                    <a:pt x="36755" y="0"/>
                  </a:lnTo>
                  <a:close/>
                  <a:moveTo>
                    <a:pt x="40839" y="0"/>
                  </a:moveTo>
                  <a:lnTo>
                    <a:pt x="40839" y="345"/>
                  </a:lnTo>
                  <a:lnTo>
                    <a:pt x="44923" y="345"/>
                  </a:lnTo>
                  <a:lnTo>
                    <a:pt x="44923" y="0"/>
                  </a:lnTo>
                  <a:close/>
                  <a:moveTo>
                    <a:pt x="49007" y="0"/>
                  </a:moveTo>
                  <a:lnTo>
                    <a:pt x="49007" y="345"/>
                  </a:lnTo>
                  <a:lnTo>
                    <a:pt x="53090" y="345"/>
                  </a:lnTo>
                  <a:lnTo>
                    <a:pt x="53090" y="0"/>
                  </a:lnTo>
                  <a:close/>
                  <a:moveTo>
                    <a:pt x="57174" y="0"/>
                  </a:moveTo>
                  <a:lnTo>
                    <a:pt x="57174" y="345"/>
                  </a:lnTo>
                  <a:lnTo>
                    <a:pt x="61258" y="345"/>
                  </a:lnTo>
                  <a:lnTo>
                    <a:pt x="61258" y="0"/>
                  </a:lnTo>
                  <a:close/>
                  <a:moveTo>
                    <a:pt x="65342" y="0"/>
                  </a:moveTo>
                  <a:lnTo>
                    <a:pt x="65342" y="345"/>
                  </a:lnTo>
                  <a:lnTo>
                    <a:pt x="69426" y="345"/>
                  </a:lnTo>
                  <a:lnTo>
                    <a:pt x="69426" y="0"/>
                  </a:lnTo>
                  <a:close/>
                  <a:moveTo>
                    <a:pt x="73510" y="0"/>
                  </a:moveTo>
                  <a:lnTo>
                    <a:pt x="73510" y="345"/>
                  </a:lnTo>
                  <a:lnTo>
                    <a:pt x="77593" y="345"/>
                  </a:lnTo>
                  <a:lnTo>
                    <a:pt x="77593" y="0"/>
                  </a:lnTo>
                  <a:close/>
                  <a:moveTo>
                    <a:pt x="81677" y="0"/>
                  </a:moveTo>
                  <a:lnTo>
                    <a:pt x="81677" y="345"/>
                  </a:lnTo>
                  <a:lnTo>
                    <a:pt x="85761" y="345"/>
                  </a:lnTo>
                  <a:lnTo>
                    <a:pt x="85761" y="0"/>
                  </a:lnTo>
                  <a:close/>
                  <a:moveTo>
                    <a:pt x="89845" y="0"/>
                  </a:moveTo>
                  <a:lnTo>
                    <a:pt x="89845" y="345"/>
                  </a:lnTo>
                  <a:lnTo>
                    <a:pt x="93929" y="345"/>
                  </a:lnTo>
                  <a:lnTo>
                    <a:pt x="93929" y="0"/>
                  </a:lnTo>
                  <a:close/>
                  <a:moveTo>
                    <a:pt x="98013" y="0"/>
                  </a:moveTo>
                  <a:lnTo>
                    <a:pt x="98013" y="345"/>
                  </a:lnTo>
                  <a:lnTo>
                    <a:pt x="102097" y="345"/>
                  </a:lnTo>
                  <a:lnTo>
                    <a:pt x="102097" y="0"/>
                  </a:lnTo>
                  <a:close/>
                  <a:moveTo>
                    <a:pt x="106180" y="0"/>
                  </a:moveTo>
                  <a:lnTo>
                    <a:pt x="106180" y="345"/>
                  </a:lnTo>
                  <a:lnTo>
                    <a:pt x="110264" y="345"/>
                  </a:lnTo>
                  <a:lnTo>
                    <a:pt x="110264" y="0"/>
                  </a:lnTo>
                  <a:close/>
                  <a:moveTo>
                    <a:pt x="114348" y="0"/>
                  </a:moveTo>
                  <a:lnTo>
                    <a:pt x="114348" y="345"/>
                  </a:lnTo>
                  <a:lnTo>
                    <a:pt x="118432" y="345"/>
                  </a:lnTo>
                  <a:lnTo>
                    <a:pt x="118432" y="0"/>
                  </a:lnTo>
                  <a:close/>
                  <a:moveTo>
                    <a:pt x="122516" y="0"/>
                  </a:moveTo>
                  <a:lnTo>
                    <a:pt x="122516" y="345"/>
                  </a:lnTo>
                  <a:lnTo>
                    <a:pt x="126600" y="345"/>
                  </a:lnTo>
                  <a:lnTo>
                    <a:pt x="126600" y="0"/>
                  </a:lnTo>
                  <a:close/>
                  <a:moveTo>
                    <a:pt x="130683" y="0"/>
                  </a:moveTo>
                  <a:lnTo>
                    <a:pt x="130683" y="345"/>
                  </a:lnTo>
                  <a:lnTo>
                    <a:pt x="134767" y="345"/>
                  </a:lnTo>
                  <a:lnTo>
                    <a:pt x="134767" y="0"/>
                  </a:lnTo>
                  <a:close/>
                  <a:moveTo>
                    <a:pt x="138851" y="0"/>
                  </a:moveTo>
                  <a:lnTo>
                    <a:pt x="138851" y="345"/>
                  </a:lnTo>
                  <a:lnTo>
                    <a:pt x="142935" y="345"/>
                  </a:lnTo>
                  <a:lnTo>
                    <a:pt x="142935" y="0"/>
                  </a:lnTo>
                  <a:close/>
                  <a:moveTo>
                    <a:pt x="147019" y="0"/>
                  </a:moveTo>
                  <a:lnTo>
                    <a:pt x="147019" y="345"/>
                  </a:lnTo>
                  <a:lnTo>
                    <a:pt x="151103" y="345"/>
                  </a:lnTo>
                  <a:lnTo>
                    <a:pt x="151103" y="0"/>
                  </a:lnTo>
                  <a:close/>
                  <a:moveTo>
                    <a:pt x="155198" y="72"/>
                  </a:moveTo>
                  <a:lnTo>
                    <a:pt x="155163" y="405"/>
                  </a:lnTo>
                  <a:cubicBezTo>
                    <a:pt x="156508" y="560"/>
                    <a:pt x="157806" y="929"/>
                    <a:pt x="159008" y="1512"/>
                  </a:cubicBezTo>
                  <a:lnTo>
                    <a:pt x="159163" y="1203"/>
                  </a:lnTo>
                  <a:cubicBezTo>
                    <a:pt x="157913" y="595"/>
                    <a:pt x="156580" y="214"/>
                    <a:pt x="155198" y="72"/>
                  </a:cubicBezTo>
                  <a:close/>
                  <a:moveTo>
                    <a:pt x="162509" y="3608"/>
                  </a:moveTo>
                  <a:lnTo>
                    <a:pt x="162259" y="3846"/>
                  </a:lnTo>
                  <a:cubicBezTo>
                    <a:pt x="163211" y="4822"/>
                    <a:pt x="163973" y="5929"/>
                    <a:pt x="164533" y="7144"/>
                  </a:cubicBezTo>
                  <a:lnTo>
                    <a:pt x="164854" y="7001"/>
                  </a:lnTo>
                  <a:cubicBezTo>
                    <a:pt x="164271" y="5751"/>
                    <a:pt x="163485" y="4608"/>
                    <a:pt x="162509" y="3608"/>
                  </a:cubicBezTo>
                  <a:close/>
                  <a:moveTo>
                    <a:pt x="165902" y="10990"/>
                  </a:moveTo>
                  <a:lnTo>
                    <a:pt x="165569" y="11013"/>
                  </a:lnTo>
                  <a:cubicBezTo>
                    <a:pt x="165593" y="11359"/>
                    <a:pt x="165604" y="11704"/>
                    <a:pt x="165604" y="12049"/>
                  </a:cubicBezTo>
                  <a:cubicBezTo>
                    <a:pt x="165604" y="13049"/>
                    <a:pt x="165485" y="14049"/>
                    <a:pt x="165235" y="15002"/>
                  </a:cubicBezTo>
                  <a:lnTo>
                    <a:pt x="165569" y="15097"/>
                  </a:lnTo>
                  <a:cubicBezTo>
                    <a:pt x="165819" y="14109"/>
                    <a:pt x="165950" y="13073"/>
                    <a:pt x="165950" y="12049"/>
                  </a:cubicBezTo>
                  <a:cubicBezTo>
                    <a:pt x="165950" y="11692"/>
                    <a:pt x="165938" y="11335"/>
                    <a:pt x="165902" y="10990"/>
                  </a:cubicBezTo>
                  <a:close/>
                  <a:moveTo>
                    <a:pt x="163569" y="18645"/>
                  </a:moveTo>
                  <a:cubicBezTo>
                    <a:pt x="162807" y="19764"/>
                    <a:pt x="161866" y="20729"/>
                    <a:pt x="160782" y="21515"/>
                  </a:cubicBezTo>
                  <a:lnTo>
                    <a:pt x="160985" y="21800"/>
                  </a:lnTo>
                  <a:cubicBezTo>
                    <a:pt x="162104" y="20979"/>
                    <a:pt x="163068" y="19991"/>
                    <a:pt x="163854" y="18848"/>
                  </a:cubicBezTo>
                  <a:lnTo>
                    <a:pt x="163569" y="18645"/>
                  </a:lnTo>
                  <a:close/>
                  <a:moveTo>
                    <a:pt x="120527" y="23753"/>
                  </a:moveTo>
                  <a:lnTo>
                    <a:pt x="120527" y="24086"/>
                  </a:lnTo>
                  <a:lnTo>
                    <a:pt x="124611" y="24086"/>
                  </a:lnTo>
                  <a:lnTo>
                    <a:pt x="124611" y="23753"/>
                  </a:lnTo>
                  <a:close/>
                  <a:moveTo>
                    <a:pt x="128695" y="23753"/>
                  </a:moveTo>
                  <a:lnTo>
                    <a:pt x="128695" y="24086"/>
                  </a:lnTo>
                  <a:lnTo>
                    <a:pt x="132779" y="24086"/>
                  </a:lnTo>
                  <a:lnTo>
                    <a:pt x="132779" y="23753"/>
                  </a:lnTo>
                  <a:close/>
                  <a:moveTo>
                    <a:pt x="136863" y="23753"/>
                  </a:moveTo>
                  <a:lnTo>
                    <a:pt x="136863" y="24086"/>
                  </a:lnTo>
                  <a:lnTo>
                    <a:pt x="140947" y="24086"/>
                  </a:lnTo>
                  <a:lnTo>
                    <a:pt x="140947" y="23753"/>
                  </a:lnTo>
                  <a:close/>
                  <a:moveTo>
                    <a:pt x="145030" y="23753"/>
                  </a:moveTo>
                  <a:lnTo>
                    <a:pt x="145030" y="24086"/>
                  </a:lnTo>
                  <a:lnTo>
                    <a:pt x="149114" y="24086"/>
                  </a:lnTo>
                  <a:lnTo>
                    <a:pt x="149114" y="23753"/>
                  </a:lnTo>
                  <a:close/>
                  <a:moveTo>
                    <a:pt x="157187" y="23289"/>
                  </a:moveTo>
                  <a:cubicBezTo>
                    <a:pt x="156127" y="23586"/>
                    <a:pt x="155020" y="23753"/>
                    <a:pt x="153913" y="23753"/>
                  </a:cubicBezTo>
                  <a:lnTo>
                    <a:pt x="153198" y="23753"/>
                  </a:lnTo>
                  <a:lnTo>
                    <a:pt x="153198" y="24086"/>
                  </a:lnTo>
                  <a:lnTo>
                    <a:pt x="153913" y="24086"/>
                  </a:lnTo>
                  <a:cubicBezTo>
                    <a:pt x="155056" y="24086"/>
                    <a:pt x="156187" y="23932"/>
                    <a:pt x="157282" y="23610"/>
                  </a:cubicBezTo>
                  <a:lnTo>
                    <a:pt x="157187" y="23289"/>
                  </a:lnTo>
                  <a:close/>
                  <a:moveTo>
                    <a:pt x="116444" y="24253"/>
                  </a:moveTo>
                  <a:cubicBezTo>
                    <a:pt x="115110" y="24658"/>
                    <a:pt x="113872" y="25277"/>
                    <a:pt x="112753" y="26099"/>
                  </a:cubicBezTo>
                  <a:lnTo>
                    <a:pt x="112955" y="26372"/>
                  </a:lnTo>
                  <a:cubicBezTo>
                    <a:pt x="114050" y="25575"/>
                    <a:pt x="115253" y="24967"/>
                    <a:pt x="116539" y="24586"/>
                  </a:cubicBezTo>
                  <a:lnTo>
                    <a:pt x="116444" y="24253"/>
                  </a:lnTo>
                  <a:close/>
                  <a:moveTo>
                    <a:pt x="109907" y="29075"/>
                  </a:moveTo>
                  <a:cubicBezTo>
                    <a:pt x="109133" y="30230"/>
                    <a:pt x="108562" y="31492"/>
                    <a:pt x="108228" y="32837"/>
                  </a:cubicBezTo>
                  <a:lnTo>
                    <a:pt x="108562" y="32921"/>
                  </a:lnTo>
                  <a:cubicBezTo>
                    <a:pt x="108883" y="31623"/>
                    <a:pt x="109431" y="30385"/>
                    <a:pt x="110193" y="29266"/>
                  </a:cubicBezTo>
                  <a:lnTo>
                    <a:pt x="109907" y="29075"/>
                  </a:lnTo>
                  <a:close/>
                  <a:moveTo>
                    <a:pt x="108252" y="36921"/>
                  </a:moveTo>
                  <a:lnTo>
                    <a:pt x="107919" y="36945"/>
                  </a:lnTo>
                  <a:cubicBezTo>
                    <a:pt x="108050" y="38338"/>
                    <a:pt x="108419" y="39672"/>
                    <a:pt x="109002" y="40922"/>
                  </a:cubicBezTo>
                  <a:lnTo>
                    <a:pt x="109312" y="40779"/>
                  </a:lnTo>
                  <a:cubicBezTo>
                    <a:pt x="108740" y="39564"/>
                    <a:pt x="108383" y="38255"/>
                    <a:pt x="108252" y="36921"/>
                  </a:cubicBezTo>
                  <a:close/>
                  <a:moveTo>
                    <a:pt x="111622" y="44053"/>
                  </a:moveTo>
                  <a:lnTo>
                    <a:pt x="111371" y="44291"/>
                  </a:lnTo>
                  <a:cubicBezTo>
                    <a:pt x="112360" y="45279"/>
                    <a:pt x="113491" y="46077"/>
                    <a:pt x="114741" y="46672"/>
                  </a:cubicBezTo>
                  <a:lnTo>
                    <a:pt x="114884" y="46363"/>
                  </a:lnTo>
                  <a:cubicBezTo>
                    <a:pt x="113669" y="45791"/>
                    <a:pt x="112574" y="45006"/>
                    <a:pt x="111622" y="44053"/>
                  </a:cubicBezTo>
                  <a:close/>
                  <a:moveTo>
                    <a:pt x="118741" y="47434"/>
                  </a:moveTo>
                  <a:lnTo>
                    <a:pt x="118706" y="47780"/>
                  </a:lnTo>
                  <a:cubicBezTo>
                    <a:pt x="119099" y="47815"/>
                    <a:pt x="119503" y="47839"/>
                    <a:pt x="119908" y="47839"/>
                  </a:cubicBezTo>
                  <a:lnTo>
                    <a:pt x="122813" y="47839"/>
                  </a:lnTo>
                  <a:lnTo>
                    <a:pt x="122813" y="47494"/>
                  </a:lnTo>
                  <a:lnTo>
                    <a:pt x="119908" y="47494"/>
                  </a:lnTo>
                  <a:cubicBezTo>
                    <a:pt x="119515" y="47494"/>
                    <a:pt x="119122" y="47470"/>
                    <a:pt x="118741" y="47434"/>
                  </a:cubicBezTo>
                  <a:close/>
                  <a:moveTo>
                    <a:pt x="126897" y="47494"/>
                  </a:moveTo>
                  <a:lnTo>
                    <a:pt x="126897" y="47839"/>
                  </a:lnTo>
                  <a:lnTo>
                    <a:pt x="130969" y="47839"/>
                  </a:lnTo>
                  <a:lnTo>
                    <a:pt x="130969" y="47494"/>
                  </a:lnTo>
                  <a:close/>
                  <a:moveTo>
                    <a:pt x="135053" y="47494"/>
                  </a:moveTo>
                  <a:lnTo>
                    <a:pt x="135053" y="47839"/>
                  </a:lnTo>
                  <a:lnTo>
                    <a:pt x="139137" y="47839"/>
                  </a:lnTo>
                  <a:lnTo>
                    <a:pt x="139137" y="47494"/>
                  </a:lnTo>
                  <a:close/>
                  <a:moveTo>
                    <a:pt x="143221" y="47494"/>
                  </a:moveTo>
                  <a:lnTo>
                    <a:pt x="143221" y="47839"/>
                  </a:lnTo>
                  <a:lnTo>
                    <a:pt x="147305" y="47839"/>
                  </a:lnTo>
                  <a:lnTo>
                    <a:pt x="147305" y="47494"/>
                  </a:lnTo>
                  <a:close/>
                  <a:moveTo>
                    <a:pt x="151388" y="47494"/>
                  </a:moveTo>
                  <a:lnTo>
                    <a:pt x="151388" y="47839"/>
                  </a:lnTo>
                  <a:lnTo>
                    <a:pt x="153913" y="47839"/>
                  </a:lnTo>
                  <a:cubicBezTo>
                    <a:pt x="154425" y="47839"/>
                    <a:pt x="154948" y="47875"/>
                    <a:pt x="155448" y="47935"/>
                  </a:cubicBezTo>
                  <a:lnTo>
                    <a:pt x="155496" y="47601"/>
                  </a:lnTo>
                  <a:cubicBezTo>
                    <a:pt x="154972" y="47530"/>
                    <a:pt x="154436" y="47494"/>
                    <a:pt x="153913" y="47494"/>
                  </a:cubicBezTo>
                  <a:close/>
                  <a:moveTo>
                    <a:pt x="159425" y="48828"/>
                  </a:moveTo>
                  <a:lnTo>
                    <a:pt x="159270" y="49137"/>
                  </a:lnTo>
                  <a:cubicBezTo>
                    <a:pt x="160461" y="49756"/>
                    <a:pt x="161544" y="50566"/>
                    <a:pt x="162461" y="51554"/>
                  </a:cubicBezTo>
                  <a:lnTo>
                    <a:pt x="162711" y="51316"/>
                  </a:lnTo>
                  <a:cubicBezTo>
                    <a:pt x="161759" y="50304"/>
                    <a:pt x="160663" y="49470"/>
                    <a:pt x="159425" y="48828"/>
                  </a:cubicBezTo>
                  <a:close/>
                  <a:moveTo>
                    <a:pt x="164973" y="54769"/>
                  </a:moveTo>
                  <a:lnTo>
                    <a:pt x="164652" y="54900"/>
                  </a:lnTo>
                  <a:cubicBezTo>
                    <a:pt x="165188" y="56138"/>
                    <a:pt x="165497" y="57448"/>
                    <a:pt x="165593" y="58793"/>
                  </a:cubicBezTo>
                  <a:lnTo>
                    <a:pt x="165926" y="58781"/>
                  </a:lnTo>
                  <a:cubicBezTo>
                    <a:pt x="165843" y="57388"/>
                    <a:pt x="165521" y="56043"/>
                    <a:pt x="164973" y="54769"/>
                  </a:cubicBezTo>
                  <a:close/>
                  <a:moveTo>
                    <a:pt x="165152" y="62782"/>
                  </a:moveTo>
                  <a:cubicBezTo>
                    <a:pt x="164783" y="64067"/>
                    <a:pt x="164200" y="65282"/>
                    <a:pt x="163402" y="66377"/>
                  </a:cubicBezTo>
                  <a:lnTo>
                    <a:pt x="163688" y="66580"/>
                  </a:lnTo>
                  <a:cubicBezTo>
                    <a:pt x="164497" y="65449"/>
                    <a:pt x="165104" y="64198"/>
                    <a:pt x="165485" y="62877"/>
                  </a:cubicBezTo>
                  <a:lnTo>
                    <a:pt x="165152" y="62782"/>
                  </a:lnTo>
                  <a:close/>
                  <a:moveTo>
                    <a:pt x="160544" y="69175"/>
                  </a:moveTo>
                  <a:cubicBezTo>
                    <a:pt x="159425" y="69949"/>
                    <a:pt x="158211" y="70509"/>
                    <a:pt x="156901" y="70854"/>
                  </a:cubicBezTo>
                  <a:lnTo>
                    <a:pt x="156996" y="71187"/>
                  </a:lnTo>
                  <a:cubicBezTo>
                    <a:pt x="158330" y="70830"/>
                    <a:pt x="159592" y="70247"/>
                    <a:pt x="160735" y="69461"/>
                  </a:cubicBezTo>
                  <a:lnTo>
                    <a:pt x="160544" y="69175"/>
                  </a:lnTo>
                  <a:close/>
                  <a:moveTo>
                    <a:pt x="124314" y="71247"/>
                  </a:moveTo>
                  <a:lnTo>
                    <a:pt x="124314" y="71580"/>
                  </a:lnTo>
                  <a:lnTo>
                    <a:pt x="128397" y="71580"/>
                  </a:lnTo>
                  <a:lnTo>
                    <a:pt x="128397" y="71247"/>
                  </a:lnTo>
                  <a:close/>
                  <a:moveTo>
                    <a:pt x="132481" y="71247"/>
                  </a:moveTo>
                  <a:lnTo>
                    <a:pt x="132481" y="71580"/>
                  </a:lnTo>
                  <a:lnTo>
                    <a:pt x="136565" y="71580"/>
                  </a:lnTo>
                  <a:lnTo>
                    <a:pt x="136565" y="71247"/>
                  </a:lnTo>
                  <a:close/>
                  <a:moveTo>
                    <a:pt x="140649" y="71247"/>
                  </a:moveTo>
                  <a:lnTo>
                    <a:pt x="140649" y="71580"/>
                  </a:lnTo>
                  <a:lnTo>
                    <a:pt x="144733" y="71580"/>
                  </a:lnTo>
                  <a:lnTo>
                    <a:pt x="144733" y="71247"/>
                  </a:lnTo>
                  <a:close/>
                  <a:moveTo>
                    <a:pt x="148817" y="71247"/>
                  </a:moveTo>
                  <a:lnTo>
                    <a:pt x="148817" y="71580"/>
                  </a:lnTo>
                  <a:lnTo>
                    <a:pt x="152901" y="71580"/>
                  </a:lnTo>
                  <a:lnTo>
                    <a:pt x="152901" y="71247"/>
                  </a:lnTo>
                  <a:close/>
                  <a:moveTo>
                    <a:pt x="119837" y="71247"/>
                  </a:moveTo>
                  <a:cubicBezTo>
                    <a:pt x="118575" y="71247"/>
                    <a:pt x="117337" y="71437"/>
                    <a:pt x="116158" y="71818"/>
                  </a:cubicBezTo>
                  <a:lnTo>
                    <a:pt x="116265" y="72140"/>
                  </a:lnTo>
                  <a:cubicBezTo>
                    <a:pt x="117408" y="71771"/>
                    <a:pt x="118610" y="71580"/>
                    <a:pt x="119837" y="71580"/>
                  </a:cubicBezTo>
                  <a:lnTo>
                    <a:pt x="120230" y="71580"/>
                  </a:lnTo>
                  <a:lnTo>
                    <a:pt x="120230" y="71247"/>
                  </a:lnTo>
                  <a:close/>
                  <a:moveTo>
                    <a:pt x="112503" y="73723"/>
                  </a:moveTo>
                  <a:cubicBezTo>
                    <a:pt x="111407" y="74581"/>
                    <a:pt x="110467" y="75593"/>
                    <a:pt x="109717" y="76760"/>
                  </a:cubicBezTo>
                  <a:lnTo>
                    <a:pt x="110002" y="76950"/>
                  </a:lnTo>
                  <a:cubicBezTo>
                    <a:pt x="110729" y="75819"/>
                    <a:pt x="111645" y="74819"/>
                    <a:pt x="112717" y="73997"/>
                  </a:cubicBezTo>
                  <a:lnTo>
                    <a:pt x="112503" y="73723"/>
                  </a:lnTo>
                  <a:close/>
                  <a:moveTo>
                    <a:pt x="108109" y="80558"/>
                  </a:moveTo>
                  <a:cubicBezTo>
                    <a:pt x="107895" y="81451"/>
                    <a:pt x="107788" y="82367"/>
                    <a:pt x="107788" y="83284"/>
                  </a:cubicBezTo>
                  <a:cubicBezTo>
                    <a:pt x="107788" y="83748"/>
                    <a:pt x="107823" y="84213"/>
                    <a:pt x="107871" y="84665"/>
                  </a:cubicBezTo>
                  <a:lnTo>
                    <a:pt x="108216" y="84630"/>
                  </a:lnTo>
                  <a:cubicBezTo>
                    <a:pt x="108157" y="84189"/>
                    <a:pt x="108133" y="83737"/>
                    <a:pt x="108133" y="83284"/>
                  </a:cubicBezTo>
                  <a:cubicBezTo>
                    <a:pt x="108133" y="82391"/>
                    <a:pt x="108240" y="81498"/>
                    <a:pt x="108443" y="80629"/>
                  </a:cubicBezTo>
                  <a:lnTo>
                    <a:pt x="108109" y="80558"/>
                  </a:lnTo>
                  <a:close/>
                  <a:moveTo>
                    <a:pt x="109347" y="88475"/>
                  </a:moveTo>
                  <a:lnTo>
                    <a:pt x="109038" y="88618"/>
                  </a:lnTo>
                  <a:cubicBezTo>
                    <a:pt x="109645" y="89868"/>
                    <a:pt x="110467" y="90987"/>
                    <a:pt x="111467" y="91952"/>
                  </a:cubicBezTo>
                  <a:lnTo>
                    <a:pt x="111705" y="91702"/>
                  </a:lnTo>
                  <a:cubicBezTo>
                    <a:pt x="110729" y="90761"/>
                    <a:pt x="109943" y="89678"/>
                    <a:pt x="109347" y="88475"/>
                  </a:cubicBezTo>
                  <a:close/>
                  <a:moveTo>
                    <a:pt x="115015" y="93952"/>
                  </a:moveTo>
                  <a:lnTo>
                    <a:pt x="114872" y="94262"/>
                  </a:lnTo>
                  <a:cubicBezTo>
                    <a:pt x="116134" y="94833"/>
                    <a:pt x="117479" y="95178"/>
                    <a:pt x="118872" y="95298"/>
                  </a:cubicBezTo>
                  <a:lnTo>
                    <a:pt x="118896" y="94952"/>
                  </a:lnTo>
                  <a:cubicBezTo>
                    <a:pt x="117551" y="94845"/>
                    <a:pt x="116241" y="94512"/>
                    <a:pt x="115015" y="93952"/>
                  </a:cubicBezTo>
                  <a:close/>
                  <a:moveTo>
                    <a:pt x="122968" y="94988"/>
                  </a:moveTo>
                  <a:lnTo>
                    <a:pt x="122968" y="95333"/>
                  </a:lnTo>
                  <a:lnTo>
                    <a:pt x="127052" y="95333"/>
                  </a:lnTo>
                  <a:lnTo>
                    <a:pt x="127052" y="94988"/>
                  </a:lnTo>
                  <a:close/>
                  <a:moveTo>
                    <a:pt x="131136" y="94988"/>
                  </a:moveTo>
                  <a:lnTo>
                    <a:pt x="131136" y="95333"/>
                  </a:lnTo>
                  <a:lnTo>
                    <a:pt x="135220" y="95333"/>
                  </a:lnTo>
                  <a:lnTo>
                    <a:pt x="135220" y="94988"/>
                  </a:lnTo>
                  <a:close/>
                  <a:moveTo>
                    <a:pt x="139304" y="94988"/>
                  </a:moveTo>
                  <a:lnTo>
                    <a:pt x="139304" y="95333"/>
                  </a:lnTo>
                  <a:lnTo>
                    <a:pt x="143376" y="95333"/>
                  </a:lnTo>
                  <a:lnTo>
                    <a:pt x="143376" y="94988"/>
                  </a:lnTo>
                  <a:close/>
                  <a:moveTo>
                    <a:pt x="147459" y="94988"/>
                  </a:moveTo>
                  <a:lnTo>
                    <a:pt x="147459" y="95333"/>
                  </a:lnTo>
                  <a:lnTo>
                    <a:pt x="151543" y="95333"/>
                  </a:lnTo>
                  <a:lnTo>
                    <a:pt x="151543" y="94988"/>
                  </a:lnTo>
                  <a:close/>
                  <a:moveTo>
                    <a:pt x="155627" y="94988"/>
                  </a:moveTo>
                  <a:lnTo>
                    <a:pt x="155627" y="95333"/>
                  </a:lnTo>
                  <a:lnTo>
                    <a:pt x="159711" y="95333"/>
                  </a:lnTo>
                  <a:lnTo>
                    <a:pt x="159711" y="949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sp>
        <p:nvSpPr>
          <p:cNvPr id="28" name="Google Shape;352;p22">
            <a:extLst>
              <a:ext uri="{FF2B5EF4-FFF2-40B4-BE49-F238E27FC236}">
                <a16:creationId xmlns:a16="http://schemas.microsoft.com/office/drawing/2014/main" id="{1EA1012E-2213-477A-A7FA-0E7C3F86925D}"/>
              </a:ext>
            </a:extLst>
          </p:cNvPr>
          <p:cNvSpPr/>
          <p:nvPr/>
        </p:nvSpPr>
        <p:spPr>
          <a:xfrm>
            <a:off x="6878977" y="7190823"/>
            <a:ext cx="51525" cy="8675"/>
          </a:xfrm>
          <a:custGeom>
            <a:avLst/>
            <a:gdLst/>
            <a:ahLst/>
            <a:cxnLst/>
            <a:rect l="l" t="t" r="r" b="b"/>
            <a:pathLst>
              <a:path w="2061" h="347" extrusionOk="0">
                <a:moveTo>
                  <a:pt x="1" y="1"/>
                </a:moveTo>
                <a:lnTo>
                  <a:pt x="1" y="346"/>
                </a:lnTo>
                <a:lnTo>
                  <a:pt x="2061" y="346"/>
                </a:lnTo>
                <a:lnTo>
                  <a:pt x="2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 Cen MT" panose="020B0602020104020603" pitchFamily="34" charset="0"/>
            </a:endParaRPr>
          </a:p>
        </p:txBody>
      </p:sp>
      <p:grpSp>
        <p:nvGrpSpPr>
          <p:cNvPr id="29" name="Google Shape;353;p22">
            <a:extLst>
              <a:ext uri="{FF2B5EF4-FFF2-40B4-BE49-F238E27FC236}">
                <a16:creationId xmlns:a16="http://schemas.microsoft.com/office/drawing/2014/main" id="{F8CBA27E-BB2C-411C-9F19-F0D21EDC407C}"/>
              </a:ext>
            </a:extLst>
          </p:cNvPr>
          <p:cNvGrpSpPr/>
          <p:nvPr/>
        </p:nvGrpSpPr>
        <p:grpSpPr>
          <a:xfrm>
            <a:off x="7152752" y="3289759"/>
            <a:ext cx="370600" cy="496225"/>
            <a:chOff x="7586300" y="2504488"/>
            <a:chExt cx="370600" cy="496225"/>
          </a:xfrm>
        </p:grpSpPr>
        <p:sp>
          <p:nvSpPr>
            <p:cNvPr id="30" name="Google Shape;354;p22">
              <a:extLst>
                <a:ext uri="{FF2B5EF4-FFF2-40B4-BE49-F238E27FC236}">
                  <a16:creationId xmlns:a16="http://schemas.microsoft.com/office/drawing/2014/main" id="{70D31FEB-D6E2-4CA1-AEC3-EF593735A1DC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31" name="Google Shape;355;p22">
              <a:extLst>
                <a:ext uri="{FF2B5EF4-FFF2-40B4-BE49-F238E27FC236}">
                  <a16:creationId xmlns:a16="http://schemas.microsoft.com/office/drawing/2014/main" id="{A838DA1C-BA8A-4CD4-9681-8C828D97F623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32" name="Google Shape;356;p22">
            <a:extLst>
              <a:ext uri="{FF2B5EF4-FFF2-40B4-BE49-F238E27FC236}">
                <a16:creationId xmlns:a16="http://schemas.microsoft.com/office/drawing/2014/main" id="{460979A0-15F0-4F6D-965A-A49E25066CE6}"/>
              </a:ext>
            </a:extLst>
          </p:cNvPr>
          <p:cNvGrpSpPr/>
          <p:nvPr/>
        </p:nvGrpSpPr>
        <p:grpSpPr>
          <a:xfrm>
            <a:off x="7152752" y="4586087"/>
            <a:ext cx="370600" cy="496225"/>
            <a:chOff x="7586300" y="2504488"/>
            <a:chExt cx="370600" cy="496225"/>
          </a:xfrm>
        </p:grpSpPr>
        <p:sp>
          <p:nvSpPr>
            <p:cNvPr id="33" name="Google Shape;357;p22">
              <a:extLst>
                <a:ext uri="{FF2B5EF4-FFF2-40B4-BE49-F238E27FC236}">
                  <a16:creationId xmlns:a16="http://schemas.microsoft.com/office/drawing/2014/main" id="{FF65B93B-38F1-420A-98BA-FA3D90C31F5F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34" name="Google Shape;358;p22">
              <a:extLst>
                <a:ext uri="{FF2B5EF4-FFF2-40B4-BE49-F238E27FC236}">
                  <a16:creationId xmlns:a16="http://schemas.microsoft.com/office/drawing/2014/main" id="{0BA462E7-0035-47BA-A2DB-071AFD64F6CA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35" name="Google Shape;359;p22">
            <a:extLst>
              <a:ext uri="{FF2B5EF4-FFF2-40B4-BE49-F238E27FC236}">
                <a16:creationId xmlns:a16="http://schemas.microsoft.com/office/drawing/2014/main" id="{3663AB6B-805F-4F69-96B1-6F2A475D2BDC}"/>
              </a:ext>
            </a:extLst>
          </p:cNvPr>
          <p:cNvGrpSpPr/>
          <p:nvPr/>
        </p:nvGrpSpPr>
        <p:grpSpPr>
          <a:xfrm>
            <a:off x="7105087" y="5742776"/>
            <a:ext cx="497419" cy="666033"/>
            <a:chOff x="7586300" y="2504488"/>
            <a:chExt cx="370600" cy="496225"/>
          </a:xfrm>
        </p:grpSpPr>
        <p:sp>
          <p:nvSpPr>
            <p:cNvPr id="36" name="Google Shape;360;p22">
              <a:extLst>
                <a:ext uri="{FF2B5EF4-FFF2-40B4-BE49-F238E27FC236}">
                  <a16:creationId xmlns:a16="http://schemas.microsoft.com/office/drawing/2014/main" id="{78B50683-CF21-44D2-8BAB-FBD15BD60DB4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37" name="Google Shape;361;p22">
              <a:extLst>
                <a:ext uri="{FF2B5EF4-FFF2-40B4-BE49-F238E27FC236}">
                  <a16:creationId xmlns:a16="http://schemas.microsoft.com/office/drawing/2014/main" id="{8A5D7A0D-02FC-4D93-B99F-784339CDE506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38" name="Google Shape;362;p22">
            <a:extLst>
              <a:ext uri="{FF2B5EF4-FFF2-40B4-BE49-F238E27FC236}">
                <a16:creationId xmlns:a16="http://schemas.microsoft.com/office/drawing/2014/main" id="{64B537B6-C015-4195-95EE-A4FED8127B91}"/>
              </a:ext>
            </a:extLst>
          </p:cNvPr>
          <p:cNvGrpSpPr/>
          <p:nvPr/>
        </p:nvGrpSpPr>
        <p:grpSpPr>
          <a:xfrm>
            <a:off x="5337702" y="3935974"/>
            <a:ext cx="370600" cy="496225"/>
            <a:chOff x="7586300" y="2504488"/>
            <a:chExt cx="370600" cy="496225"/>
          </a:xfrm>
        </p:grpSpPr>
        <p:sp>
          <p:nvSpPr>
            <p:cNvPr id="39" name="Google Shape;363;p22">
              <a:extLst>
                <a:ext uri="{FF2B5EF4-FFF2-40B4-BE49-F238E27FC236}">
                  <a16:creationId xmlns:a16="http://schemas.microsoft.com/office/drawing/2014/main" id="{6C831DB5-30FA-40D8-8A5D-6C5F5E9AC2A6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40" name="Google Shape;364;p22">
              <a:extLst>
                <a:ext uri="{FF2B5EF4-FFF2-40B4-BE49-F238E27FC236}">
                  <a16:creationId xmlns:a16="http://schemas.microsoft.com/office/drawing/2014/main" id="{19DE108A-68F3-4BCC-81B3-8DB05DED3B90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oogle Shape;365;p22">
            <a:extLst>
              <a:ext uri="{FF2B5EF4-FFF2-40B4-BE49-F238E27FC236}">
                <a16:creationId xmlns:a16="http://schemas.microsoft.com/office/drawing/2014/main" id="{29DB7933-6E61-4644-9D59-3C65550C5773}"/>
              </a:ext>
            </a:extLst>
          </p:cNvPr>
          <p:cNvGrpSpPr/>
          <p:nvPr/>
        </p:nvGrpSpPr>
        <p:grpSpPr>
          <a:xfrm>
            <a:off x="5337702" y="5236303"/>
            <a:ext cx="370600" cy="496225"/>
            <a:chOff x="7586300" y="2504488"/>
            <a:chExt cx="370600" cy="496225"/>
          </a:xfrm>
        </p:grpSpPr>
        <p:sp>
          <p:nvSpPr>
            <p:cNvPr id="42" name="Google Shape;366;p22">
              <a:extLst>
                <a:ext uri="{FF2B5EF4-FFF2-40B4-BE49-F238E27FC236}">
                  <a16:creationId xmlns:a16="http://schemas.microsoft.com/office/drawing/2014/main" id="{FC190C2A-7A52-4174-AF35-EFF219A1A9EC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  <p:sp>
          <p:nvSpPr>
            <p:cNvPr id="43" name="Google Shape;367;p22">
              <a:extLst>
                <a:ext uri="{FF2B5EF4-FFF2-40B4-BE49-F238E27FC236}">
                  <a16:creationId xmlns:a16="http://schemas.microsoft.com/office/drawing/2014/main" id="{754F8294-CD09-4058-B117-5F4014CD8FDF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oogle Shape;368;p22">
            <a:extLst>
              <a:ext uri="{FF2B5EF4-FFF2-40B4-BE49-F238E27FC236}">
                <a16:creationId xmlns:a16="http://schemas.microsoft.com/office/drawing/2014/main" id="{79EA4EC6-49FD-4968-B0EB-C6DF61E22B50}"/>
              </a:ext>
            </a:extLst>
          </p:cNvPr>
          <p:cNvGrpSpPr/>
          <p:nvPr/>
        </p:nvGrpSpPr>
        <p:grpSpPr>
          <a:xfrm>
            <a:off x="7270666" y="3044193"/>
            <a:ext cx="3832762" cy="921439"/>
            <a:chOff x="5917973" y="976320"/>
            <a:chExt cx="2766196" cy="921439"/>
          </a:xfrm>
        </p:grpSpPr>
        <p:sp>
          <p:nvSpPr>
            <p:cNvPr id="45" name="Google Shape;369;p22">
              <a:extLst>
                <a:ext uri="{FF2B5EF4-FFF2-40B4-BE49-F238E27FC236}">
                  <a16:creationId xmlns:a16="http://schemas.microsoft.com/office/drawing/2014/main" id="{AB35649E-C458-4B33-9C20-BDC04BAF725F}"/>
                </a:ext>
              </a:extLst>
            </p:cNvPr>
            <p:cNvSpPr txBox="1"/>
            <p:nvPr/>
          </p:nvSpPr>
          <p:spPr>
            <a:xfrm>
              <a:off x="6604569" y="1307659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PT" dirty="0"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Reforçar a prestação de contas públicas</a:t>
              </a:r>
              <a:endParaRPr dirty="0"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370;p22">
              <a:extLst>
                <a:ext uri="{FF2B5EF4-FFF2-40B4-BE49-F238E27FC236}">
                  <a16:creationId xmlns:a16="http://schemas.microsoft.com/office/drawing/2014/main" id="{A2E146D6-37F3-4A66-97A7-579BE1240464}"/>
                </a:ext>
              </a:extLst>
            </p:cNvPr>
            <p:cNvSpPr txBox="1"/>
            <p:nvPr/>
          </p:nvSpPr>
          <p:spPr>
            <a:xfrm>
              <a:off x="7903943" y="976320"/>
              <a:ext cx="355804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1"/>
                  </a:solidFill>
                  <a:latin typeface="Tw Cen MT" panose="020B06020201040206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chemeClr val="accent1"/>
                </a:solidFill>
                <a:latin typeface="Tw Cen MT" panose="020B06020201040206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371;p22">
              <a:extLst>
                <a:ext uri="{FF2B5EF4-FFF2-40B4-BE49-F238E27FC236}">
                  <a16:creationId xmlns:a16="http://schemas.microsoft.com/office/drawing/2014/main" id="{58716DE5-E87C-4396-9E99-C5DD24DDEC23}"/>
                </a:ext>
              </a:extLst>
            </p:cNvPr>
            <p:cNvSpPr/>
            <p:nvPr/>
          </p:nvSpPr>
          <p:spPr>
            <a:xfrm>
              <a:off x="5917973" y="1151401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8" name="Google Shape;372;p22">
            <a:extLst>
              <a:ext uri="{FF2B5EF4-FFF2-40B4-BE49-F238E27FC236}">
                <a16:creationId xmlns:a16="http://schemas.microsoft.com/office/drawing/2014/main" id="{7AEFE9D3-558E-48A8-9E6C-A0AAD04DC6AD}"/>
              </a:ext>
            </a:extLst>
          </p:cNvPr>
          <p:cNvGrpSpPr/>
          <p:nvPr/>
        </p:nvGrpSpPr>
        <p:grpSpPr>
          <a:xfrm>
            <a:off x="7295188" y="4348731"/>
            <a:ext cx="3874482" cy="917126"/>
            <a:chOff x="5933794" y="2280858"/>
            <a:chExt cx="2750375" cy="917126"/>
          </a:xfrm>
        </p:grpSpPr>
        <p:sp>
          <p:nvSpPr>
            <p:cNvPr id="49" name="Google Shape;373;p22">
              <a:extLst>
                <a:ext uri="{FF2B5EF4-FFF2-40B4-BE49-F238E27FC236}">
                  <a16:creationId xmlns:a16="http://schemas.microsoft.com/office/drawing/2014/main" id="{84DD0C9F-714C-4D51-BDCB-1798067E0ECF}"/>
                </a:ext>
              </a:extLst>
            </p:cNvPr>
            <p:cNvSpPr txBox="1"/>
            <p:nvPr/>
          </p:nvSpPr>
          <p:spPr>
            <a:xfrm>
              <a:off x="6604569" y="260788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pt-PT" dirty="0"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Monitorar impactos climáticos e custos de reconstrução</a:t>
              </a:r>
              <a:endParaRPr dirty="0"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374;p22">
              <a:extLst>
                <a:ext uri="{FF2B5EF4-FFF2-40B4-BE49-F238E27FC236}">
                  <a16:creationId xmlns:a16="http://schemas.microsoft.com/office/drawing/2014/main" id="{92C07939-81E1-4E29-BA42-7F2E43ED8A01}"/>
                </a:ext>
              </a:extLst>
            </p:cNvPr>
            <p:cNvSpPr txBox="1"/>
            <p:nvPr/>
          </p:nvSpPr>
          <p:spPr>
            <a:xfrm>
              <a:off x="7908927" y="2280858"/>
              <a:ext cx="348217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6"/>
                  </a:solidFill>
                  <a:latin typeface="Tw Cen MT" panose="020B06020201040206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chemeClr val="accent6"/>
                </a:solidFill>
                <a:latin typeface="Tw Cen MT" panose="020B06020201040206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375;p22">
              <a:extLst>
                <a:ext uri="{FF2B5EF4-FFF2-40B4-BE49-F238E27FC236}">
                  <a16:creationId xmlns:a16="http://schemas.microsoft.com/office/drawing/2014/main" id="{5A86998B-E779-47F7-9370-8341B3704DC9}"/>
                </a:ext>
              </a:extLst>
            </p:cNvPr>
            <p:cNvSpPr/>
            <p:nvPr/>
          </p:nvSpPr>
          <p:spPr>
            <a:xfrm>
              <a:off x="5933794" y="2416925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2" name="Google Shape;376;p22">
            <a:extLst>
              <a:ext uri="{FF2B5EF4-FFF2-40B4-BE49-F238E27FC236}">
                <a16:creationId xmlns:a16="http://schemas.microsoft.com/office/drawing/2014/main" id="{418F801A-127E-4BBA-95D6-CD1729FD8293}"/>
              </a:ext>
            </a:extLst>
          </p:cNvPr>
          <p:cNvGrpSpPr/>
          <p:nvPr/>
        </p:nvGrpSpPr>
        <p:grpSpPr>
          <a:xfrm>
            <a:off x="7241303" y="5523280"/>
            <a:ext cx="3886186" cy="1176317"/>
            <a:chOff x="5895542" y="3414864"/>
            <a:chExt cx="2758683" cy="1176317"/>
          </a:xfrm>
        </p:grpSpPr>
        <p:sp>
          <p:nvSpPr>
            <p:cNvPr id="53" name="Google Shape;377;p22">
              <a:extLst>
                <a:ext uri="{FF2B5EF4-FFF2-40B4-BE49-F238E27FC236}">
                  <a16:creationId xmlns:a16="http://schemas.microsoft.com/office/drawing/2014/main" id="{D3327801-5372-41A3-B4C7-45DAF337340A}"/>
                </a:ext>
              </a:extLst>
            </p:cNvPr>
            <p:cNvSpPr txBox="1"/>
            <p:nvPr/>
          </p:nvSpPr>
          <p:spPr>
            <a:xfrm>
              <a:off x="6574625" y="3714317"/>
              <a:ext cx="2079600" cy="876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pt-PT" dirty="0"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Melhorar a percepção do público sobre a transparência dos projectos de infraestruturas</a:t>
              </a:r>
              <a:endParaRPr dirty="0"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378;p22">
              <a:extLst>
                <a:ext uri="{FF2B5EF4-FFF2-40B4-BE49-F238E27FC236}">
                  <a16:creationId xmlns:a16="http://schemas.microsoft.com/office/drawing/2014/main" id="{EBA1D314-C64B-470F-A897-3DA25D999573}"/>
                </a:ext>
              </a:extLst>
            </p:cNvPr>
            <p:cNvSpPr txBox="1"/>
            <p:nvPr/>
          </p:nvSpPr>
          <p:spPr>
            <a:xfrm>
              <a:off x="7952068" y="3414864"/>
              <a:ext cx="355804" cy="353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Tw Cen MT" panose="020B06020201040206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dirty="0">
                <a:solidFill>
                  <a:schemeClr val="accent5"/>
                </a:solidFill>
                <a:latin typeface="Tw Cen MT" panose="020B06020201040206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Google Shape;379;p22">
              <a:extLst>
                <a:ext uri="{FF2B5EF4-FFF2-40B4-BE49-F238E27FC236}">
                  <a16:creationId xmlns:a16="http://schemas.microsoft.com/office/drawing/2014/main" id="{85BEF2CC-8D47-43D5-AB7D-AE6867E025E0}"/>
                </a:ext>
              </a:extLst>
            </p:cNvPr>
            <p:cNvSpPr/>
            <p:nvPr/>
          </p:nvSpPr>
          <p:spPr>
            <a:xfrm>
              <a:off x="5895542" y="3586887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6" name="Google Shape;380;p22">
            <a:extLst>
              <a:ext uri="{FF2B5EF4-FFF2-40B4-BE49-F238E27FC236}">
                <a16:creationId xmlns:a16="http://schemas.microsoft.com/office/drawing/2014/main" id="{CB67605E-AD6F-4982-872F-83C96AA90D6B}"/>
              </a:ext>
            </a:extLst>
          </p:cNvPr>
          <p:cNvGrpSpPr/>
          <p:nvPr/>
        </p:nvGrpSpPr>
        <p:grpSpPr>
          <a:xfrm>
            <a:off x="1795538" y="3609159"/>
            <a:ext cx="3581168" cy="960090"/>
            <a:chOff x="457197" y="1587554"/>
            <a:chExt cx="2947853" cy="960090"/>
          </a:xfrm>
        </p:grpSpPr>
        <p:sp>
          <p:nvSpPr>
            <p:cNvPr id="57" name="Google Shape;381;p22">
              <a:extLst>
                <a:ext uri="{FF2B5EF4-FFF2-40B4-BE49-F238E27FC236}">
                  <a16:creationId xmlns:a16="http://schemas.microsoft.com/office/drawing/2014/main" id="{B96C52E4-5B2E-4B77-9BC9-96FEDBD75C53}"/>
                </a:ext>
              </a:extLst>
            </p:cNvPr>
            <p:cNvSpPr txBox="1"/>
            <p:nvPr/>
          </p:nvSpPr>
          <p:spPr>
            <a:xfrm>
              <a:off x="457197" y="195754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pt-PT" dirty="0"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Divulgar dados de contratos, sua execução física e financeira</a:t>
              </a:r>
              <a:endParaRPr dirty="0"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382;p22">
              <a:extLst>
                <a:ext uri="{FF2B5EF4-FFF2-40B4-BE49-F238E27FC236}">
                  <a16:creationId xmlns:a16="http://schemas.microsoft.com/office/drawing/2014/main" id="{81310857-7D55-46E5-862C-9CE434EAE746}"/>
                </a:ext>
              </a:extLst>
            </p:cNvPr>
            <p:cNvSpPr txBox="1"/>
            <p:nvPr/>
          </p:nvSpPr>
          <p:spPr>
            <a:xfrm>
              <a:off x="734978" y="1587554"/>
              <a:ext cx="4541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/>
                  </a:solidFill>
                  <a:latin typeface="Tw Cen MT" panose="020B06020201040206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accent2"/>
                </a:solidFill>
                <a:latin typeface="Tw Cen MT" panose="020B06020201040206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383;p22">
              <a:extLst>
                <a:ext uri="{FF2B5EF4-FFF2-40B4-BE49-F238E27FC236}">
                  <a16:creationId xmlns:a16="http://schemas.microsoft.com/office/drawing/2014/main" id="{187B8036-5738-4793-8437-9624C0BE5992}"/>
                </a:ext>
              </a:extLst>
            </p:cNvPr>
            <p:cNvSpPr/>
            <p:nvPr/>
          </p:nvSpPr>
          <p:spPr>
            <a:xfrm flipH="1">
              <a:off x="1194203" y="1761598"/>
              <a:ext cx="2210847" cy="156225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0" name="Google Shape;384;p22">
            <a:extLst>
              <a:ext uri="{FF2B5EF4-FFF2-40B4-BE49-F238E27FC236}">
                <a16:creationId xmlns:a16="http://schemas.microsoft.com/office/drawing/2014/main" id="{9C362849-AC89-45F3-A7A2-76DCDC453334}"/>
              </a:ext>
            </a:extLst>
          </p:cNvPr>
          <p:cNvGrpSpPr/>
          <p:nvPr/>
        </p:nvGrpSpPr>
        <p:grpSpPr>
          <a:xfrm>
            <a:off x="1803035" y="4992978"/>
            <a:ext cx="3529392" cy="1186534"/>
            <a:chOff x="457197" y="2925105"/>
            <a:chExt cx="2905233" cy="1186534"/>
          </a:xfrm>
        </p:grpSpPr>
        <p:sp>
          <p:nvSpPr>
            <p:cNvPr id="61" name="Google Shape;385;p22">
              <a:extLst>
                <a:ext uri="{FF2B5EF4-FFF2-40B4-BE49-F238E27FC236}">
                  <a16:creationId xmlns:a16="http://schemas.microsoft.com/office/drawing/2014/main" id="{90FC092E-B8B3-4FB9-A084-2D21F719C9C4}"/>
                </a:ext>
              </a:extLst>
            </p:cNvPr>
            <p:cNvSpPr txBox="1"/>
            <p:nvPr/>
          </p:nvSpPr>
          <p:spPr>
            <a:xfrm>
              <a:off x="457197" y="3521539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pt-PT" dirty="0">
                  <a:latin typeface="Tw Cen MT" panose="020B0602020104020603" pitchFamily="34" charset="0"/>
                  <a:ea typeface="Roboto"/>
                  <a:cs typeface="Roboto"/>
                  <a:sym typeface="Roboto"/>
                </a:rPr>
                <a:t>Apoiar na mobilização de financiamento (incluindo financiamento climático)</a:t>
              </a:r>
              <a:endParaRPr dirty="0">
                <a:latin typeface="Tw Cen MT" panose="020B06020201040206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386;p22">
              <a:extLst>
                <a:ext uri="{FF2B5EF4-FFF2-40B4-BE49-F238E27FC236}">
                  <a16:creationId xmlns:a16="http://schemas.microsoft.com/office/drawing/2014/main" id="{AEEE63DB-08D7-46F2-897B-B5189B52A920}"/>
                </a:ext>
              </a:extLst>
            </p:cNvPr>
            <p:cNvSpPr txBox="1"/>
            <p:nvPr/>
          </p:nvSpPr>
          <p:spPr>
            <a:xfrm>
              <a:off x="817431" y="2925105"/>
              <a:ext cx="370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4"/>
                  </a:solidFill>
                  <a:latin typeface="Tw Cen MT" panose="020B06020201040206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dirty="0">
                <a:solidFill>
                  <a:schemeClr val="accent4"/>
                </a:solidFill>
                <a:latin typeface="Tw Cen MT" panose="020B06020201040206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" name="Google Shape;387;p22">
              <a:extLst>
                <a:ext uri="{FF2B5EF4-FFF2-40B4-BE49-F238E27FC236}">
                  <a16:creationId xmlns:a16="http://schemas.microsoft.com/office/drawing/2014/main" id="{69BCC855-995C-4D1A-B283-F4AB27F5D9C4}"/>
                </a:ext>
              </a:extLst>
            </p:cNvPr>
            <p:cNvSpPr/>
            <p:nvPr/>
          </p:nvSpPr>
          <p:spPr>
            <a:xfrm flipH="1">
              <a:off x="1188032" y="3087660"/>
              <a:ext cx="2174398" cy="172365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490D45-A7B5-4BE2-A8B4-7ACAD5C12F68}"/>
              </a:ext>
            </a:extLst>
          </p:cNvPr>
          <p:cNvSpPr txBox="1"/>
          <p:nvPr/>
        </p:nvSpPr>
        <p:spPr>
          <a:xfrm>
            <a:off x="1873465" y="2718167"/>
            <a:ext cx="2821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rPr>
              <a:t>Objectivos Específicos</a:t>
            </a:r>
            <a:endParaRPr lang="pt-PT" sz="2200" dirty="0">
              <a:latin typeface="Tw Cen MT" panose="020B0602020104020603" pitchFamily="34" charset="0"/>
            </a:endParaRPr>
          </a:p>
        </p:txBody>
      </p:sp>
      <p:sp>
        <p:nvSpPr>
          <p:cNvPr id="64" name="Shape 2">
            <a:extLst>
              <a:ext uri="{FF2B5EF4-FFF2-40B4-BE49-F238E27FC236}">
                <a16:creationId xmlns:a16="http://schemas.microsoft.com/office/drawing/2014/main" id="{A74A1F11-FCBB-4A6B-8318-7A2B5FFCB529}"/>
              </a:ext>
            </a:extLst>
          </p:cNvPr>
          <p:cNvSpPr/>
          <p:nvPr/>
        </p:nvSpPr>
        <p:spPr>
          <a:xfrm>
            <a:off x="1180116" y="1510422"/>
            <a:ext cx="10777094" cy="990295"/>
          </a:xfrm>
          <a:prstGeom prst="roundRect">
            <a:avLst>
              <a:gd name="adj" fmla="val 21308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</a:ln>
          <a:effectLst>
            <a:outerShdw blurRad="101600" dist="38100" dir="16200000" algn="bl" rotWithShape="0">
              <a:srgbClr val="009639">
                <a:alpha val="15000"/>
              </a:srgbClr>
            </a:outerShdw>
          </a:effectLst>
        </p:spPr>
      </p:sp>
      <p:pic>
        <p:nvPicPr>
          <p:cNvPr id="65" name="Image 9" descr="preencoded.png">
            <a:extLst>
              <a:ext uri="{FF2B5EF4-FFF2-40B4-BE49-F238E27FC236}">
                <a16:creationId xmlns:a16="http://schemas.microsoft.com/office/drawing/2014/main" id="{DC6D7D50-098C-4330-A678-F6FEB12754F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03185" y="1720553"/>
            <a:ext cx="587452" cy="656031"/>
          </a:xfrm>
          <a:prstGeom prst="rect">
            <a:avLst/>
          </a:prstGeom>
        </p:spPr>
      </p:pic>
      <p:sp>
        <p:nvSpPr>
          <p:cNvPr id="66" name="Text 15">
            <a:extLst>
              <a:ext uri="{FF2B5EF4-FFF2-40B4-BE49-F238E27FC236}">
                <a16:creationId xmlns:a16="http://schemas.microsoft.com/office/drawing/2014/main" id="{610099FF-F62F-4E2C-B825-46F15C01ED98}"/>
              </a:ext>
            </a:extLst>
          </p:cNvPr>
          <p:cNvSpPr txBox="1"/>
          <p:nvPr/>
        </p:nvSpPr>
        <p:spPr>
          <a:xfrm>
            <a:off x="2228018" y="1653068"/>
            <a:ext cx="97500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75" dirty="0">
                <a:solidFill>
                  <a:schemeClr val="accent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OBJECTIVO GERAL</a:t>
            </a:r>
            <a:endParaRPr lang="en-US" sz="2200" dirty="0">
              <a:solidFill>
                <a:schemeClr val="accent5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Text 16">
            <a:extLst>
              <a:ext uri="{FF2B5EF4-FFF2-40B4-BE49-F238E27FC236}">
                <a16:creationId xmlns:a16="http://schemas.microsoft.com/office/drawing/2014/main" id="{6CDD4EB6-9DE0-41B8-A835-6782201AFAD2}"/>
              </a:ext>
            </a:extLst>
          </p:cNvPr>
          <p:cNvSpPr txBox="1"/>
          <p:nvPr/>
        </p:nvSpPr>
        <p:spPr>
          <a:xfrm>
            <a:off x="2228018" y="1881668"/>
            <a:ext cx="9729191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33333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Promover a transparência, a eficiência e a sustentabilidade na gestão das infraestruturas.</a:t>
            </a:r>
            <a:endParaRPr lang="en-US" sz="2000" b="1" dirty="0">
              <a:latin typeface="Tw Cen MT" panose="020B0602020104020603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A76715-DAA9-4103-8468-EA292D452303}"/>
              </a:ext>
            </a:extLst>
          </p:cNvPr>
          <p:cNvGrpSpPr/>
          <p:nvPr/>
        </p:nvGrpSpPr>
        <p:grpSpPr>
          <a:xfrm>
            <a:off x="1469275" y="714069"/>
            <a:ext cx="596639" cy="435516"/>
            <a:chOff x="3628968" y="3049838"/>
            <a:chExt cx="457200" cy="381305"/>
          </a:xfrm>
        </p:grpSpPr>
        <p:sp>
          <p:nvSpPr>
            <p:cNvPr id="69" name="Shape 10">
              <a:extLst>
                <a:ext uri="{FF2B5EF4-FFF2-40B4-BE49-F238E27FC236}">
                  <a16:creationId xmlns:a16="http://schemas.microsoft.com/office/drawing/2014/main" id="{FBFC6980-3FA2-465D-B38C-AE842DD93867}"/>
                </a:ext>
              </a:extLst>
            </p:cNvPr>
            <p:cNvSpPr/>
            <p:nvPr/>
          </p:nvSpPr>
          <p:spPr>
            <a:xfrm>
              <a:off x="3641177" y="3049838"/>
              <a:ext cx="381305" cy="3813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FFFFFF">
                  <a:alpha val="0"/>
                </a:srgbClr>
              </a:solidFill>
              <a:prstDash val="solid"/>
            </a:ln>
          </p:spPr>
        </p:sp>
        <p:sp>
          <p:nvSpPr>
            <p:cNvPr id="70" name="Text 42">
              <a:extLst>
                <a:ext uri="{FF2B5EF4-FFF2-40B4-BE49-F238E27FC236}">
                  <a16:creationId xmlns:a16="http://schemas.microsoft.com/office/drawing/2014/main" id="{766A8729-479D-4733-8682-4A93FB8CA014}"/>
                </a:ext>
              </a:extLst>
            </p:cNvPr>
            <p:cNvSpPr txBox="1"/>
            <p:nvPr/>
          </p:nvSpPr>
          <p:spPr>
            <a:xfrm>
              <a:off x="3628968" y="3111963"/>
              <a:ext cx="457200" cy="210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02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0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06166-A3BB-BE56-B61A-639CE902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CBB61A-6576-5F19-E407-4CC9E1C26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38D87-E739-17FF-8DDC-5EA4C9058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1820F-373D-C87D-0D1B-CE1713361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BCD10-B65B-8916-FBB6-AADF689B0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520C82-E01C-5372-5CE5-8BA9F57FFEE3}"/>
              </a:ext>
            </a:extLst>
          </p:cNvPr>
          <p:cNvSpPr/>
          <p:nvPr/>
        </p:nvSpPr>
        <p:spPr>
          <a:xfrm>
            <a:off x="808040" y="-100602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Tw Cen MT" panose="020B06020201040206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48360E1-DDC6-43C2-0F8D-14C3C3512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DE077B4-E501-C0A2-36F3-D2CAD66136DC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4</a:t>
            </a:r>
            <a:endParaRPr lang="pt-PT" b="1" dirty="0">
              <a:latin typeface="Tw Cen MT" panose="020B0602020104020603" pitchFamily="34" charset="0"/>
            </a:endParaRPr>
          </a:p>
        </p:txBody>
      </p:sp>
      <p:sp>
        <p:nvSpPr>
          <p:cNvPr id="28" name="Google Shape;352;p22">
            <a:extLst>
              <a:ext uri="{FF2B5EF4-FFF2-40B4-BE49-F238E27FC236}">
                <a16:creationId xmlns:a16="http://schemas.microsoft.com/office/drawing/2014/main" id="{1B2F981B-F929-2BBC-BA91-3C12F5112A84}"/>
              </a:ext>
            </a:extLst>
          </p:cNvPr>
          <p:cNvSpPr/>
          <p:nvPr/>
        </p:nvSpPr>
        <p:spPr>
          <a:xfrm>
            <a:off x="6878977" y="7190823"/>
            <a:ext cx="51525" cy="8675"/>
          </a:xfrm>
          <a:custGeom>
            <a:avLst/>
            <a:gdLst/>
            <a:ahLst/>
            <a:cxnLst/>
            <a:rect l="l" t="t" r="r" b="b"/>
            <a:pathLst>
              <a:path w="2061" h="347" extrusionOk="0">
                <a:moveTo>
                  <a:pt x="1" y="1"/>
                </a:moveTo>
                <a:lnTo>
                  <a:pt x="1" y="346"/>
                </a:lnTo>
                <a:lnTo>
                  <a:pt x="2061" y="346"/>
                </a:lnTo>
                <a:lnTo>
                  <a:pt x="2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 Cen MT" panose="020B0602020104020603" pitchFamily="34" charset="0"/>
            </a:endParaRPr>
          </a:p>
        </p:txBody>
      </p:sp>
      <p:sp>
        <p:nvSpPr>
          <p:cNvPr id="50" name="Google Shape;374;p22">
            <a:extLst>
              <a:ext uri="{FF2B5EF4-FFF2-40B4-BE49-F238E27FC236}">
                <a16:creationId xmlns:a16="http://schemas.microsoft.com/office/drawing/2014/main" id="{98C9ADA1-F1BC-54C3-AB95-27FD9FEF6514}"/>
              </a:ext>
            </a:extLst>
          </p:cNvPr>
          <p:cNvSpPr txBox="1"/>
          <p:nvPr/>
        </p:nvSpPr>
        <p:spPr>
          <a:xfrm>
            <a:off x="10077578" y="4348731"/>
            <a:ext cx="490537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Tw Cen MT" panose="020B06020201040206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" name="Shape 10">
            <a:extLst>
              <a:ext uri="{FF2B5EF4-FFF2-40B4-BE49-F238E27FC236}">
                <a16:creationId xmlns:a16="http://schemas.microsoft.com/office/drawing/2014/main" id="{27F0C7A0-8B38-15E4-81F6-07147694E811}"/>
              </a:ext>
            </a:extLst>
          </p:cNvPr>
          <p:cNvSpPr/>
          <p:nvPr/>
        </p:nvSpPr>
        <p:spPr>
          <a:xfrm>
            <a:off x="1485208" y="714069"/>
            <a:ext cx="497597" cy="4355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0" name="Text 42">
            <a:extLst>
              <a:ext uri="{FF2B5EF4-FFF2-40B4-BE49-F238E27FC236}">
                <a16:creationId xmlns:a16="http://schemas.microsoft.com/office/drawing/2014/main" id="{4214D87D-A3E9-3DFB-A784-C145B7488FED}"/>
              </a:ext>
            </a:extLst>
          </p:cNvPr>
          <p:cNvSpPr txBox="1"/>
          <p:nvPr/>
        </p:nvSpPr>
        <p:spPr>
          <a:xfrm>
            <a:off x="1469275" y="785026"/>
            <a:ext cx="596639" cy="2402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Montserrat" pitchFamily="34" charset="0"/>
              </a:rPr>
              <a:t>03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410B2E-80D5-A144-21A3-CB809E50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958" y="229821"/>
            <a:ext cx="8794187" cy="1479511"/>
          </a:xfrm>
        </p:spPr>
        <p:txBody>
          <a:bodyPr>
            <a:normAutofit/>
          </a:bodyPr>
          <a:lstStyle/>
          <a:p>
            <a:r>
              <a:rPr lang="pt-PT" sz="3600" b="1" noProof="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O PROCESSO D</a:t>
            </a: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</a:t>
            </a:r>
            <a:r>
              <a:rPr lang="pt-PT" sz="3600" b="1" noProof="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CRIAÇÃO </a:t>
            </a: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DO PORTAL</a:t>
            </a:r>
            <a:r>
              <a:rPr lang="pt-PT" sz="3600" b="1" noProof="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9AB78-2EF6-5A37-3744-1836814BDA62}"/>
              </a:ext>
            </a:extLst>
          </p:cNvPr>
          <p:cNvSpPr txBox="1"/>
          <p:nvPr/>
        </p:nvSpPr>
        <p:spPr>
          <a:xfrm>
            <a:off x="1951349" y="1783815"/>
            <a:ext cx="8794187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400" noProof="0" dirty="0"/>
              <a:t>         Mobilização de parceiros nacionais e internacionais; </a:t>
            </a:r>
          </a:p>
          <a:p>
            <a:pPr>
              <a:lnSpc>
                <a:spcPct val="200000"/>
              </a:lnSpc>
            </a:pPr>
            <a:r>
              <a:rPr lang="pt-PT" sz="2400" noProof="0" dirty="0"/>
              <a:t>        Desenvolvimento </a:t>
            </a:r>
            <a:r>
              <a:rPr lang="pt-PT" sz="2400" dirty="0"/>
              <a:t>d</a:t>
            </a:r>
            <a:r>
              <a:rPr lang="pt-PT" sz="2400" noProof="0" dirty="0"/>
              <a:t>o Portal;</a:t>
            </a:r>
          </a:p>
          <a:p>
            <a:pPr>
              <a:lnSpc>
                <a:spcPct val="200000"/>
              </a:lnSpc>
            </a:pPr>
            <a:r>
              <a:rPr lang="pt-PT" sz="2400" noProof="0" dirty="0"/>
              <a:t>         Treinamento de Equipas;</a:t>
            </a:r>
          </a:p>
          <a:p>
            <a:pPr>
              <a:lnSpc>
                <a:spcPct val="200000"/>
              </a:lnSpc>
            </a:pPr>
            <a:r>
              <a:rPr lang="pt-PT" sz="2400" noProof="0" dirty="0"/>
              <a:t>         Criação do Grupo Multissectorial;</a:t>
            </a:r>
          </a:p>
          <a:p>
            <a:pPr>
              <a:lnSpc>
                <a:spcPct val="200000"/>
              </a:lnSpc>
            </a:pPr>
            <a:r>
              <a:rPr lang="pt-PT" sz="2400" noProof="0" dirty="0"/>
              <a:t>         Inserção de Projectos;</a:t>
            </a:r>
          </a:p>
          <a:p>
            <a:pPr>
              <a:lnSpc>
                <a:spcPct val="200000"/>
              </a:lnSpc>
            </a:pPr>
            <a:r>
              <a:rPr lang="pt-PT" sz="2400" noProof="0" dirty="0"/>
              <a:t>         Acreditação do Portal.</a:t>
            </a:r>
          </a:p>
        </p:txBody>
      </p:sp>
      <p:pic>
        <p:nvPicPr>
          <p:cNvPr id="5" name="Image 17" descr="preencoded.png">
            <a:extLst>
              <a:ext uri="{FF2B5EF4-FFF2-40B4-BE49-F238E27FC236}">
                <a16:creationId xmlns:a16="http://schemas.microsoft.com/office/drawing/2014/main" id="{2BF4E9D9-72E3-9F93-1BC3-D11A4BFEB4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115958" y="2825164"/>
            <a:ext cx="34290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4CA56-46C0-99E1-0F32-680C0FF1F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101" y="2098733"/>
            <a:ext cx="426757" cy="341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8C5D4-0516-857A-6D69-545FB650F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446" y="3550682"/>
            <a:ext cx="429512" cy="3231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7C4E5E-4C40-4FA4-FC3F-526159D6C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797" y="4963565"/>
            <a:ext cx="286537" cy="377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6E97AF-940C-221C-8CA6-96E30CAF9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0201" y="4263193"/>
            <a:ext cx="426757" cy="377985"/>
          </a:xfrm>
          <a:prstGeom prst="rect">
            <a:avLst/>
          </a:prstGeom>
        </p:spPr>
      </p:pic>
      <p:pic>
        <p:nvPicPr>
          <p:cNvPr id="6" name="Image 17" descr="preencoded.png">
            <a:extLst>
              <a:ext uri="{FF2B5EF4-FFF2-40B4-BE49-F238E27FC236}">
                <a16:creationId xmlns:a16="http://schemas.microsoft.com/office/drawing/2014/main" id="{1CA7E15B-E248-F177-095E-DA1A0C381EC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2470" r="-12470"/>
          <a:stretch/>
        </p:blipFill>
        <p:spPr>
          <a:xfrm>
            <a:off x="2075358" y="5793941"/>
            <a:ext cx="425422" cy="381305"/>
          </a:xfrm>
          <a:prstGeom prst="rect">
            <a:avLst/>
          </a:prstGeom>
        </p:spPr>
      </p:pic>
      <p:pic>
        <p:nvPicPr>
          <p:cNvPr id="15" name="Image 15" descr="preencoded.png">
            <a:extLst>
              <a:ext uri="{FF2B5EF4-FFF2-40B4-BE49-F238E27FC236}">
                <a16:creationId xmlns:a16="http://schemas.microsoft.com/office/drawing/2014/main" id="{EDE4A47C-66AE-04BC-C97D-9F3A2A936F5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2470" r="-12470"/>
          <a:stretch/>
        </p:blipFill>
        <p:spPr>
          <a:xfrm>
            <a:off x="1982805" y="1451772"/>
            <a:ext cx="425422" cy="38130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557D819-2212-3E46-FF9B-591F37CCBB4F}"/>
              </a:ext>
            </a:extLst>
          </p:cNvPr>
          <p:cNvSpPr/>
          <p:nvPr/>
        </p:nvSpPr>
        <p:spPr>
          <a:xfrm>
            <a:off x="2662654" y="1384508"/>
            <a:ext cx="8538745" cy="515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noProof="0" dirty="0">
                <a:solidFill>
                  <a:schemeClr val="tx1"/>
                </a:solidFill>
              </a:rPr>
              <a:t>Estudo de base sobre a divulg</a:t>
            </a:r>
            <a:r>
              <a:rPr lang="pt-PT" sz="2400" dirty="0">
                <a:solidFill>
                  <a:schemeClr val="tx1"/>
                </a:solidFill>
              </a:rPr>
              <a:t>ação d</a:t>
            </a:r>
            <a:r>
              <a:rPr lang="pt-PT" sz="2400" noProof="0" dirty="0">
                <a:solidFill>
                  <a:schemeClr val="tx1"/>
                </a:solidFill>
              </a:rPr>
              <a:t>e dados de infraestruturas;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76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O PAPEL DO GRUPO MULTISECTORIAL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637229-AE86-40E9-AF0F-EBDAFDBCF244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5</a:t>
            </a:r>
            <a:endParaRPr lang="pt-PT" b="1" dirty="0">
              <a:latin typeface="Tw Cen MT" panose="020B0602020104020603" pitchFamily="34" charset="0"/>
            </a:endParaRPr>
          </a:p>
        </p:txBody>
      </p:sp>
      <p:pic>
        <p:nvPicPr>
          <p:cNvPr id="15" name="Image 6" descr="preencoded.png">
            <a:extLst>
              <a:ext uri="{FF2B5EF4-FFF2-40B4-BE49-F238E27FC236}">
                <a16:creationId xmlns:a16="http://schemas.microsoft.com/office/drawing/2014/main" id="{0DDA6543-0CD9-447B-9645-5C75D8E247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5" r="-5"/>
          <a:stretch/>
        </p:blipFill>
        <p:spPr>
          <a:xfrm>
            <a:off x="857707" y="1809598"/>
            <a:ext cx="3238805" cy="2171700"/>
          </a:xfrm>
          <a:prstGeom prst="rect">
            <a:avLst/>
          </a:prstGeom>
        </p:spPr>
      </p:pic>
      <p:pic>
        <p:nvPicPr>
          <p:cNvPr id="18" name="Image 7" descr="preencoded.png">
            <a:extLst>
              <a:ext uri="{FF2B5EF4-FFF2-40B4-BE49-F238E27FC236}">
                <a16:creationId xmlns:a16="http://schemas.microsoft.com/office/drawing/2014/main" id="{6C139D65-E0F9-471B-ABE8-46F89F38FFC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5" r="-5"/>
          <a:stretch/>
        </p:blipFill>
        <p:spPr>
          <a:xfrm>
            <a:off x="4476902" y="1809598"/>
            <a:ext cx="3238805" cy="2171700"/>
          </a:xfrm>
          <a:prstGeom prst="rect">
            <a:avLst/>
          </a:prstGeom>
        </p:spPr>
      </p:pic>
      <p:pic>
        <p:nvPicPr>
          <p:cNvPr id="20" name="Image 8" descr="preencoded.png">
            <a:extLst>
              <a:ext uri="{FF2B5EF4-FFF2-40B4-BE49-F238E27FC236}">
                <a16:creationId xmlns:a16="http://schemas.microsoft.com/office/drawing/2014/main" id="{C756AF7A-2AB8-4FB0-8C90-F9DF06DC9D9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5" r="-5"/>
          <a:stretch/>
        </p:blipFill>
        <p:spPr>
          <a:xfrm>
            <a:off x="8096098" y="1809598"/>
            <a:ext cx="3238805" cy="2171700"/>
          </a:xfrm>
          <a:prstGeom prst="rect">
            <a:avLst/>
          </a:prstGeom>
        </p:spPr>
      </p:pic>
      <p:pic>
        <p:nvPicPr>
          <p:cNvPr id="21" name="Image 9" descr="preencoded.png">
            <a:extLst>
              <a:ext uri="{FF2B5EF4-FFF2-40B4-BE49-F238E27FC236}">
                <a16:creationId xmlns:a16="http://schemas.microsoft.com/office/drawing/2014/main" id="{022775A7-B2B5-4DBA-85EA-2DA5627EB8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5" r="-5"/>
          <a:stretch/>
        </p:blipFill>
        <p:spPr>
          <a:xfrm>
            <a:off x="4476444" y="4135994"/>
            <a:ext cx="3238805" cy="2171700"/>
          </a:xfrm>
          <a:prstGeom prst="rect">
            <a:avLst/>
          </a:prstGeom>
        </p:spPr>
      </p:pic>
      <p:sp>
        <p:nvSpPr>
          <p:cNvPr id="23" name="Shape 3">
            <a:extLst>
              <a:ext uri="{FF2B5EF4-FFF2-40B4-BE49-F238E27FC236}">
                <a16:creationId xmlns:a16="http://schemas.microsoft.com/office/drawing/2014/main" id="{11A823A8-8A38-41B8-A751-DD606DCBF745}"/>
              </a:ext>
            </a:extLst>
          </p:cNvPr>
          <p:cNvSpPr/>
          <p:nvPr/>
        </p:nvSpPr>
        <p:spPr>
          <a:xfrm>
            <a:off x="2143354" y="2000707"/>
            <a:ext cx="666598" cy="666598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E43E2DBF-B1BB-4FBD-9AE8-2B7DD3929ED2}"/>
              </a:ext>
            </a:extLst>
          </p:cNvPr>
          <p:cNvSpPr/>
          <p:nvPr/>
        </p:nvSpPr>
        <p:spPr>
          <a:xfrm>
            <a:off x="5762549" y="2000707"/>
            <a:ext cx="666598" cy="666598"/>
          </a:xfrm>
          <a:prstGeom prst="ellipse">
            <a:avLst/>
          </a:prstGeom>
          <a:solidFill>
            <a:srgbClr val="FFEBE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A1D39474-D5D1-498E-9E39-AD4DCA6713C7}"/>
              </a:ext>
            </a:extLst>
          </p:cNvPr>
          <p:cNvSpPr/>
          <p:nvPr/>
        </p:nvSpPr>
        <p:spPr>
          <a:xfrm>
            <a:off x="9381744" y="2000707"/>
            <a:ext cx="666598" cy="666598"/>
          </a:xfrm>
          <a:prstGeom prst="ellipse">
            <a:avLst/>
          </a:prstGeom>
          <a:solidFill>
            <a:srgbClr val="FFFD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AB154FBA-38BB-479C-9677-F9EFBC32A6CD}"/>
              </a:ext>
            </a:extLst>
          </p:cNvPr>
          <p:cNvSpPr/>
          <p:nvPr/>
        </p:nvSpPr>
        <p:spPr>
          <a:xfrm>
            <a:off x="5652107" y="4337237"/>
            <a:ext cx="666598" cy="666598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8" name="Image 14" descr="preencoded.png">
            <a:extLst>
              <a:ext uri="{FF2B5EF4-FFF2-40B4-BE49-F238E27FC236}">
                <a16:creationId xmlns:a16="http://schemas.microsoft.com/office/drawing/2014/main" id="{08C05445-0CC2-4F55-ADF0-89A3DF794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12470" r="-12470"/>
          <a:stretch/>
        </p:blipFill>
        <p:spPr>
          <a:xfrm>
            <a:off x="2238451" y="2143354"/>
            <a:ext cx="476402" cy="513103"/>
          </a:xfrm>
          <a:prstGeom prst="rect">
            <a:avLst/>
          </a:prstGeom>
        </p:spPr>
      </p:pic>
      <p:sp>
        <p:nvSpPr>
          <p:cNvPr id="29" name="Text 9">
            <a:extLst>
              <a:ext uri="{FF2B5EF4-FFF2-40B4-BE49-F238E27FC236}">
                <a16:creationId xmlns:a16="http://schemas.microsoft.com/office/drawing/2014/main" id="{26A3B35C-CCB8-4D78-96DC-654DBB01443C}"/>
              </a:ext>
            </a:extLst>
          </p:cNvPr>
          <p:cNvSpPr txBox="1"/>
          <p:nvPr/>
        </p:nvSpPr>
        <p:spPr>
          <a:xfrm>
            <a:off x="990295" y="2762402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GOVERNO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81EB62D7-0A1A-44EB-AA0B-CA7304FB5F84}"/>
              </a:ext>
            </a:extLst>
          </p:cNvPr>
          <p:cNvSpPr txBox="1"/>
          <p:nvPr/>
        </p:nvSpPr>
        <p:spPr>
          <a:xfrm>
            <a:off x="1061752" y="3269418"/>
            <a:ext cx="2934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Gestores de infraestruturas que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monitoram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e divulgam os dados.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1" name="Image 15" descr="preencoded.png">
            <a:extLst>
              <a:ext uri="{FF2B5EF4-FFF2-40B4-BE49-F238E27FC236}">
                <a16:creationId xmlns:a16="http://schemas.microsoft.com/office/drawing/2014/main" id="{263824AF-DD01-4872-B11E-26D04DC19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2470" r="-12470"/>
          <a:stretch/>
        </p:blipFill>
        <p:spPr>
          <a:xfrm>
            <a:off x="5857646" y="2143354"/>
            <a:ext cx="476402" cy="381305"/>
          </a:xfrm>
          <a:prstGeom prst="rect">
            <a:avLst/>
          </a:prstGeom>
        </p:spPr>
      </p:pic>
      <p:sp>
        <p:nvSpPr>
          <p:cNvPr id="32" name="Text 11">
            <a:extLst>
              <a:ext uri="{FF2B5EF4-FFF2-40B4-BE49-F238E27FC236}">
                <a16:creationId xmlns:a16="http://schemas.microsoft.com/office/drawing/2014/main" id="{0EA6DBD7-9C5E-4815-B7FC-DA3EC8704A70}"/>
              </a:ext>
            </a:extLst>
          </p:cNvPr>
          <p:cNvSpPr txBox="1"/>
          <p:nvPr/>
        </p:nvSpPr>
        <p:spPr>
          <a:xfrm>
            <a:off x="4610405" y="2762402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SECTOR PRIVADO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3" name="Text 12">
            <a:extLst>
              <a:ext uri="{FF2B5EF4-FFF2-40B4-BE49-F238E27FC236}">
                <a16:creationId xmlns:a16="http://schemas.microsoft.com/office/drawing/2014/main" id="{2A775ABD-E3FF-4B66-90B1-4E0A1598746E}"/>
              </a:ext>
            </a:extLst>
          </p:cNvPr>
          <p:cNvSpPr txBox="1"/>
          <p:nvPr/>
        </p:nvSpPr>
        <p:spPr>
          <a:xfrm>
            <a:off x="4681861" y="3062689"/>
            <a:ext cx="2934310" cy="782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Pressão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para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garantia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da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transparência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nos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processos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 de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contratação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</a:rPr>
              <a:t>.</a:t>
            </a:r>
          </a:p>
        </p:txBody>
      </p:sp>
      <p:pic>
        <p:nvPicPr>
          <p:cNvPr id="34" name="Image 16" descr="preencoded.png">
            <a:extLst>
              <a:ext uri="{FF2B5EF4-FFF2-40B4-BE49-F238E27FC236}">
                <a16:creationId xmlns:a16="http://schemas.microsoft.com/office/drawing/2014/main" id="{07394FE7-81F1-43D2-A3C4-48C23F88412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-24" b="-24"/>
          <a:stretch/>
        </p:blipFill>
        <p:spPr>
          <a:xfrm>
            <a:off x="9477756" y="2143354"/>
            <a:ext cx="476402" cy="381305"/>
          </a:xfrm>
          <a:prstGeom prst="rect">
            <a:avLst/>
          </a:prstGeom>
        </p:spPr>
      </p:pic>
      <p:sp>
        <p:nvSpPr>
          <p:cNvPr id="35" name="Text 13">
            <a:extLst>
              <a:ext uri="{FF2B5EF4-FFF2-40B4-BE49-F238E27FC236}">
                <a16:creationId xmlns:a16="http://schemas.microsoft.com/office/drawing/2014/main" id="{3D83CC59-F82A-4949-B0A0-78A133E37372}"/>
              </a:ext>
            </a:extLst>
          </p:cNvPr>
          <p:cNvSpPr txBox="1"/>
          <p:nvPr/>
        </p:nvSpPr>
        <p:spPr>
          <a:xfrm>
            <a:off x="8229600" y="2762402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57F17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SOCIEDADE CIVIL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6" name="Text 14">
            <a:extLst>
              <a:ext uri="{FF2B5EF4-FFF2-40B4-BE49-F238E27FC236}">
                <a16:creationId xmlns:a16="http://schemas.microsoft.com/office/drawing/2014/main" id="{EF2715E0-F66D-474A-8E51-C03D59A7046B}"/>
              </a:ext>
            </a:extLst>
          </p:cNvPr>
          <p:cNvSpPr txBox="1"/>
          <p:nvPr/>
        </p:nvSpPr>
        <p:spPr>
          <a:xfrm>
            <a:off x="8301056" y="3269418"/>
            <a:ext cx="2934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Monitoram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e promovem a prestação de contas (FDC, CACSC, </a:t>
            </a:r>
            <a:r>
              <a:rPr lang="en-US" dirty="0" err="1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Kuwuka</a:t>
            </a: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).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7" name="Image 17" descr="preencoded.png">
            <a:extLst>
              <a:ext uri="{FF2B5EF4-FFF2-40B4-BE49-F238E27FC236}">
                <a16:creationId xmlns:a16="http://schemas.microsoft.com/office/drawing/2014/main" id="{62FE0A11-D768-42DE-A377-6BB83D8C412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12470" r="-12470"/>
          <a:stretch/>
        </p:blipFill>
        <p:spPr>
          <a:xfrm>
            <a:off x="5772607" y="4445209"/>
            <a:ext cx="476402" cy="381305"/>
          </a:xfrm>
          <a:prstGeom prst="rect">
            <a:avLst/>
          </a:prstGeom>
        </p:spPr>
      </p:pic>
      <p:sp>
        <p:nvSpPr>
          <p:cNvPr id="38" name="Text 15">
            <a:extLst>
              <a:ext uri="{FF2B5EF4-FFF2-40B4-BE49-F238E27FC236}">
                <a16:creationId xmlns:a16="http://schemas.microsoft.com/office/drawing/2014/main" id="{5F2CCB17-8A76-4AF6-A8FF-E657AB2527F3}"/>
              </a:ext>
            </a:extLst>
          </p:cNvPr>
          <p:cNvSpPr txBox="1"/>
          <p:nvPr/>
        </p:nvSpPr>
        <p:spPr>
          <a:xfrm>
            <a:off x="4467016" y="5124672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1B5E2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OBSERVADORES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78BDC90B-BBAB-4F99-8383-0D23848A2A50}"/>
              </a:ext>
            </a:extLst>
          </p:cNvPr>
          <p:cNvSpPr txBox="1"/>
          <p:nvPr/>
        </p:nvSpPr>
        <p:spPr>
          <a:xfrm>
            <a:off x="4780939" y="5530191"/>
            <a:ext cx="2934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LEM, UEM (Garantia de rigor técnico).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1" name="Shape 13">
            <a:extLst>
              <a:ext uri="{FF2B5EF4-FFF2-40B4-BE49-F238E27FC236}">
                <a16:creationId xmlns:a16="http://schemas.microsoft.com/office/drawing/2014/main" id="{5D41783B-9936-4166-8A88-718B1FE5068D}"/>
              </a:ext>
            </a:extLst>
          </p:cNvPr>
          <p:cNvSpPr/>
          <p:nvPr/>
        </p:nvSpPr>
        <p:spPr>
          <a:xfrm>
            <a:off x="1517084" y="698383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2" name="Text 44">
            <a:extLst>
              <a:ext uri="{FF2B5EF4-FFF2-40B4-BE49-F238E27FC236}">
                <a16:creationId xmlns:a16="http://schemas.microsoft.com/office/drawing/2014/main" id="{73A7AA11-5090-4D1B-B775-E7E10860A3D0}"/>
              </a:ext>
            </a:extLst>
          </p:cNvPr>
          <p:cNvSpPr txBox="1"/>
          <p:nvPr/>
        </p:nvSpPr>
        <p:spPr>
          <a:xfrm>
            <a:off x="1484721" y="780398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85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 descr="preencoded.png">
            <a:extLst>
              <a:ext uri="{FF2B5EF4-FFF2-40B4-BE49-F238E27FC236}">
                <a16:creationId xmlns:a16="http://schemas.microsoft.com/office/drawing/2014/main" id="{8F0E942D-925B-4AD8-B417-203F7D14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" b="-7"/>
          <a:stretch/>
        </p:blipFill>
        <p:spPr>
          <a:xfrm>
            <a:off x="6862776" y="4415833"/>
            <a:ext cx="4762936" cy="19623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707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O PAPEL DA CoST INTERNACIONAL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5D699F-77E7-46D9-90A8-C0B629EA26B8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6</a:t>
            </a:r>
            <a:endParaRPr lang="pt-PT" b="1" dirty="0">
              <a:latin typeface="Tw Cen MT" panose="020B0602020104020603" pitchFamily="34" charset="0"/>
            </a:endParaRPr>
          </a:p>
        </p:txBody>
      </p:sp>
      <p:pic>
        <p:nvPicPr>
          <p:cNvPr id="21" name="Image 7" descr="preencoded.png">
            <a:extLst>
              <a:ext uri="{FF2B5EF4-FFF2-40B4-BE49-F238E27FC236}">
                <a16:creationId xmlns:a16="http://schemas.microsoft.com/office/drawing/2014/main" id="{13977DE0-DCE0-42C3-BFAC-0A6C3776F2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7" b="-7"/>
          <a:stretch/>
        </p:blipFill>
        <p:spPr>
          <a:xfrm>
            <a:off x="1095756" y="2200612"/>
            <a:ext cx="4762936" cy="1962302"/>
          </a:xfrm>
          <a:prstGeom prst="rect">
            <a:avLst/>
          </a:prstGeom>
        </p:spPr>
      </p:pic>
      <p:pic>
        <p:nvPicPr>
          <p:cNvPr id="22" name="Image 8" descr="preencoded.png">
            <a:extLst>
              <a:ext uri="{FF2B5EF4-FFF2-40B4-BE49-F238E27FC236}">
                <a16:creationId xmlns:a16="http://schemas.microsoft.com/office/drawing/2014/main" id="{2C22C46A-0E09-447B-9C72-3585482CC80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7" b="-7"/>
          <a:stretch/>
        </p:blipFill>
        <p:spPr>
          <a:xfrm>
            <a:off x="6841235" y="2171319"/>
            <a:ext cx="4762936" cy="1962302"/>
          </a:xfrm>
          <a:prstGeom prst="rect">
            <a:avLst/>
          </a:prstGeom>
        </p:spPr>
      </p:pic>
      <p:pic>
        <p:nvPicPr>
          <p:cNvPr id="23" name="Image 9" descr="preencoded.png">
            <a:extLst>
              <a:ext uri="{FF2B5EF4-FFF2-40B4-BE49-F238E27FC236}">
                <a16:creationId xmlns:a16="http://schemas.microsoft.com/office/drawing/2014/main" id="{01E28F4E-7490-4FD4-88BB-B85A9FC2A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-7" b="-7"/>
          <a:stretch/>
        </p:blipFill>
        <p:spPr>
          <a:xfrm>
            <a:off x="1147776" y="4415833"/>
            <a:ext cx="4762936" cy="1962302"/>
          </a:xfrm>
          <a:prstGeom prst="rect">
            <a:avLst/>
          </a:prstGeom>
        </p:spPr>
      </p:pic>
      <p:sp>
        <p:nvSpPr>
          <p:cNvPr id="25" name="Shape 3">
            <a:extLst>
              <a:ext uri="{FF2B5EF4-FFF2-40B4-BE49-F238E27FC236}">
                <a16:creationId xmlns:a16="http://schemas.microsoft.com/office/drawing/2014/main" id="{41AFA43D-3F2E-4B84-AFE9-6E5C516F0AF5}"/>
              </a:ext>
            </a:extLst>
          </p:cNvPr>
          <p:cNvSpPr/>
          <p:nvPr/>
        </p:nvSpPr>
        <p:spPr>
          <a:xfrm>
            <a:off x="1359749" y="2900092"/>
            <a:ext cx="595265" cy="666598"/>
          </a:xfrm>
          <a:prstGeom prst="ellipse">
            <a:avLst/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4F6F36DC-5600-4F85-909D-E7C561C82116}"/>
              </a:ext>
            </a:extLst>
          </p:cNvPr>
          <p:cNvSpPr/>
          <p:nvPr/>
        </p:nvSpPr>
        <p:spPr>
          <a:xfrm>
            <a:off x="7028974" y="2941423"/>
            <a:ext cx="595265" cy="666598"/>
          </a:xfrm>
          <a:prstGeom prst="ellipse">
            <a:avLst/>
          </a:prstGeom>
          <a:solidFill>
            <a:srgbClr val="FFFD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5">
            <a:extLst>
              <a:ext uri="{FF2B5EF4-FFF2-40B4-BE49-F238E27FC236}">
                <a16:creationId xmlns:a16="http://schemas.microsoft.com/office/drawing/2014/main" id="{A58296B5-2B71-4292-9BF4-1BEBB6D06A5B}"/>
              </a:ext>
            </a:extLst>
          </p:cNvPr>
          <p:cNvSpPr/>
          <p:nvPr/>
        </p:nvSpPr>
        <p:spPr>
          <a:xfrm>
            <a:off x="1347915" y="4958517"/>
            <a:ext cx="595265" cy="666598"/>
          </a:xfrm>
          <a:prstGeom prst="ellipse">
            <a:avLst/>
          </a:prstGeom>
          <a:solidFill>
            <a:srgbClr val="FFEBE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8" name="Shape 6">
            <a:extLst>
              <a:ext uri="{FF2B5EF4-FFF2-40B4-BE49-F238E27FC236}">
                <a16:creationId xmlns:a16="http://schemas.microsoft.com/office/drawing/2014/main" id="{B3D8E836-B0DF-43CE-9BFF-7E8C82E01E47}"/>
              </a:ext>
            </a:extLst>
          </p:cNvPr>
          <p:cNvSpPr/>
          <p:nvPr/>
        </p:nvSpPr>
        <p:spPr>
          <a:xfrm>
            <a:off x="7032731" y="5111107"/>
            <a:ext cx="595265" cy="666598"/>
          </a:xfrm>
          <a:prstGeom prst="ellipse">
            <a:avLst/>
          </a:prstGeom>
          <a:solidFill>
            <a:srgbClr val="E0F2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4783744F-F43E-4D7D-B859-F6960A629EC9}"/>
              </a:ext>
            </a:extLst>
          </p:cNvPr>
          <p:cNvSpPr txBox="1"/>
          <p:nvPr/>
        </p:nvSpPr>
        <p:spPr>
          <a:xfrm>
            <a:off x="1341088" y="1454447"/>
            <a:ext cx="9987270" cy="2490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0" name="Image 14" descr="preencoded.png">
            <a:extLst>
              <a:ext uri="{FF2B5EF4-FFF2-40B4-BE49-F238E27FC236}">
                <a16:creationId xmlns:a16="http://schemas.microsoft.com/office/drawing/2014/main" id="{D292A6F2-8A02-4517-BDE3-AAFC741FD0F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-24" b="-24"/>
          <a:stretch/>
        </p:blipFill>
        <p:spPr>
          <a:xfrm>
            <a:off x="1455528" y="3084070"/>
            <a:ext cx="425422" cy="381305"/>
          </a:xfrm>
          <a:prstGeom prst="rect">
            <a:avLst/>
          </a:prstGeom>
        </p:spPr>
      </p:pic>
      <p:sp>
        <p:nvSpPr>
          <p:cNvPr id="31" name="Text 9">
            <a:extLst>
              <a:ext uri="{FF2B5EF4-FFF2-40B4-BE49-F238E27FC236}">
                <a16:creationId xmlns:a16="http://schemas.microsoft.com/office/drawing/2014/main" id="{55EF5796-2CCF-484A-940E-5ACBFADC0A57}"/>
              </a:ext>
            </a:extLst>
          </p:cNvPr>
          <p:cNvSpPr txBox="1"/>
          <p:nvPr/>
        </p:nvSpPr>
        <p:spPr>
          <a:xfrm>
            <a:off x="2184217" y="2989603"/>
            <a:ext cx="3674475" cy="66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1</a:t>
            </a:r>
            <a:r>
              <a:rPr lang="pt-PT" sz="2000" b="1" noProof="0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. Apoio técnico e financeiro para a implementa</a:t>
            </a:r>
            <a:r>
              <a:rPr lang="pt-PT" sz="2000" b="1" noProof="0" dirty="0">
                <a:solidFill>
                  <a:srgbClr val="00B050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ção do portal</a:t>
            </a:r>
            <a:r>
              <a:rPr lang="pt-PT" sz="2000" b="1" noProof="0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pt-PT" sz="2000" noProof="0" dirty="0">
              <a:latin typeface="Tw Cen MT" panose="020B0602020104020603" pitchFamily="34" charset="0"/>
            </a:endParaRPr>
          </a:p>
        </p:txBody>
      </p:sp>
      <p:pic>
        <p:nvPicPr>
          <p:cNvPr id="33" name="Image 15" descr="preencoded.png">
            <a:extLst>
              <a:ext uri="{FF2B5EF4-FFF2-40B4-BE49-F238E27FC236}">
                <a16:creationId xmlns:a16="http://schemas.microsoft.com/office/drawing/2014/main" id="{42F46CBE-E17F-4043-9314-1A2C7312FA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2470" r="-12470"/>
          <a:stretch/>
        </p:blipFill>
        <p:spPr>
          <a:xfrm>
            <a:off x="7192060" y="3128031"/>
            <a:ext cx="425422" cy="381305"/>
          </a:xfrm>
          <a:prstGeom prst="rect">
            <a:avLst/>
          </a:prstGeom>
        </p:spPr>
      </p:pic>
      <p:sp>
        <p:nvSpPr>
          <p:cNvPr id="34" name="Text 11">
            <a:extLst>
              <a:ext uri="{FF2B5EF4-FFF2-40B4-BE49-F238E27FC236}">
                <a16:creationId xmlns:a16="http://schemas.microsoft.com/office/drawing/2014/main" id="{7FAD1AB0-91F0-4EF0-A987-2CB31E058650}"/>
              </a:ext>
            </a:extLst>
          </p:cNvPr>
          <p:cNvSpPr txBox="1"/>
          <p:nvPr/>
        </p:nvSpPr>
        <p:spPr>
          <a:xfrm>
            <a:off x="7811978" y="3181763"/>
            <a:ext cx="367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2.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Treinamento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das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Equipas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, tendo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abrangido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46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técnicos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de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diferentes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entidades</a:t>
            </a:r>
            <a:r>
              <a:rPr lang="en-US" sz="2000" b="1" dirty="0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b="1" dirty="0" err="1">
                <a:solidFill>
                  <a:srgbClr val="F9A825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públicas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7" name="Image 16" descr="preencoded.png">
            <a:extLst>
              <a:ext uri="{FF2B5EF4-FFF2-40B4-BE49-F238E27FC236}">
                <a16:creationId xmlns:a16="http://schemas.microsoft.com/office/drawing/2014/main" id="{5938DDC1-0475-4361-ACC8-DD569725F99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33293" r="-33293"/>
          <a:stretch/>
        </p:blipFill>
        <p:spPr>
          <a:xfrm>
            <a:off x="1445094" y="5111107"/>
            <a:ext cx="425422" cy="381305"/>
          </a:xfrm>
          <a:prstGeom prst="rect">
            <a:avLst/>
          </a:prstGeom>
        </p:spPr>
      </p:pic>
      <p:sp>
        <p:nvSpPr>
          <p:cNvPr id="38" name="Text 14">
            <a:extLst>
              <a:ext uri="{FF2B5EF4-FFF2-40B4-BE49-F238E27FC236}">
                <a16:creationId xmlns:a16="http://schemas.microsoft.com/office/drawing/2014/main" id="{E6305EB0-C6E3-4E5B-BAA1-066506146365}"/>
              </a:ext>
            </a:extLst>
          </p:cNvPr>
          <p:cNvSpPr txBox="1"/>
          <p:nvPr/>
        </p:nvSpPr>
        <p:spPr>
          <a:xfrm>
            <a:off x="2176107" y="4907597"/>
            <a:ext cx="3674475" cy="9787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3</a:t>
            </a:r>
            <a:r>
              <a:rPr lang="pt-PT" sz="2000" b="1" noProof="0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. Assistência da Integração do Pais na Iniciativa de</a:t>
            </a:r>
            <a:r>
              <a:rPr lang="pt-PT" sz="2000" b="1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pt-PT" sz="2000" b="1" noProof="0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Transparência em </a:t>
            </a:r>
            <a:r>
              <a:rPr lang="pt-PT" sz="2000" b="1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I</a:t>
            </a:r>
            <a:r>
              <a:rPr lang="pt-PT" sz="2000" b="1" noProof="0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nfraestruturas 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40" name="Text 16">
            <a:extLst>
              <a:ext uri="{FF2B5EF4-FFF2-40B4-BE49-F238E27FC236}">
                <a16:creationId xmlns:a16="http://schemas.microsoft.com/office/drawing/2014/main" id="{4C63F3E4-E46C-40A7-850B-715B45AAA947}"/>
              </a:ext>
            </a:extLst>
          </p:cNvPr>
          <p:cNvSpPr txBox="1"/>
          <p:nvPr/>
        </p:nvSpPr>
        <p:spPr>
          <a:xfrm>
            <a:off x="2238754" y="5477705"/>
            <a:ext cx="3538184" cy="1344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41" name="Image 17" descr="preencoded.png">
            <a:extLst>
              <a:ext uri="{FF2B5EF4-FFF2-40B4-BE49-F238E27FC236}">
                <a16:creationId xmlns:a16="http://schemas.microsoft.com/office/drawing/2014/main" id="{08D09106-E7C0-458F-BE7C-AA3E636D6E1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12470" r="-12470"/>
          <a:stretch/>
        </p:blipFill>
        <p:spPr>
          <a:xfrm>
            <a:off x="7192060" y="5269544"/>
            <a:ext cx="425422" cy="381305"/>
          </a:xfrm>
          <a:prstGeom prst="rect">
            <a:avLst/>
          </a:prstGeom>
        </p:spPr>
      </p:pic>
      <p:sp>
        <p:nvSpPr>
          <p:cNvPr id="42" name="Text 17">
            <a:extLst>
              <a:ext uri="{FF2B5EF4-FFF2-40B4-BE49-F238E27FC236}">
                <a16:creationId xmlns:a16="http://schemas.microsoft.com/office/drawing/2014/main" id="{6D7613E7-D8B2-4E9F-88E1-92222DEA55ED}"/>
              </a:ext>
            </a:extLst>
          </p:cNvPr>
          <p:cNvSpPr txBox="1"/>
          <p:nvPr/>
        </p:nvSpPr>
        <p:spPr>
          <a:xfrm>
            <a:off x="7953755" y="4753769"/>
            <a:ext cx="367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000" b="1" dirty="0">
              <a:solidFill>
                <a:srgbClr val="004D40"/>
              </a:solidFill>
              <a:latin typeface="Tw Cen MT" panose="020B0602020104020603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004D40"/>
              </a:solidFill>
              <a:latin typeface="Tw Cen MT" panose="020B0602020104020603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004D40"/>
              </a:solidFill>
              <a:latin typeface="Tw Cen MT" panose="020B0602020104020603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buNone/>
            </a:pPr>
            <a:endParaRPr lang="en-US" sz="2000" b="1" dirty="0">
              <a:solidFill>
                <a:srgbClr val="004D40"/>
              </a:solidFill>
              <a:latin typeface="Tw Cen MT" panose="020B0602020104020603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4. </a:t>
            </a:r>
            <a:r>
              <a:rPr lang="en-US" sz="2000" b="1" dirty="0" err="1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Apoio</a:t>
            </a:r>
            <a:r>
              <a:rPr lang="en-US" sz="2000" b="1" dirty="0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b="1" dirty="0" err="1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na</a:t>
            </a:r>
            <a:r>
              <a:rPr lang="en-US" sz="2000" b="1" dirty="0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pt-PT" sz="2000" b="1" noProof="0" dirty="0">
                <a:solidFill>
                  <a:srgbClr val="004D4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Acreditação do Portal, cumprindo com os padroes do </a:t>
            </a:r>
            <a:r>
              <a:rPr lang="en-US" sz="2000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“</a:t>
            </a:r>
            <a:r>
              <a:rPr lang="en-US" sz="2000" i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Open Contracting for Infrastructure Data Standard</a:t>
            </a:r>
            <a:r>
              <a:rPr lang="en-US" sz="2000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(OC4IDS)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45" name="Shape 16">
            <a:extLst>
              <a:ext uri="{FF2B5EF4-FFF2-40B4-BE49-F238E27FC236}">
                <a16:creationId xmlns:a16="http://schemas.microsoft.com/office/drawing/2014/main" id="{A3164B14-449A-4DF9-8D7B-8D4F5FBED91B}"/>
              </a:ext>
            </a:extLst>
          </p:cNvPr>
          <p:cNvSpPr/>
          <p:nvPr/>
        </p:nvSpPr>
        <p:spPr>
          <a:xfrm>
            <a:off x="1661581" y="745039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6" name="Text 46">
            <a:extLst>
              <a:ext uri="{FF2B5EF4-FFF2-40B4-BE49-F238E27FC236}">
                <a16:creationId xmlns:a16="http://schemas.microsoft.com/office/drawing/2014/main" id="{E2665E61-F8B1-4487-9C11-7B118D9778E9}"/>
              </a:ext>
            </a:extLst>
          </p:cNvPr>
          <p:cNvSpPr txBox="1"/>
          <p:nvPr/>
        </p:nvSpPr>
        <p:spPr>
          <a:xfrm>
            <a:off x="1605323" y="791181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007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0BB4C-0384-42F7-8866-21E10A945B32}"/>
              </a:ext>
            </a:extLst>
          </p:cNvPr>
          <p:cNvSpPr/>
          <p:nvPr/>
        </p:nvSpPr>
        <p:spPr>
          <a:xfrm>
            <a:off x="730219" y="-75415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878" y="550306"/>
            <a:ext cx="644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FUNCIONALIDADES DO PORTAL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DCCCDE-726C-4EE5-92F5-03B1DD96A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CC7FF9-35CA-48DC-AEA9-0A097C9827E5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7</a:t>
            </a:r>
            <a:endParaRPr lang="pt-PT" b="1" dirty="0">
              <a:latin typeface="Tw Cen MT" panose="020B0602020104020603" pitchFamily="34" charset="0"/>
            </a:endParaRPr>
          </a:p>
        </p:txBody>
      </p:sp>
      <p:pic>
        <p:nvPicPr>
          <p:cNvPr id="15" name="Image 6" descr="preencoded.png">
            <a:extLst>
              <a:ext uri="{FF2B5EF4-FFF2-40B4-BE49-F238E27FC236}">
                <a16:creationId xmlns:a16="http://schemas.microsoft.com/office/drawing/2014/main" id="{A378A854-5302-46B5-8839-7E5F2C0069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0" r="-10"/>
          <a:stretch/>
        </p:blipFill>
        <p:spPr>
          <a:xfrm>
            <a:off x="4545718" y="1859062"/>
            <a:ext cx="2190902" cy="2247595"/>
          </a:xfrm>
          <a:prstGeom prst="rect">
            <a:avLst/>
          </a:prstGeom>
        </p:spPr>
      </p:pic>
      <p:pic>
        <p:nvPicPr>
          <p:cNvPr id="19" name="Image 7" descr="preencoded.png">
            <a:extLst>
              <a:ext uri="{FF2B5EF4-FFF2-40B4-BE49-F238E27FC236}">
                <a16:creationId xmlns:a16="http://schemas.microsoft.com/office/drawing/2014/main" id="{ACFDEA7D-A2DC-4994-815B-253EF64CE5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0" r="-10"/>
          <a:stretch/>
        </p:blipFill>
        <p:spPr>
          <a:xfrm>
            <a:off x="6926815" y="1859062"/>
            <a:ext cx="2190902" cy="2247595"/>
          </a:xfrm>
          <a:prstGeom prst="rect">
            <a:avLst/>
          </a:prstGeom>
        </p:spPr>
      </p:pic>
      <p:pic>
        <p:nvPicPr>
          <p:cNvPr id="20" name="Image 8" descr="preencoded.png">
            <a:extLst>
              <a:ext uri="{FF2B5EF4-FFF2-40B4-BE49-F238E27FC236}">
                <a16:creationId xmlns:a16="http://schemas.microsoft.com/office/drawing/2014/main" id="{EE3A70CD-48C3-4F80-B0A1-36540EBD6AE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0" r="-10"/>
          <a:stretch/>
        </p:blipFill>
        <p:spPr>
          <a:xfrm>
            <a:off x="9307913" y="1859062"/>
            <a:ext cx="2190902" cy="2247595"/>
          </a:xfrm>
          <a:prstGeom prst="rect">
            <a:avLst/>
          </a:prstGeom>
        </p:spPr>
      </p:pic>
      <p:pic>
        <p:nvPicPr>
          <p:cNvPr id="21" name="Image 9" descr="preencoded.png">
            <a:extLst>
              <a:ext uri="{FF2B5EF4-FFF2-40B4-BE49-F238E27FC236}">
                <a16:creationId xmlns:a16="http://schemas.microsoft.com/office/drawing/2014/main" id="{0BDE0E91-0934-472A-9C95-539795DEFDA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0" r="-10"/>
          <a:stretch/>
        </p:blipFill>
        <p:spPr>
          <a:xfrm>
            <a:off x="5888299" y="4387286"/>
            <a:ext cx="2190902" cy="2247595"/>
          </a:xfrm>
          <a:prstGeom prst="rect">
            <a:avLst/>
          </a:prstGeom>
        </p:spPr>
      </p:pic>
      <p:pic>
        <p:nvPicPr>
          <p:cNvPr id="22" name="Image 10" descr="preencoded.png">
            <a:extLst>
              <a:ext uri="{FF2B5EF4-FFF2-40B4-BE49-F238E27FC236}">
                <a16:creationId xmlns:a16="http://schemas.microsoft.com/office/drawing/2014/main" id="{586DCE25-1774-49CC-9ACC-D445CCA1C4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0" r="-10"/>
          <a:stretch/>
        </p:blipFill>
        <p:spPr>
          <a:xfrm>
            <a:off x="8269396" y="4387286"/>
            <a:ext cx="2190902" cy="2247595"/>
          </a:xfrm>
          <a:prstGeom prst="rect">
            <a:avLst/>
          </a:prstGeom>
        </p:spPr>
      </p:pic>
      <p:sp>
        <p:nvSpPr>
          <p:cNvPr id="23" name="Shape 3">
            <a:extLst>
              <a:ext uri="{FF2B5EF4-FFF2-40B4-BE49-F238E27FC236}">
                <a16:creationId xmlns:a16="http://schemas.microsoft.com/office/drawing/2014/main" id="{3AFFD41F-C4B8-4E51-9462-A524B319C684}"/>
              </a:ext>
            </a:extLst>
          </p:cNvPr>
          <p:cNvSpPr/>
          <p:nvPr/>
        </p:nvSpPr>
        <p:spPr>
          <a:xfrm>
            <a:off x="5259864" y="1317724"/>
            <a:ext cx="761695" cy="761695"/>
          </a:xfrm>
          <a:prstGeom prst="ellipse">
            <a:avLst/>
          </a:prstGeom>
          <a:solidFill>
            <a:srgbClr val="E6F5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A29B5ED0-B1EA-462E-9DE5-706CB22E9B58}"/>
              </a:ext>
            </a:extLst>
          </p:cNvPr>
          <p:cNvSpPr/>
          <p:nvPr/>
        </p:nvSpPr>
        <p:spPr>
          <a:xfrm>
            <a:off x="7640962" y="1317724"/>
            <a:ext cx="761695" cy="761695"/>
          </a:xfrm>
          <a:prstGeom prst="ellipse">
            <a:avLst/>
          </a:prstGeom>
          <a:solidFill>
            <a:srgbClr val="FC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9AB8163E-CDF0-46C1-8F21-7B4F90420E01}"/>
              </a:ext>
            </a:extLst>
          </p:cNvPr>
          <p:cNvSpPr/>
          <p:nvPr/>
        </p:nvSpPr>
        <p:spPr>
          <a:xfrm>
            <a:off x="10022059" y="1317724"/>
            <a:ext cx="761695" cy="761695"/>
          </a:xfrm>
          <a:prstGeom prst="ellipse">
            <a:avLst/>
          </a:prstGeom>
          <a:solidFill>
            <a:srgbClr val="FFF9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D1928A4F-07C4-4E4F-BF26-E9C176202C90}"/>
              </a:ext>
            </a:extLst>
          </p:cNvPr>
          <p:cNvSpPr/>
          <p:nvPr/>
        </p:nvSpPr>
        <p:spPr>
          <a:xfrm>
            <a:off x="6576318" y="4256172"/>
            <a:ext cx="761695" cy="761695"/>
          </a:xfrm>
          <a:prstGeom prst="ellipse">
            <a:avLst/>
          </a:prstGeom>
          <a:solidFill>
            <a:srgbClr val="E6E6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7" name="Shape 7">
            <a:extLst>
              <a:ext uri="{FF2B5EF4-FFF2-40B4-BE49-F238E27FC236}">
                <a16:creationId xmlns:a16="http://schemas.microsoft.com/office/drawing/2014/main" id="{70DEDA14-1FA6-4775-870D-0827FA6C7D7D}"/>
              </a:ext>
            </a:extLst>
          </p:cNvPr>
          <p:cNvSpPr/>
          <p:nvPr/>
        </p:nvSpPr>
        <p:spPr>
          <a:xfrm>
            <a:off x="8957416" y="4256172"/>
            <a:ext cx="761695" cy="761695"/>
          </a:xfrm>
          <a:prstGeom prst="ellipse">
            <a:avLst/>
          </a:prstGeom>
          <a:solidFill>
            <a:srgbClr val="E6F5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14" descr="preencoded.png">
            <a:extLst>
              <a:ext uri="{FF2B5EF4-FFF2-40B4-BE49-F238E27FC236}">
                <a16:creationId xmlns:a16="http://schemas.microsoft.com/office/drawing/2014/main" id="{320270A9-CC25-45A4-B60B-DDA809A300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05467" y="1487411"/>
            <a:ext cx="381305" cy="381305"/>
          </a:xfrm>
          <a:prstGeom prst="rect">
            <a:avLst/>
          </a:prstGeom>
        </p:spPr>
      </p:pic>
      <p:sp>
        <p:nvSpPr>
          <p:cNvPr id="30" name="Text 10">
            <a:extLst>
              <a:ext uri="{FF2B5EF4-FFF2-40B4-BE49-F238E27FC236}">
                <a16:creationId xmlns:a16="http://schemas.microsoft.com/office/drawing/2014/main" id="{CBAD11D4-CB8C-4FEE-BFA1-5F700CE3F83A}"/>
              </a:ext>
            </a:extLst>
          </p:cNvPr>
          <p:cNvSpPr txBox="1"/>
          <p:nvPr/>
        </p:nvSpPr>
        <p:spPr>
          <a:xfrm>
            <a:off x="4697508" y="2462820"/>
            <a:ext cx="21909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REGISTO DE DADOS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2A0A2CC2-CFD5-4BB7-A1EE-9DDEBC91FB46}"/>
              </a:ext>
            </a:extLst>
          </p:cNvPr>
          <p:cNvSpPr txBox="1"/>
          <p:nvPr/>
        </p:nvSpPr>
        <p:spPr>
          <a:xfrm>
            <a:off x="4699337" y="3279349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Inserção detalhada dos dados dos projectos de infraestruturas.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2" name="Image 15" descr="preencoded.png">
            <a:extLst>
              <a:ext uri="{FF2B5EF4-FFF2-40B4-BE49-F238E27FC236}">
                <a16:creationId xmlns:a16="http://schemas.microsoft.com/office/drawing/2014/main" id="{F7D32ABE-2B76-461D-9DA0-40E5F1BC7FB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53279" y="1487412"/>
            <a:ext cx="381305" cy="381305"/>
          </a:xfrm>
          <a:prstGeom prst="rect">
            <a:avLst/>
          </a:prstGeom>
        </p:spPr>
      </p:pic>
      <p:sp>
        <p:nvSpPr>
          <p:cNvPr id="33" name="Text 12">
            <a:extLst>
              <a:ext uri="{FF2B5EF4-FFF2-40B4-BE49-F238E27FC236}">
                <a16:creationId xmlns:a16="http://schemas.microsoft.com/office/drawing/2014/main" id="{B8A49009-EE3D-43F7-8A8D-C57039B195A7}"/>
              </a:ext>
            </a:extLst>
          </p:cNvPr>
          <p:cNvSpPr txBox="1"/>
          <p:nvPr/>
        </p:nvSpPr>
        <p:spPr>
          <a:xfrm>
            <a:off x="7079520" y="2462820"/>
            <a:ext cx="21909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D21034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ACOMPANHAMENTO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4" name="Text 13">
            <a:extLst>
              <a:ext uri="{FF2B5EF4-FFF2-40B4-BE49-F238E27FC236}">
                <a16:creationId xmlns:a16="http://schemas.microsoft.com/office/drawing/2014/main" id="{3BB1637F-0D19-4FF0-93A9-BB70A9A53F3D}"/>
              </a:ext>
            </a:extLst>
          </p:cNvPr>
          <p:cNvSpPr txBox="1"/>
          <p:nvPr/>
        </p:nvSpPr>
        <p:spPr>
          <a:xfrm>
            <a:off x="7081349" y="3279349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Monitoria contínua da execução física e financeira.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5" name="Image 16" descr="preencoded.png">
            <a:extLst>
              <a:ext uri="{FF2B5EF4-FFF2-40B4-BE49-F238E27FC236}">
                <a16:creationId xmlns:a16="http://schemas.microsoft.com/office/drawing/2014/main" id="{A94BCBB0-A813-44CB-85BD-6E76B30477B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40" r="-40"/>
          <a:stretch/>
        </p:blipFill>
        <p:spPr>
          <a:xfrm>
            <a:off x="10235291" y="1487412"/>
            <a:ext cx="286207" cy="381305"/>
          </a:xfrm>
          <a:prstGeom prst="rect">
            <a:avLst/>
          </a:prstGeom>
        </p:spPr>
      </p:pic>
      <p:sp>
        <p:nvSpPr>
          <p:cNvPr id="36" name="Text 14">
            <a:extLst>
              <a:ext uri="{FF2B5EF4-FFF2-40B4-BE49-F238E27FC236}">
                <a16:creationId xmlns:a16="http://schemas.microsoft.com/office/drawing/2014/main" id="{1243AF8B-E01C-4349-84A6-E769E7470AC1}"/>
              </a:ext>
            </a:extLst>
          </p:cNvPr>
          <p:cNvSpPr txBox="1"/>
          <p:nvPr/>
        </p:nvSpPr>
        <p:spPr>
          <a:xfrm>
            <a:off x="9460618" y="2462820"/>
            <a:ext cx="21909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D4B00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INDICADORES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7" name="Text 15">
            <a:extLst>
              <a:ext uri="{FF2B5EF4-FFF2-40B4-BE49-F238E27FC236}">
                <a16:creationId xmlns:a16="http://schemas.microsoft.com/office/drawing/2014/main" id="{D95CC598-4DCC-45D9-A7D1-258224641C0C}"/>
              </a:ext>
            </a:extLst>
          </p:cNvPr>
          <p:cNvSpPr txBox="1"/>
          <p:nvPr/>
        </p:nvSpPr>
        <p:spPr>
          <a:xfrm>
            <a:off x="9462447" y="3279349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Cálculo automático de </a:t>
            </a:r>
            <a:r>
              <a:rPr lang="en-US" dirty="0" err="1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indicadores</a:t>
            </a: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de transparência.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8" name="Image 17" descr="preencoded.png">
            <a:extLst>
              <a:ext uri="{FF2B5EF4-FFF2-40B4-BE49-F238E27FC236}">
                <a16:creationId xmlns:a16="http://schemas.microsoft.com/office/drawing/2014/main" id="{4E9A573A-B73F-4949-AFA4-8F125FE5635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-13" b="-13"/>
          <a:stretch/>
        </p:blipFill>
        <p:spPr>
          <a:xfrm>
            <a:off x="6797343" y="4442364"/>
            <a:ext cx="428854" cy="381305"/>
          </a:xfrm>
          <a:prstGeom prst="rect">
            <a:avLst/>
          </a:prstGeom>
        </p:spPr>
      </p:pic>
      <p:sp>
        <p:nvSpPr>
          <p:cNvPr id="39" name="Text 16">
            <a:extLst>
              <a:ext uri="{FF2B5EF4-FFF2-40B4-BE49-F238E27FC236}">
                <a16:creationId xmlns:a16="http://schemas.microsoft.com/office/drawing/2014/main" id="{58E14FA3-5EFF-4063-9F39-F3876FE7ED85}"/>
              </a:ext>
            </a:extLst>
          </p:cNvPr>
          <p:cNvSpPr txBox="1"/>
          <p:nvPr/>
        </p:nvSpPr>
        <p:spPr>
          <a:xfrm>
            <a:off x="6040089" y="5095556"/>
            <a:ext cx="18864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EXPORTAÇÃO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0" name="Text 17">
            <a:extLst>
              <a:ext uri="{FF2B5EF4-FFF2-40B4-BE49-F238E27FC236}">
                <a16:creationId xmlns:a16="http://schemas.microsoft.com/office/drawing/2014/main" id="{9469E630-FA0A-4647-8E62-7B21C117FE11}"/>
              </a:ext>
            </a:extLst>
          </p:cNvPr>
          <p:cNvSpPr txBox="1"/>
          <p:nvPr/>
        </p:nvSpPr>
        <p:spPr>
          <a:xfrm>
            <a:off x="6042832" y="5703980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i="1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Download</a:t>
            </a: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 de relatórios e dados em formatos abertos.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1" name="Image 18" descr="preencoded.png">
            <a:extLst>
              <a:ext uri="{FF2B5EF4-FFF2-40B4-BE49-F238E27FC236}">
                <a16:creationId xmlns:a16="http://schemas.microsoft.com/office/drawing/2014/main" id="{47B25F58-DF7B-4980-BC9D-EA55C9309A7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40" r="-40"/>
          <a:stretch/>
        </p:blipFill>
        <p:spPr>
          <a:xfrm>
            <a:off x="9178441" y="4442364"/>
            <a:ext cx="286207" cy="381305"/>
          </a:xfrm>
          <a:prstGeom prst="rect">
            <a:avLst/>
          </a:prstGeom>
        </p:spPr>
      </p:pic>
      <p:sp>
        <p:nvSpPr>
          <p:cNvPr id="42" name="Text 18">
            <a:extLst>
              <a:ext uri="{FF2B5EF4-FFF2-40B4-BE49-F238E27FC236}">
                <a16:creationId xmlns:a16="http://schemas.microsoft.com/office/drawing/2014/main" id="{A42F7D17-77E6-4F32-B4D0-55B64F37E85C}"/>
              </a:ext>
            </a:extLst>
          </p:cNvPr>
          <p:cNvSpPr txBox="1"/>
          <p:nvPr/>
        </p:nvSpPr>
        <p:spPr>
          <a:xfrm>
            <a:off x="8422101" y="5095556"/>
            <a:ext cx="18864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  <a:ea typeface="Montserrat" pitchFamily="34" charset="-122"/>
                <a:cs typeface="Montserrat" pitchFamily="34" charset="-120"/>
              </a:rPr>
              <a:t>VALIDAÇÃO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3" name="Text 19">
            <a:extLst>
              <a:ext uri="{FF2B5EF4-FFF2-40B4-BE49-F238E27FC236}">
                <a16:creationId xmlns:a16="http://schemas.microsoft.com/office/drawing/2014/main" id="{348A6A0C-049E-4395-BD6A-B317B62FB989}"/>
              </a:ext>
            </a:extLst>
          </p:cNvPr>
          <p:cNvSpPr txBox="1"/>
          <p:nvPr/>
        </p:nvSpPr>
        <p:spPr>
          <a:xfrm>
            <a:off x="8423930" y="5703980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Verificação de consistência e qualidade.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4" name="Image 19" descr="preencoded.png">
            <a:extLst>
              <a:ext uri="{FF2B5EF4-FFF2-40B4-BE49-F238E27FC236}">
                <a16:creationId xmlns:a16="http://schemas.microsoft.com/office/drawing/2014/main" id="{E2B7D481-2767-407E-A9E9-04D6C1B4F73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-138" b="-138"/>
          <a:stretch/>
        </p:blipFill>
        <p:spPr>
          <a:xfrm>
            <a:off x="1910910" y="3489849"/>
            <a:ext cx="914400" cy="1047902"/>
          </a:xfrm>
          <a:prstGeom prst="rect">
            <a:avLst/>
          </a:prstGeom>
        </p:spPr>
      </p:pic>
      <p:pic>
        <p:nvPicPr>
          <p:cNvPr id="45" name="Image 20" descr="preencoded.png">
            <a:extLst>
              <a:ext uri="{FF2B5EF4-FFF2-40B4-BE49-F238E27FC236}">
                <a16:creationId xmlns:a16="http://schemas.microsoft.com/office/drawing/2014/main" id="{E129E87C-4266-4142-B6E9-7D37E5A1455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137" r="-137"/>
          <a:stretch/>
        </p:blipFill>
        <p:spPr>
          <a:xfrm>
            <a:off x="3053910" y="3584946"/>
            <a:ext cx="752551" cy="857707"/>
          </a:xfrm>
          <a:prstGeom prst="rect">
            <a:avLst/>
          </a:prstGeom>
        </p:spPr>
      </p:pic>
      <p:pic>
        <p:nvPicPr>
          <p:cNvPr id="46" name="Image 21" descr="preencoded.png">
            <a:extLst>
              <a:ext uri="{FF2B5EF4-FFF2-40B4-BE49-F238E27FC236}">
                <a16:creationId xmlns:a16="http://schemas.microsoft.com/office/drawing/2014/main" id="{AE157DA1-4286-4288-9320-ACA66DBA177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315" r="-315"/>
          <a:stretch/>
        </p:blipFill>
        <p:spPr>
          <a:xfrm>
            <a:off x="2863715" y="2918349"/>
            <a:ext cx="838505" cy="666598"/>
          </a:xfrm>
          <a:prstGeom prst="rect">
            <a:avLst/>
          </a:prstGeom>
        </p:spPr>
      </p:pic>
      <p:sp>
        <p:nvSpPr>
          <p:cNvPr id="47" name="Text 5">
            <a:extLst>
              <a:ext uri="{FF2B5EF4-FFF2-40B4-BE49-F238E27FC236}">
                <a16:creationId xmlns:a16="http://schemas.microsoft.com/office/drawing/2014/main" id="{7B526925-032E-4EB6-AF85-AD56F10C6BEA}"/>
              </a:ext>
            </a:extLst>
          </p:cNvPr>
          <p:cNvSpPr txBox="1"/>
          <p:nvPr/>
        </p:nvSpPr>
        <p:spPr>
          <a:xfrm>
            <a:off x="1910910" y="4727946"/>
            <a:ext cx="34482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52A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COLABORAÇÃO MULTISSECTORIAL</a:t>
            </a:r>
            <a:endParaRPr lang="en-US" sz="1200" dirty="0"/>
          </a:p>
        </p:txBody>
      </p:sp>
      <p:sp>
        <p:nvSpPr>
          <p:cNvPr id="49" name="Shape 19">
            <a:extLst>
              <a:ext uri="{FF2B5EF4-FFF2-40B4-BE49-F238E27FC236}">
                <a16:creationId xmlns:a16="http://schemas.microsoft.com/office/drawing/2014/main" id="{53470212-E61D-4144-B265-3CBD8B122C5F}"/>
              </a:ext>
            </a:extLst>
          </p:cNvPr>
          <p:cNvSpPr/>
          <p:nvPr/>
        </p:nvSpPr>
        <p:spPr>
          <a:xfrm>
            <a:off x="1653275" y="694115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6242EF1B-AF87-4DAC-8761-7763A6217635}"/>
              </a:ext>
            </a:extLst>
          </p:cNvPr>
          <p:cNvSpPr txBox="1"/>
          <p:nvPr/>
        </p:nvSpPr>
        <p:spPr>
          <a:xfrm>
            <a:off x="1614870" y="741664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25C56-4188-1793-0D6A-DD955D7E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F970C1-BA2E-7D38-0AB5-7E2A0574D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014"/>
            <a:ext cx="1951348" cy="121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7944A3-8783-F5A3-BCC1-341FEB08D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3998281"/>
            <a:ext cx="1951348" cy="1643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5D47C-7E2D-C48A-091D-2542A59C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7848"/>
            <a:ext cx="1951348" cy="1660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E863B-2F48-74F3-5AE9-DF1C53ED9B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75415"/>
            <a:ext cx="1385739" cy="2403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1750E9-585D-D528-0698-014184966F29}"/>
              </a:ext>
            </a:extLst>
          </p:cNvPr>
          <p:cNvSpPr/>
          <p:nvPr/>
        </p:nvSpPr>
        <p:spPr>
          <a:xfrm>
            <a:off x="819671" y="-94269"/>
            <a:ext cx="11461781" cy="6952268"/>
          </a:xfrm>
          <a:custGeom>
            <a:avLst/>
            <a:gdLst>
              <a:gd name="connsiteX0" fmla="*/ 0 w 10328366"/>
              <a:gd name="connsiteY0" fmla="*/ 0 h 6193109"/>
              <a:gd name="connsiteX1" fmla="*/ 10328366 w 10328366"/>
              <a:gd name="connsiteY1" fmla="*/ 0 h 6193109"/>
              <a:gd name="connsiteX2" fmla="*/ 10328366 w 10328366"/>
              <a:gd name="connsiteY2" fmla="*/ 6193109 h 6193109"/>
              <a:gd name="connsiteX3" fmla="*/ 0 w 10328366"/>
              <a:gd name="connsiteY3" fmla="*/ 6193109 h 6193109"/>
              <a:gd name="connsiteX4" fmla="*/ 0 w 10328366"/>
              <a:gd name="connsiteY4" fmla="*/ 0 h 6193109"/>
              <a:gd name="connsiteX0" fmla="*/ 576700 w 10905066"/>
              <a:gd name="connsiteY0" fmla="*/ 0 h 6193109"/>
              <a:gd name="connsiteX1" fmla="*/ 10905066 w 10905066"/>
              <a:gd name="connsiteY1" fmla="*/ 0 h 6193109"/>
              <a:gd name="connsiteX2" fmla="*/ 10905066 w 10905066"/>
              <a:gd name="connsiteY2" fmla="*/ 6193109 h 6193109"/>
              <a:gd name="connsiteX3" fmla="*/ 576700 w 10905066"/>
              <a:gd name="connsiteY3" fmla="*/ 6193109 h 6193109"/>
              <a:gd name="connsiteX4" fmla="*/ 576700 w 10905066"/>
              <a:gd name="connsiteY4" fmla="*/ 0 h 6193109"/>
              <a:gd name="connsiteX0" fmla="*/ 441235 w 10769601"/>
              <a:gd name="connsiteY0" fmla="*/ 0 h 6193109"/>
              <a:gd name="connsiteX1" fmla="*/ 10769601 w 10769601"/>
              <a:gd name="connsiteY1" fmla="*/ 0 h 6193109"/>
              <a:gd name="connsiteX2" fmla="*/ 10769601 w 10769601"/>
              <a:gd name="connsiteY2" fmla="*/ 6193109 h 6193109"/>
              <a:gd name="connsiteX3" fmla="*/ 441235 w 10769601"/>
              <a:gd name="connsiteY3" fmla="*/ 6193109 h 6193109"/>
              <a:gd name="connsiteX4" fmla="*/ 441235 w 10769601"/>
              <a:gd name="connsiteY4" fmla="*/ 0 h 6193109"/>
              <a:gd name="connsiteX0" fmla="*/ 615405 w 10943771"/>
              <a:gd name="connsiteY0" fmla="*/ 0 h 6193109"/>
              <a:gd name="connsiteX1" fmla="*/ 10943771 w 10943771"/>
              <a:gd name="connsiteY1" fmla="*/ 0 h 6193109"/>
              <a:gd name="connsiteX2" fmla="*/ 10943771 w 10943771"/>
              <a:gd name="connsiteY2" fmla="*/ 6193109 h 6193109"/>
              <a:gd name="connsiteX3" fmla="*/ 615405 w 10943771"/>
              <a:gd name="connsiteY3" fmla="*/ 6193109 h 6193109"/>
              <a:gd name="connsiteX4" fmla="*/ 615405 w 10943771"/>
              <a:gd name="connsiteY4" fmla="*/ 0 h 6193109"/>
              <a:gd name="connsiteX0" fmla="*/ 565090 w 10893456"/>
              <a:gd name="connsiteY0" fmla="*/ 0 h 6193109"/>
              <a:gd name="connsiteX1" fmla="*/ 10893456 w 10893456"/>
              <a:gd name="connsiteY1" fmla="*/ 0 h 6193109"/>
              <a:gd name="connsiteX2" fmla="*/ 10893456 w 10893456"/>
              <a:gd name="connsiteY2" fmla="*/ 6193109 h 6193109"/>
              <a:gd name="connsiteX3" fmla="*/ 565090 w 10893456"/>
              <a:gd name="connsiteY3" fmla="*/ 6193109 h 6193109"/>
              <a:gd name="connsiteX4" fmla="*/ 565090 w 10893456"/>
              <a:gd name="connsiteY4" fmla="*/ 0 h 6193109"/>
              <a:gd name="connsiteX0" fmla="*/ 469173 w 10797539"/>
              <a:gd name="connsiteY0" fmla="*/ 0 h 6201818"/>
              <a:gd name="connsiteX1" fmla="*/ 10797539 w 10797539"/>
              <a:gd name="connsiteY1" fmla="*/ 0 h 6201818"/>
              <a:gd name="connsiteX2" fmla="*/ 10797539 w 10797539"/>
              <a:gd name="connsiteY2" fmla="*/ 6193109 h 6201818"/>
              <a:gd name="connsiteX3" fmla="*/ 913310 w 10797539"/>
              <a:gd name="connsiteY3" fmla="*/ 6201818 h 6201818"/>
              <a:gd name="connsiteX4" fmla="*/ 469173 w 10797539"/>
              <a:gd name="connsiteY4" fmla="*/ 0 h 6201818"/>
              <a:gd name="connsiteX0" fmla="*/ 394595 w 10722961"/>
              <a:gd name="connsiteY0" fmla="*/ 0 h 6201818"/>
              <a:gd name="connsiteX1" fmla="*/ 10722961 w 10722961"/>
              <a:gd name="connsiteY1" fmla="*/ 0 h 6201818"/>
              <a:gd name="connsiteX2" fmla="*/ 10722961 w 10722961"/>
              <a:gd name="connsiteY2" fmla="*/ 6193109 h 6201818"/>
              <a:gd name="connsiteX3" fmla="*/ 838732 w 10722961"/>
              <a:gd name="connsiteY3" fmla="*/ 6201818 h 6201818"/>
              <a:gd name="connsiteX4" fmla="*/ 394595 w 10722961"/>
              <a:gd name="connsiteY4" fmla="*/ 0 h 6201818"/>
              <a:gd name="connsiteX0" fmla="*/ 380592 w 10708958"/>
              <a:gd name="connsiteY0" fmla="*/ 0 h 6201818"/>
              <a:gd name="connsiteX1" fmla="*/ 10708958 w 10708958"/>
              <a:gd name="connsiteY1" fmla="*/ 0 h 6201818"/>
              <a:gd name="connsiteX2" fmla="*/ 10708958 w 10708958"/>
              <a:gd name="connsiteY2" fmla="*/ 6193109 h 6201818"/>
              <a:gd name="connsiteX3" fmla="*/ 824729 w 10708958"/>
              <a:gd name="connsiteY3" fmla="*/ 6201818 h 6201818"/>
              <a:gd name="connsiteX4" fmla="*/ 380592 w 10708958"/>
              <a:gd name="connsiteY4" fmla="*/ 0 h 6201818"/>
              <a:gd name="connsiteX0" fmla="*/ 371129 w 10699495"/>
              <a:gd name="connsiteY0" fmla="*/ 0 h 6201818"/>
              <a:gd name="connsiteX1" fmla="*/ 10699495 w 10699495"/>
              <a:gd name="connsiteY1" fmla="*/ 0 h 6201818"/>
              <a:gd name="connsiteX2" fmla="*/ 10699495 w 10699495"/>
              <a:gd name="connsiteY2" fmla="*/ 6193109 h 6201818"/>
              <a:gd name="connsiteX3" fmla="*/ 815266 w 10699495"/>
              <a:gd name="connsiteY3" fmla="*/ 6201818 h 6201818"/>
              <a:gd name="connsiteX4" fmla="*/ 371129 w 10699495"/>
              <a:gd name="connsiteY4" fmla="*/ 0 h 6201818"/>
              <a:gd name="connsiteX0" fmla="*/ 444906 w 10773272"/>
              <a:gd name="connsiteY0" fmla="*/ 0 h 6218682"/>
              <a:gd name="connsiteX1" fmla="*/ 10773272 w 10773272"/>
              <a:gd name="connsiteY1" fmla="*/ 0 h 6218682"/>
              <a:gd name="connsiteX2" fmla="*/ 10773272 w 10773272"/>
              <a:gd name="connsiteY2" fmla="*/ 6193109 h 6218682"/>
              <a:gd name="connsiteX3" fmla="*/ 360045 w 10773272"/>
              <a:gd name="connsiteY3" fmla="*/ 6218682 h 6218682"/>
              <a:gd name="connsiteX4" fmla="*/ 444906 w 10773272"/>
              <a:gd name="connsiteY4" fmla="*/ 0 h 6218682"/>
              <a:gd name="connsiteX0" fmla="*/ 509311 w 10837677"/>
              <a:gd name="connsiteY0" fmla="*/ 0 h 6218682"/>
              <a:gd name="connsiteX1" fmla="*/ 10837677 w 10837677"/>
              <a:gd name="connsiteY1" fmla="*/ 0 h 6218682"/>
              <a:gd name="connsiteX2" fmla="*/ 10837677 w 10837677"/>
              <a:gd name="connsiteY2" fmla="*/ 6193109 h 6218682"/>
              <a:gd name="connsiteX3" fmla="*/ 92706 w 10837677"/>
              <a:gd name="connsiteY3" fmla="*/ 6218682 h 6218682"/>
              <a:gd name="connsiteX4" fmla="*/ 509311 w 10837677"/>
              <a:gd name="connsiteY4" fmla="*/ 0 h 6218682"/>
              <a:gd name="connsiteX0" fmla="*/ 573206 w 10901572"/>
              <a:gd name="connsiteY0" fmla="*/ 0 h 6218682"/>
              <a:gd name="connsiteX1" fmla="*/ 10901572 w 10901572"/>
              <a:gd name="connsiteY1" fmla="*/ 0 h 6218682"/>
              <a:gd name="connsiteX2" fmla="*/ 10901572 w 10901572"/>
              <a:gd name="connsiteY2" fmla="*/ 6193109 h 6218682"/>
              <a:gd name="connsiteX3" fmla="*/ 156601 w 10901572"/>
              <a:gd name="connsiteY3" fmla="*/ 6218682 h 6218682"/>
              <a:gd name="connsiteX4" fmla="*/ 573206 w 10901572"/>
              <a:gd name="connsiteY4" fmla="*/ 0 h 62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1572" h="6218682">
                <a:moveTo>
                  <a:pt x="573206" y="0"/>
                </a:moveTo>
                <a:lnTo>
                  <a:pt x="10901572" y="0"/>
                </a:lnTo>
                <a:lnTo>
                  <a:pt x="10901572" y="6193109"/>
                </a:lnTo>
                <a:lnTo>
                  <a:pt x="156601" y="6218682"/>
                </a:lnTo>
                <a:cubicBezTo>
                  <a:pt x="609657" y="4721338"/>
                  <a:pt x="-698245" y="1890199"/>
                  <a:pt x="573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s</a:t>
            </a:r>
            <a:endParaRPr lang="pt-PT" sz="2000" dirty="0"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AC084-8165-33D3-D571-0800BEC484A8}"/>
              </a:ext>
            </a:extLst>
          </p:cNvPr>
          <p:cNvSpPr txBox="1"/>
          <p:nvPr/>
        </p:nvSpPr>
        <p:spPr>
          <a:xfrm>
            <a:off x="2110475" y="671564"/>
            <a:ext cx="865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noProof="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ESTADO ACTUAL DA </a:t>
            </a:r>
            <a:r>
              <a:rPr lang="pt-PT" sz="36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INSERÇÃO </a:t>
            </a:r>
            <a:r>
              <a:rPr lang="pt-PT" sz="3600" b="1" noProof="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DE DADOS 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894713A-5156-047B-5EA1-47FAAC2351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09" y="404532"/>
            <a:ext cx="1060986" cy="773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8DD1BBF-FE36-A534-34FE-C76E79E9854F}"/>
              </a:ext>
            </a:extLst>
          </p:cNvPr>
          <p:cNvSpPr/>
          <p:nvPr/>
        </p:nvSpPr>
        <p:spPr>
          <a:xfrm>
            <a:off x="11364686" y="6270171"/>
            <a:ext cx="478971" cy="42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Tw Cen MT" panose="020B0602020104020603" pitchFamily="34" charset="0"/>
              </a:rPr>
              <a:t>8</a:t>
            </a:r>
          </a:p>
        </p:txBody>
      </p:sp>
      <p:pic>
        <p:nvPicPr>
          <p:cNvPr id="15" name="Image 6" descr="preencoded.png">
            <a:extLst>
              <a:ext uri="{FF2B5EF4-FFF2-40B4-BE49-F238E27FC236}">
                <a16:creationId xmlns:a16="http://schemas.microsoft.com/office/drawing/2014/main" id="{4A6F7571-5BEF-5BCF-55EE-0D9829933C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0" r="-10"/>
          <a:stretch/>
        </p:blipFill>
        <p:spPr>
          <a:xfrm>
            <a:off x="2425841" y="1891504"/>
            <a:ext cx="2190902" cy="2247595"/>
          </a:xfrm>
          <a:prstGeom prst="rect">
            <a:avLst/>
          </a:prstGeom>
        </p:spPr>
      </p:pic>
      <p:pic>
        <p:nvPicPr>
          <p:cNvPr id="19" name="Image 7" descr="preencoded.png">
            <a:extLst>
              <a:ext uri="{FF2B5EF4-FFF2-40B4-BE49-F238E27FC236}">
                <a16:creationId xmlns:a16="http://schemas.microsoft.com/office/drawing/2014/main" id="{049ED5EC-682E-5746-A126-098EA9ED5B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0" r="-10"/>
          <a:stretch/>
        </p:blipFill>
        <p:spPr>
          <a:xfrm>
            <a:off x="8595782" y="1887531"/>
            <a:ext cx="2190902" cy="2247595"/>
          </a:xfrm>
          <a:prstGeom prst="rect">
            <a:avLst/>
          </a:prstGeom>
        </p:spPr>
      </p:pic>
      <p:sp>
        <p:nvSpPr>
          <p:cNvPr id="23" name="Shape 3">
            <a:extLst>
              <a:ext uri="{FF2B5EF4-FFF2-40B4-BE49-F238E27FC236}">
                <a16:creationId xmlns:a16="http://schemas.microsoft.com/office/drawing/2014/main" id="{B0CA8514-91E6-C8C5-D5D9-5902F214997B}"/>
              </a:ext>
            </a:extLst>
          </p:cNvPr>
          <p:cNvSpPr/>
          <p:nvPr/>
        </p:nvSpPr>
        <p:spPr>
          <a:xfrm>
            <a:off x="2795824" y="1992245"/>
            <a:ext cx="761695" cy="761695"/>
          </a:xfrm>
          <a:prstGeom prst="ellipse">
            <a:avLst/>
          </a:prstGeom>
          <a:solidFill>
            <a:srgbClr val="E6F5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483EB0F7-4092-360F-0101-146B178C7CF3}"/>
              </a:ext>
            </a:extLst>
          </p:cNvPr>
          <p:cNvSpPr/>
          <p:nvPr/>
        </p:nvSpPr>
        <p:spPr>
          <a:xfrm>
            <a:off x="9464461" y="2023025"/>
            <a:ext cx="761695" cy="761695"/>
          </a:xfrm>
          <a:prstGeom prst="ellipse">
            <a:avLst/>
          </a:prstGeom>
          <a:solidFill>
            <a:srgbClr val="FC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14" descr="preencoded.png">
            <a:extLst>
              <a:ext uri="{FF2B5EF4-FFF2-40B4-BE49-F238E27FC236}">
                <a16:creationId xmlns:a16="http://schemas.microsoft.com/office/drawing/2014/main" id="{751752F8-847E-EBB2-2CBD-CA904BF039A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956765" y="2188029"/>
            <a:ext cx="382839" cy="457914"/>
          </a:xfrm>
          <a:prstGeom prst="rect">
            <a:avLst/>
          </a:prstGeom>
        </p:spPr>
      </p:pic>
      <p:sp>
        <p:nvSpPr>
          <p:cNvPr id="30" name="Text 10">
            <a:extLst>
              <a:ext uri="{FF2B5EF4-FFF2-40B4-BE49-F238E27FC236}">
                <a16:creationId xmlns:a16="http://schemas.microsoft.com/office/drawing/2014/main" id="{42530E25-6A43-7293-62F1-0EE8478030CC}"/>
              </a:ext>
            </a:extLst>
          </p:cNvPr>
          <p:cNvSpPr txBox="1"/>
          <p:nvPr/>
        </p:nvSpPr>
        <p:spPr>
          <a:xfrm>
            <a:off x="2135533" y="3105815"/>
            <a:ext cx="2773924" cy="89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80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Projectos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inseridos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,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referentes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aos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sectores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 de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estradas</a:t>
            </a:r>
            <a:r>
              <a:rPr lang="en-US" b="1" dirty="0">
                <a:solidFill>
                  <a:srgbClr val="009639"/>
                </a:solidFill>
                <a:latin typeface="Tw Cen MT" panose="020B0602020104020603" pitchFamily="34" charset="0"/>
              </a:rPr>
              <a:t> e </a:t>
            </a:r>
            <a:r>
              <a:rPr lang="en-US" b="1" dirty="0" err="1">
                <a:solidFill>
                  <a:srgbClr val="009639"/>
                </a:solidFill>
                <a:latin typeface="Tw Cen MT" panose="020B0602020104020603" pitchFamily="34" charset="0"/>
              </a:rPr>
              <a:t>habita</a:t>
            </a:r>
            <a:r>
              <a:rPr lang="pt-PT" b="1" dirty="0">
                <a:solidFill>
                  <a:srgbClr val="009639"/>
                </a:solidFill>
                <a:latin typeface="Tw Cen MT" panose="020B0602020104020603" pitchFamily="34" charset="0"/>
              </a:rPr>
              <a:t>ção</a:t>
            </a:r>
            <a:endParaRPr lang="en-US" b="1" dirty="0">
              <a:solidFill>
                <a:srgbClr val="009639"/>
              </a:solidFill>
              <a:latin typeface="Tw Cen MT" panose="020B0602020104020603" pitchFamily="34" charset="0"/>
            </a:endParaRPr>
          </a:p>
        </p:txBody>
      </p:sp>
      <p:pic>
        <p:nvPicPr>
          <p:cNvPr id="32" name="Image 15" descr="preencoded.png">
            <a:extLst>
              <a:ext uri="{FF2B5EF4-FFF2-40B4-BE49-F238E27FC236}">
                <a16:creationId xmlns:a16="http://schemas.microsoft.com/office/drawing/2014/main" id="{0A853278-2D38-7971-E5EF-76A0A571D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598267" y="2182439"/>
            <a:ext cx="381305" cy="381305"/>
          </a:xfrm>
          <a:prstGeom prst="rect">
            <a:avLst/>
          </a:prstGeom>
        </p:spPr>
      </p:pic>
      <p:sp>
        <p:nvSpPr>
          <p:cNvPr id="33" name="Text 12">
            <a:extLst>
              <a:ext uri="{FF2B5EF4-FFF2-40B4-BE49-F238E27FC236}">
                <a16:creationId xmlns:a16="http://schemas.microsoft.com/office/drawing/2014/main" id="{2F43693D-B7C0-AB74-BCFB-E4E34810F229}"/>
              </a:ext>
            </a:extLst>
          </p:cNvPr>
          <p:cNvSpPr txBox="1"/>
          <p:nvPr/>
        </p:nvSpPr>
        <p:spPr>
          <a:xfrm>
            <a:off x="8749858" y="2870101"/>
            <a:ext cx="21909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D21034"/>
                </a:solidFill>
                <a:latin typeface="Tw Cen MT" panose="020B0602020104020603" pitchFamily="34" charset="0"/>
              </a:rPr>
              <a:t>VALOR TOTAL 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4" name="Text 13">
            <a:extLst>
              <a:ext uri="{FF2B5EF4-FFF2-40B4-BE49-F238E27FC236}">
                <a16:creationId xmlns:a16="http://schemas.microsoft.com/office/drawing/2014/main" id="{73486A4D-B96C-A8BB-FC98-A859ADCA7106}"/>
              </a:ext>
            </a:extLst>
          </p:cNvPr>
          <p:cNvSpPr txBox="1"/>
          <p:nvPr/>
        </p:nvSpPr>
        <p:spPr>
          <a:xfrm>
            <a:off x="8903934" y="3250722"/>
            <a:ext cx="188275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PT" noProof="0" dirty="0">
                <a:solidFill>
                  <a:srgbClr val="666666"/>
                </a:solidFill>
                <a:latin typeface="Tw Cen MT" panose="020B0602020104020603" pitchFamily="34" charset="0"/>
                <a:ea typeface="Roboto" pitchFamily="34" charset="-122"/>
                <a:cs typeface="Roboto" pitchFamily="34" charset="-120"/>
              </a:rPr>
              <a:t>78 Mil Milhões de Meticais  </a:t>
            </a:r>
            <a:endParaRPr lang="pt-PT" noProof="0" dirty="0">
              <a:latin typeface="Tw Cen MT" panose="020B0602020104020603" pitchFamily="34" charset="0"/>
            </a:endParaRPr>
          </a:p>
        </p:txBody>
      </p:sp>
      <p:sp>
        <p:nvSpPr>
          <p:cNvPr id="49" name="Shape 19">
            <a:extLst>
              <a:ext uri="{FF2B5EF4-FFF2-40B4-BE49-F238E27FC236}">
                <a16:creationId xmlns:a16="http://schemas.microsoft.com/office/drawing/2014/main" id="{9B091147-EF70-2FC7-B35D-B10F70A6F969}"/>
              </a:ext>
            </a:extLst>
          </p:cNvPr>
          <p:cNvSpPr/>
          <p:nvPr/>
        </p:nvSpPr>
        <p:spPr>
          <a:xfrm>
            <a:off x="1653275" y="694115"/>
            <a:ext cx="381305" cy="381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809BF251-F710-CA0A-78B0-1D443075385A}"/>
              </a:ext>
            </a:extLst>
          </p:cNvPr>
          <p:cNvSpPr txBox="1"/>
          <p:nvPr/>
        </p:nvSpPr>
        <p:spPr>
          <a:xfrm>
            <a:off x="1614870" y="741664"/>
            <a:ext cx="4572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B434-518D-C2D3-55A1-F0C7A88555FD}"/>
              </a:ext>
            </a:extLst>
          </p:cNvPr>
          <p:cNvSpPr txBox="1"/>
          <p:nvPr/>
        </p:nvSpPr>
        <p:spPr>
          <a:xfrm>
            <a:off x="2367149" y="5091024"/>
            <a:ext cx="176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Financiadores</a:t>
            </a:r>
            <a:r>
              <a:rPr lang="en-US" b="1" dirty="0">
                <a:solidFill>
                  <a:srgbClr val="0070C0"/>
                </a:solidFill>
              </a:rPr>
              <a:t> dos </a:t>
            </a:r>
            <a:r>
              <a:rPr lang="en-US" b="1" dirty="0" err="1">
                <a:solidFill>
                  <a:srgbClr val="0070C0"/>
                </a:solidFill>
              </a:rPr>
              <a:t>Projectos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FA661A0-47C9-0568-FAF3-76F84FA90D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3898" y="4502838"/>
            <a:ext cx="426757" cy="341406"/>
          </a:xfrm>
          <a:prstGeom prst="rect">
            <a:avLst/>
          </a:prstGeom>
        </p:spPr>
      </p:pic>
      <p:sp>
        <p:nvSpPr>
          <p:cNvPr id="6" name="Shape 18">
            <a:extLst>
              <a:ext uri="{FF2B5EF4-FFF2-40B4-BE49-F238E27FC236}">
                <a16:creationId xmlns:a16="http://schemas.microsoft.com/office/drawing/2014/main" id="{C1B652B9-590D-0E7A-5DB3-2F818A3E0C15}"/>
              </a:ext>
            </a:extLst>
          </p:cNvPr>
          <p:cNvSpPr/>
          <p:nvPr/>
        </p:nvSpPr>
        <p:spPr>
          <a:xfrm>
            <a:off x="3839670" y="4637395"/>
            <a:ext cx="3464644" cy="2059496"/>
          </a:xfrm>
          <a:prstGeom prst="roundRect">
            <a:avLst>
              <a:gd name="adj" fmla="val 18953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>
                <a:solidFill>
                  <a:srgbClr val="0070C0"/>
                </a:solidFill>
              </a:rPr>
              <a:t>Banco Mundial,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>
                <a:solidFill>
                  <a:srgbClr val="0070C0"/>
                </a:solidFill>
              </a:rPr>
              <a:t>União Europeia,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>
                <a:solidFill>
                  <a:srgbClr val="0070C0"/>
                </a:solidFill>
              </a:rPr>
              <a:t>Banco Africano de Desenvolvimento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>
                <a:solidFill>
                  <a:srgbClr val="0070C0"/>
                </a:solidFill>
              </a:rPr>
              <a:t>Fundo de estradas, FP,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>
                <a:solidFill>
                  <a:srgbClr val="0070C0"/>
                </a:solidFill>
              </a:rPr>
              <a:t>Fundo de Investimento de Iniciativa Autárquica,</a:t>
            </a:r>
          </a:p>
        </p:txBody>
      </p:sp>
      <p:pic>
        <p:nvPicPr>
          <p:cNvPr id="7" name="Image 14" descr="preencoded.png">
            <a:extLst>
              <a:ext uri="{FF2B5EF4-FFF2-40B4-BE49-F238E27FC236}">
                <a16:creationId xmlns:a16="http://schemas.microsoft.com/office/drawing/2014/main" id="{2142FE90-EB19-1408-2B78-FA2415150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12470" r="-12470"/>
          <a:stretch/>
        </p:blipFill>
        <p:spPr>
          <a:xfrm>
            <a:off x="9360066" y="4220507"/>
            <a:ext cx="476402" cy="51310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DDAC747-EA3C-4766-487E-3EA94062A460}"/>
              </a:ext>
            </a:extLst>
          </p:cNvPr>
          <p:cNvSpPr txBox="1"/>
          <p:nvPr/>
        </p:nvSpPr>
        <p:spPr>
          <a:xfrm>
            <a:off x="8579749" y="4844244"/>
            <a:ext cx="3084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Projectos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Executados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ANE,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C000"/>
                </a:solidFill>
              </a:rPr>
              <a:t>Distritos</a:t>
            </a:r>
            <a:r>
              <a:rPr lang="en-US" b="1" dirty="0">
                <a:solidFill>
                  <a:srgbClr val="FFC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Municipios;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FFH</a:t>
            </a:r>
            <a:r>
              <a:rPr lang="en-US" dirty="0">
                <a:solidFill>
                  <a:srgbClr val="FFC000"/>
                </a:solidFill>
              </a:rPr>
              <a:t> </a:t>
            </a:r>
            <a:endParaRPr lang="pt-P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8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799</Words>
  <Application>Microsoft Office PowerPoint</Application>
  <PresentationFormat>Widescreen</PresentationFormat>
  <Paragraphs>194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ClanOT-Black</vt:lpstr>
      <vt:lpstr>Fira Sans Extra Condensed Medium</vt:lpstr>
      <vt:lpstr>Montserrat</vt:lpstr>
      <vt:lpstr>Roboto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O PROCESSO DE CRIAÇÃO DO PORTAL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</dc:creator>
  <cp:lastModifiedBy>HP</cp:lastModifiedBy>
  <cp:revision>290</cp:revision>
  <dcterms:created xsi:type="dcterms:W3CDTF">2025-02-22T15:25:58Z</dcterms:created>
  <dcterms:modified xsi:type="dcterms:W3CDTF">2026-04-13T06:19:52Z</dcterms:modified>
</cp:coreProperties>
</file>