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7" r:id="rId3"/>
    <p:sldId id="258" r:id="rId4"/>
    <p:sldId id="1203" r:id="rId5"/>
    <p:sldId id="1208" r:id="rId6"/>
    <p:sldId id="261" r:id="rId7"/>
    <p:sldId id="266" r:id="rId8"/>
    <p:sldId id="267" r:id="rId9"/>
    <p:sldId id="1204" r:id="rId10"/>
    <p:sldId id="1205" r:id="rId11"/>
    <p:sldId id="1206" r:id="rId12"/>
    <p:sldId id="120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ene%20Sim&#245;es\Documents\emergencias%202020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ene%20Sim&#245;es\Documents\emergencias%202020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dirty="0"/>
              <a:t>Histórico danos em Estruturas de drenagem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'Sheet1 (2)'!$C$7</c:f>
              <c:strCache>
                <c:ptCount val="1"/>
                <c:pt idx="0">
                  <c:v>Pontes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'Sheet1 (2)'!$A$8:$A$20</c:f>
              <c:strCache>
                <c:ptCount val="13"/>
                <c:pt idx="0">
                  <c:v>2011/12</c:v>
                </c:pt>
                <c:pt idx="1">
                  <c:v>2012/13</c:v>
                </c:pt>
                <c:pt idx="2">
                  <c:v>2014/15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</c:v>
                </c:pt>
                <c:pt idx="11">
                  <c:v>2024/25</c:v>
                </c:pt>
                <c:pt idx="12">
                  <c:v>2025/26</c:v>
                </c:pt>
              </c:strCache>
            </c:strRef>
          </c:cat>
          <c:val>
            <c:numRef>
              <c:f>'Sheet1 (2)'!$C$8:$C$20</c:f>
              <c:numCache>
                <c:formatCode>General</c:formatCode>
                <c:ptCount val="13"/>
                <c:pt idx="0">
                  <c:v>15</c:v>
                </c:pt>
                <c:pt idx="1">
                  <c:v>26</c:v>
                </c:pt>
                <c:pt idx="2">
                  <c:v>83</c:v>
                </c:pt>
                <c:pt idx="3">
                  <c:v>19</c:v>
                </c:pt>
                <c:pt idx="4">
                  <c:v>10</c:v>
                </c:pt>
                <c:pt idx="5">
                  <c:v>196</c:v>
                </c:pt>
                <c:pt idx="6">
                  <c:v>9</c:v>
                </c:pt>
                <c:pt idx="7">
                  <c:v>15</c:v>
                </c:pt>
                <c:pt idx="8">
                  <c:v>23</c:v>
                </c:pt>
                <c:pt idx="9">
                  <c:v>73</c:v>
                </c:pt>
                <c:pt idx="10">
                  <c:v>17</c:v>
                </c:pt>
                <c:pt idx="11">
                  <c:v>5</c:v>
                </c:pt>
                <c:pt idx="1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F-4011-8F78-C72249412CD7}"/>
            </c:ext>
          </c:extLst>
        </c:ser>
        <c:ser>
          <c:idx val="2"/>
          <c:order val="1"/>
          <c:tx>
            <c:strRef>
              <c:f>'Sheet1 (2)'!$D$7</c:f>
              <c:strCache>
                <c:ptCount val="1"/>
                <c:pt idx="0">
                  <c:v>Aquedutos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'Sheet1 (2)'!$A$8:$A$20</c:f>
              <c:strCache>
                <c:ptCount val="13"/>
                <c:pt idx="0">
                  <c:v>2011/12</c:v>
                </c:pt>
                <c:pt idx="1">
                  <c:v>2012/13</c:v>
                </c:pt>
                <c:pt idx="2">
                  <c:v>2014/15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</c:v>
                </c:pt>
                <c:pt idx="11">
                  <c:v>2024/25</c:v>
                </c:pt>
                <c:pt idx="12">
                  <c:v>2025/26</c:v>
                </c:pt>
              </c:strCache>
            </c:strRef>
          </c:cat>
          <c:val>
            <c:numRef>
              <c:f>'Sheet1 (2)'!$D$8:$D$20</c:f>
              <c:numCache>
                <c:formatCode>General</c:formatCode>
                <c:ptCount val="13"/>
                <c:pt idx="0">
                  <c:v>6</c:v>
                </c:pt>
                <c:pt idx="1">
                  <c:v>134</c:v>
                </c:pt>
                <c:pt idx="2">
                  <c:v>176</c:v>
                </c:pt>
                <c:pt idx="3">
                  <c:v>58</c:v>
                </c:pt>
                <c:pt idx="4">
                  <c:v>27</c:v>
                </c:pt>
                <c:pt idx="5">
                  <c:v>99</c:v>
                </c:pt>
                <c:pt idx="6">
                  <c:v>44</c:v>
                </c:pt>
                <c:pt idx="7">
                  <c:v>155</c:v>
                </c:pt>
                <c:pt idx="8">
                  <c:v>14</c:v>
                </c:pt>
                <c:pt idx="9">
                  <c:v>282</c:v>
                </c:pt>
                <c:pt idx="10">
                  <c:v>41</c:v>
                </c:pt>
                <c:pt idx="11">
                  <c:v>20</c:v>
                </c:pt>
                <c:pt idx="12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F-4011-8F78-C72249412CD7}"/>
            </c:ext>
          </c:extLst>
        </c:ser>
        <c:ser>
          <c:idx val="3"/>
          <c:order val="2"/>
          <c:tx>
            <c:strRef>
              <c:f>'Sheet1 (2)'!$E$7</c:f>
              <c:strCache>
                <c:ptCount val="1"/>
                <c:pt idx="0">
                  <c:v>Drifts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'Sheet1 (2)'!$A$8:$A$20</c:f>
              <c:strCache>
                <c:ptCount val="13"/>
                <c:pt idx="0">
                  <c:v>2011/12</c:v>
                </c:pt>
                <c:pt idx="1">
                  <c:v>2012/13</c:v>
                </c:pt>
                <c:pt idx="2">
                  <c:v>2014/15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</c:v>
                </c:pt>
                <c:pt idx="11">
                  <c:v>2024/25</c:v>
                </c:pt>
                <c:pt idx="12">
                  <c:v>2025/26</c:v>
                </c:pt>
              </c:strCache>
            </c:strRef>
          </c:cat>
          <c:val>
            <c:numRef>
              <c:f>'Sheet1 (2)'!$E$8:$E$20</c:f>
              <c:numCache>
                <c:formatCode>General</c:formatCode>
                <c:ptCount val="13"/>
                <c:pt idx="0">
                  <c:v>4</c:v>
                </c:pt>
                <c:pt idx="1">
                  <c:v>5</c:v>
                </c:pt>
                <c:pt idx="2">
                  <c:v>94</c:v>
                </c:pt>
                <c:pt idx="3">
                  <c:v>6</c:v>
                </c:pt>
                <c:pt idx="4">
                  <c:v>2</c:v>
                </c:pt>
                <c:pt idx="5">
                  <c:v>46</c:v>
                </c:pt>
                <c:pt idx="6">
                  <c:v>9</c:v>
                </c:pt>
                <c:pt idx="7">
                  <c:v>34</c:v>
                </c:pt>
                <c:pt idx="8">
                  <c:v>3</c:v>
                </c:pt>
                <c:pt idx="9">
                  <c:v>55</c:v>
                </c:pt>
                <c:pt idx="10">
                  <c:v>5</c:v>
                </c:pt>
                <c:pt idx="11">
                  <c:v>2</c:v>
                </c:pt>
                <c:pt idx="1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DF-4011-8F78-C72249412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4595408"/>
        <c:axId val="960632960"/>
        <c:axId val="0"/>
      </c:bar3DChart>
      <c:catAx>
        <c:axId val="97459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632960"/>
        <c:crosses val="autoZero"/>
        <c:auto val="1"/>
        <c:lblAlgn val="ctr"/>
        <c:lblOffset val="100"/>
        <c:noMultiLvlLbl val="0"/>
      </c:catAx>
      <c:valAx>
        <c:axId val="96063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459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'Sheet1 (2)'!$B$7</c:f>
              <c:strCache>
                <c:ptCount val="1"/>
                <c:pt idx="0">
                  <c:v>Estradas afectadas (Kms)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'Sheet1 (2)'!$A$8:$A$20</c:f>
              <c:strCache>
                <c:ptCount val="13"/>
                <c:pt idx="0">
                  <c:v>2011/12</c:v>
                </c:pt>
                <c:pt idx="1">
                  <c:v>2012/13</c:v>
                </c:pt>
                <c:pt idx="2">
                  <c:v>2014/15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</c:v>
                </c:pt>
                <c:pt idx="11">
                  <c:v>2024/25</c:v>
                </c:pt>
                <c:pt idx="12">
                  <c:v>2025/26</c:v>
                </c:pt>
              </c:strCache>
            </c:strRef>
          </c:cat>
          <c:val>
            <c:numRef>
              <c:f>'Sheet1 (2)'!$B$8:$B$20</c:f>
              <c:numCache>
                <c:formatCode>_(* #,##0_);_(* \(#,##0\);_(* "-"??_);_(@_)</c:formatCode>
                <c:ptCount val="13"/>
                <c:pt idx="0">
                  <c:v>4540</c:v>
                </c:pt>
                <c:pt idx="1">
                  <c:v>4830</c:v>
                </c:pt>
                <c:pt idx="2">
                  <c:v>8501</c:v>
                </c:pt>
                <c:pt idx="3">
                  <c:v>1123</c:v>
                </c:pt>
                <c:pt idx="4">
                  <c:v>540</c:v>
                </c:pt>
                <c:pt idx="5">
                  <c:v>5945</c:v>
                </c:pt>
                <c:pt idx="6">
                  <c:v>1311</c:v>
                </c:pt>
                <c:pt idx="7">
                  <c:v>4079</c:v>
                </c:pt>
                <c:pt idx="8">
                  <c:v>8784</c:v>
                </c:pt>
                <c:pt idx="9">
                  <c:v>13886</c:v>
                </c:pt>
                <c:pt idx="10">
                  <c:v>5504</c:v>
                </c:pt>
                <c:pt idx="11">
                  <c:v>11507</c:v>
                </c:pt>
                <c:pt idx="12">
                  <c:v>8103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6-4627-BB71-97C2AE009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7242192"/>
        <c:axId val="1264464048"/>
        <c:axId val="0"/>
      </c:bar3DChart>
      <c:catAx>
        <c:axId val="125724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464048"/>
        <c:crosses val="autoZero"/>
        <c:auto val="1"/>
        <c:lblAlgn val="ctr"/>
        <c:lblOffset val="100"/>
        <c:noMultiLvlLbl val="0"/>
      </c:catAx>
      <c:valAx>
        <c:axId val="126446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24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8F089-407A-4494-AAE3-6BBEFF8D10D7}" type="datetimeFigureOut">
              <a:rPr lang="pt-PT" smtClean="0"/>
              <a:t>13/04/2026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72A0E-F38E-4A7E-A49B-35E3E6C431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589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27057" y="-344904"/>
            <a:ext cx="12315310" cy="488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4564785" y="1030288"/>
            <a:ext cx="3105079" cy="42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1800" b="1" i="0" u="none" strike="noStrike" kern="1200" baseline="30000" dirty="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rPr>
              <a:t>REPÚBLICA DE MOÇAMBIQUE</a:t>
            </a:r>
            <a:endParaRPr lang="en-US" sz="1800" b="0" i="0" u="none" strike="noStrike" kern="1200" baseline="30000" dirty="0">
              <a:solidFill>
                <a:schemeClr val="bg2">
                  <a:lumMod val="25000"/>
                </a:schemeClr>
              </a:solidFill>
              <a:latin typeface="+mn-lt"/>
              <a:ea typeface="+mj-ea"/>
              <a:cs typeface="+mj-cs"/>
            </a:endParaRPr>
          </a:p>
          <a:p>
            <a:pPr algn="ctr" rtl="0"/>
            <a:r>
              <a:rPr lang="pt-BR" sz="1800" b="1" i="0" u="none" strike="noStrike" kern="1200" baseline="30000" dirty="0">
                <a:solidFill>
                  <a:schemeClr val="bg2">
                    <a:lumMod val="25000"/>
                  </a:schemeClr>
                </a:solidFill>
                <a:latin typeface="ClanOT-Black" panose="02000503040000020004" pitchFamily="50" charset="0"/>
                <a:ea typeface="+mj-ea"/>
                <a:cs typeface="+mj-cs"/>
              </a:rPr>
              <a:t>Ministério dos Transportes e Logística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ClanOT-Black" panose="02000503040000020004" pitchFamily="5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99" y="91480"/>
            <a:ext cx="764450" cy="8242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" t="9393" r="1372" b="2772"/>
          <a:stretch/>
        </p:blipFill>
        <p:spPr>
          <a:xfrm>
            <a:off x="-73687" y="1414184"/>
            <a:ext cx="12408569" cy="3141774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61655" y="4535999"/>
            <a:ext cx="12315310" cy="2375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-27057" y="4403558"/>
            <a:ext cx="12331352" cy="30480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-422094" y="1394225"/>
            <a:ext cx="712857" cy="3314133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346612" y="4298658"/>
            <a:ext cx="461474" cy="342243"/>
          </a:xfrm>
          <a:prstGeom prst="triangl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7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6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0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3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1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6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6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6A1A3-F991-469A-8D69-EC9C6E4F2C5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049522" y="6721475"/>
            <a:ext cx="2621109" cy="142122"/>
            <a:chOff x="1288937" y="4660064"/>
            <a:chExt cx="9603040" cy="22000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658019" y="4660064"/>
              <a:ext cx="2598820" cy="217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9256835" y="4660064"/>
              <a:ext cx="1635142" cy="217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288937" y="4666902"/>
              <a:ext cx="3347773" cy="21316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581400" y="4666902"/>
              <a:ext cx="3076615" cy="21316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080799" y="4660067"/>
              <a:ext cx="1452842" cy="217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 userDrawn="1"/>
        </p:nvSpPr>
        <p:spPr>
          <a:xfrm>
            <a:off x="0" y="-72303"/>
            <a:ext cx="12192000" cy="764871"/>
          </a:xfrm>
          <a:prstGeom prst="rect">
            <a:avLst/>
          </a:prstGeom>
          <a:solidFill>
            <a:srgbClr val="78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"/>
          <a:stretch/>
        </p:blipFill>
        <p:spPr>
          <a:xfrm>
            <a:off x="-8239" y="-67887"/>
            <a:ext cx="2600059" cy="760455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2600060" y="-97017"/>
            <a:ext cx="225518" cy="798485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2721057" y="-86781"/>
            <a:ext cx="582315" cy="798485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49270FB-447B-4DDC-BC92-DC89A26E225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49" y="-72302"/>
            <a:ext cx="1060986" cy="7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6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6.pn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E17847BA-4288-4AE8-85F4-F634AE3D12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D8EA523F-52D0-40DA-AEF7-B559DCDCAF71}"/>
              </a:ext>
            </a:extLst>
          </p:cNvPr>
          <p:cNvSpPr txBox="1">
            <a:spLocks/>
          </p:cNvSpPr>
          <p:nvPr/>
        </p:nvSpPr>
        <p:spPr>
          <a:xfrm>
            <a:off x="0" y="4735388"/>
            <a:ext cx="12192000" cy="1558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0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FINANCIAMENTO DA MANUTENÇÃO DE ESTRADAS E RESILIÊNCIA</a:t>
            </a:r>
          </a:p>
          <a:p>
            <a:pPr marL="0" indent="0" algn="r">
              <a:buNone/>
            </a:pPr>
            <a:endParaRPr lang="en-GB" sz="24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4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Maputo, 13 de Abril de 2026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B693CE2-4C45-4974-B484-521037AB8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248" y="237978"/>
            <a:ext cx="1060986" cy="7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0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790302"/>
            <a:ext cx="12191695" cy="6067698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90302"/>
            <a:ext cx="12191695" cy="606769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1" y="719176"/>
            <a:ext cx="12191695" cy="1143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79" r="-79"/>
          <a:stretch/>
        </p:blipFill>
        <p:spPr>
          <a:xfrm>
            <a:off x="0" y="6762902"/>
            <a:ext cx="12191695" cy="9509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t="-399" b="-399"/>
          <a:stretch/>
        </p:blipFill>
        <p:spPr>
          <a:xfrm>
            <a:off x="761695" y="4000500"/>
            <a:ext cx="10668305" cy="38405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397082" y="3857854"/>
            <a:ext cx="161849" cy="323698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7"/>
          <a:srcRect l="-373" r="-373"/>
          <a:stretch/>
        </p:blipFill>
        <p:spPr>
          <a:xfrm>
            <a:off x="1228954" y="3047695"/>
            <a:ext cx="19202" cy="857707"/>
          </a:xfrm>
          <a:prstGeom prst="rect">
            <a:avLst/>
          </a:prstGeom>
        </p:spPr>
      </p:pic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8"/>
          <a:srcRect l="-384" r="-384"/>
          <a:stretch/>
        </p:blipFill>
        <p:spPr>
          <a:xfrm>
            <a:off x="2562149" y="4134002"/>
            <a:ext cx="19202" cy="476402"/>
          </a:xfrm>
          <a:prstGeom prst="rect">
            <a:avLst/>
          </a:prstGeom>
        </p:spPr>
      </p:pic>
      <p:pic>
        <p:nvPicPr>
          <p:cNvPr id="10" name="Image 6" descr="preencoded.png"/>
          <p:cNvPicPr>
            <a:picLocks noChangeAspect="1"/>
          </p:cNvPicPr>
          <p:nvPr/>
        </p:nvPicPr>
        <p:blipFill>
          <a:blip r:embed="rId7"/>
          <a:srcRect l="-373" r="-373"/>
          <a:stretch/>
        </p:blipFill>
        <p:spPr>
          <a:xfrm>
            <a:off x="3895344" y="3047695"/>
            <a:ext cx="19202" cy="857707"/>
          </a:xfrm>
          <a:prstGeom prst="rect">
            <a:avLst/>
          </a:prstGeom>
        </p:spPr>
      </p:pic>
      <p:pic>
        <p:nvPicPr>
          <p:cNvPr id="11" name="Image 7" descr="preencoded.png"/>
          <p:cNvPicPr>
            <a:picLocks noChangeAspect="1"/>
          </p:cNvPicPr>
          <p:nvPr/>
        </p:nvPicPr>
        <p:blipFill>
          <a:blip r:embed="rId8"/>
          <a:srcRect l="-384" r="-384"/>
          <a:stretch/>
        </p:blipFill>
        <p:spPr>
          <a:xfrm>
            <a:off x="5229454" y="4134002"/>
            <a:ext cx="19202" cy="476402"/>
          </a:xfrm>
          <a:prstGeom prst="rect">
            <a:avLst/>
          </a:prstGeom>
        </p:spPr>
      </p:pic>
      <p:pic>
        <p:nvPicPr>
          <p:cNvPr id="12" name="Image 8" descr="preencoded.png"/>
          <p:cNvPicPr>
            <a:picLocks noChangeAspect="1"/>
          </p:cNvPicPr>
          <p:nvPr/>
        </p:nvPicPr>
        <p:blipFill>
          <a:blip r:embed="rId7"/>
          <a:srcRect l="-373" r="-373"/>
          <a:stretch/>
        </p:blipFill>
        <p:spPr>
          <a:xfrm>
            <a:off x="6562649" y="3047695"/>
            <a:ext cx="19202" cy="857707"/>
          </a:xfrm>
          <a:prstGeom prst="rect">
            <a:avLst/>
          </a:prstGeom>
        </p:spPr>
      </p:pic>
      <p:pic>
        <p:nvPicPr>
          <p:cNvPr id="13" name="Image 9" descr="preencoded.png"/>
          <p:cNvPicPr>
            <a:picLocks noChangeAspect="1"/>
          </p:cNvPicPr>
          <p:nvPr/>
        </p:nvPicPr>
        <p:blipFill>
          <a:blip r:embed="rId8"/>
          <a:srcRect l="-384" r="-384"/>
          <a:stretch/>
        </p:blipFill>
        <p:spPr>
          <a:xfrm>
            <a:off x="7895844" y="4134002"/>
            <a:ext cx="19202" cy="476402"/>
          </a:xfrm>
          <a:prstGeom prst="rect">
            <a:avLst/>
          </a:prstGeom>
        </p:spPr>
      </p:pic>
      <p:pic>
        <p:nvPicPr>
          <p:cNvPr id="14" name="Image 10" descr="preencoded.png"/>
          <p:cNvPicPr>
            <a:picLocks noChangeAspect="1"/>
          </p:cNvPicPr>
          <p:nvPr/>
        </p:nvPicPr>
        <p:blipFill>
          <a:blip r:embed="rId7"/>
          <a:srcRect l="-373" r="-373"/>
          <a:stretch/>
        </p:blipFill>
        <p:spPr>
          <a:xfrm>
            <a:off x="9229954" y="3047695"/>
            <a:ext cx="19202" cy="857707"/>
          </a:xfrm>
          <a:prstGeom prst="rect">
            <a:avLst/>
          </a:prstGeom>
        </p:spPr>
      </p:pic>
      <p:pic>
        <p:nvPicPr>
          <p:cNvPr id="15" name="Image 11" descr="preencoded.png"/>
          <p:cNvPicPr>
            <a:picLocks noChangeAspect="1"/>
          </p:cNvPicPr>
          <p:nvPr/>
        </p:nvPicPr>
        <p:blipFill>
          <a:blip r:embed="rId9"/>
          <a:srcRect l="-384" r="-384"/>
          <a:stretch/>
        </p:blipFill>
        <p:spPr>
          <a:xfrm>
            <a:off x="10563149" y="4134002"/>
            <a:ext cx="19202" cy="476402"/>
          </a:xfrm>
          <a:prstGeom prst="rect">
            <a:avLst/>
          </a:prstGeom>
        </p:spPr>
      </p:pic>
      <p:pic>
        <p:nvPicPr>
          <p:cNvPr id="17" name="Image 13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43000" y="3924605"/>
            <a:ext cx="267005" cy="267005"/>
          </a:xfrm>
          <a:prstGeom prst="rect">
            <a:avLst/>
          </a:prstGeom>
        </p:spPr>
      </p:pic>
      <p:pic>
        <p:nvPicPr>
          <p:cNvPr id="18" name="Image 14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476195" y="3924605"/>
            <a:ext cx="267005" cy="267005"/>
          </a:xfrm>
          <a:prstGeom prst="rect">
            <a:avLst/>
          </a:prstGeom>
        </p:spPr>
      </p:pic>
      <p:pic>
        <p:nvPicPr>
          <p:cNvPr id="19" name="Image 15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810305" y="3924605"/>
            <a:ext cx="267005" cy="267005"/>
          </a:xfrm>
          <a:prstGeom prst="rect">
            <a:avLst/>
          </a:prstGeom>
        </p:spPr>
      </p:pic>
      <p:pic>
        <p:nvPicPr>
          <p:cNvPr id="20" name="Image 1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143500" y="3924605"/>
            <a:ext cx="267005" cy="267005"/>
          </a:xfrm>
          <a:prstGeom prst="rect">
            <a:avLst/>
          </a:prstGeom>
        </p:spPr>
      </p:pic>
      <p:pic>
        <p:nvPicPr>
          <p:cNvPr id="21" name="Image 1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476695" y="3924605"/>
            <a:ext cx="267005" cy="267005"/>
          </a:xfrm>
          <a:prstGeom prst="rect">
            <a:avLst/>
          </a:prstGeom>
        </p:spPr>
      </p:pic>
      <p:pic>
        <p:nvPicPr>
          <p:cNvPr id="22" name="Image 1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810805" y="3924605"/>
            <a:ext cx="267005" cy="267005"/>
          </a:xfrm>
          <a:prstGeom prst="rect">
            <a:avLst/>
          </a:prstGeom>
        </p:spPr>
      </p:pic>
      <p:pic>
        <p:nvPicPr>
          <p:cNvPr id="23" name="Image 19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144000" y="3924605"/>
            <a:ext cx="267005" cy="267005"/>
          </a:xfrm>
          <a:prstGeom prst="rect">
            <a:avLst/>
          </a:prstGeom>
        </p:spPr>
      </p:pic>
      <p:pic>
        <p:nvPicPr>
          <p:cNvPr id="24" name="Image 20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477195" y="3924605"/>
            <a:ext cx="267005" cy="267005"/>
          </a:xfrm>
          <a:prstGeom prst="rect">
            <a:avLst/>
          </a:prstGeom>
        </p:spPr>
      </p:pic>
      <p:sp>
        <p:nvSpPr>
          <p:cNvPr id="25" name="Text 2"/>
          <p:cNvSpPr txBox="1"/>
          <p:nvPr/>
        </p:nvSpPr>
        <p:spPr>
          <a:xfrm>
            <a:off x="10972800" y="5905195"/>
            <a:ext cx="8385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700" b="1" dirty="0">
                <a:solidFill>
                  <a:srgbClr val="1B3A5C">
                    <a:alpha val="1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</a:t>
            </a:r>
            <a:endParaRPr lang="en-US" sz="2700" dirty="0"/>
          </a:p>
        </p:txBody>
      </p:sp>
      <p:sp>
        <p:nvSpPr>
          <p:cNvPr id="26" name="Text 3"/>
          <p:cNvSpPr txBox="1"/>
          <p:nvPr/>
        </p:nvSpPr>
        <p:spPr>
          <a:xfrm>
            <a:off x="752551" y="943008"/>
            <a:ext cx="101919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75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4.1 </a:t>
            </a:r>
            <a:r>
              <a:rPr lang="en-US" sz="2700" b="1" kern="0" spc="75" dirty="0" err="1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Histórico</a:t>
            </a:r>
            <a:r>
              <a:rPr lang="en-US" sz="2700" b="1" kern="0" spc="75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de Danos — Últimos 20 Anos</a:t>
            </a:r>
            <a:endParaRPr lang="en-US" sz="2700" dirty="0"/>
          </a:p>
        </p:txBody>
      </p:sp>
      <p:pic>
        <p:nvPicPr>
          <p:cNvPr id="27" name="Image 21" descr="preencoded.png"/>
          <p:cNvPicPr>
            <a:picLocks noChangeAspect="1"/>
          </p:cNvPicPr>
          <p:nvPr/>
        </p:nvPicPr>
        <p:blipFill>
          <a:blip r:embed="rId12"/>
          <a:srcRect l="-96" r="-96"/>
          <a:stretch/>
        </p:blipFill>
        <p:spPr>
          <a:xfrm>
            <a:off x="752551" y="1324051"/>
            <a:ext cx="952805" cy="47549"/>
          </a:xfrm>
          <a:prstGeom prst="rect">
            <a:avLst/>
          </a:prstGeom>
        </p:spPr>
      </p:pic>
      <p:sp>
        <p:nvSpPr>
          <p:cNvPr id="28" name="Text 4"/>
          <p:cNvSpPr txBox="1"/>
          <p:nvPr/>
        </p:nvSpPr>
        <p:spPr>
          <a:xfrm>
            <a:off x="761695" y="1524305"/>
            <a:ext cx="101160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4A556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frequência e intensidade dos desastres está a aumentar dramaticamente</a:t>
            </a:r>
            <a:endParaRPr lang="en-US" sz="1800" dirty="0"/>
          </a:p>
        </p:txBody>
      </p:sp>
      <p:sp>
        <p:nvSpPr>
          <p:cNvPr id="29" name="Text 5"/>
          <p:cNvSpPr txBox="1"/>
          <p:nvPr/>
        </p:nvSpPr>
        <p:spPr>
          <a:xfrm>
            <a:off x="485546" y="1952244"/>
            <a:ext cx="15051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2000</a:t>
            </a:r>
            <a:endParaRPr lang="en-US" sz="2100" dirty="0"/>
          </a:p>
        </p:txBody>
      </p:sp>
      <p:sp>
        <p:nvSpPr>
          <p:cNvPr id="30" name="Text 6"/>
          <p:cNvSpPr txBox="1"/>
          <p:nvPr/>
        </p:nvSpPr>
        <p:spPr>
          <a:xfrm>
            <a:off x="495605" y="2324405"/>
            <a:ext cx="148590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Cheias devastadoras, estradas cortadas, -1% PIB</a:t>
            </a:r>
            <a:endParaRPr lang="en-US" sz="1100" dirty="0"/>
          </a:p>
        </p:txBody>
      </p:sp>
      <p:sp>
        <p:nvSpPr>
          <p:cNvPr id="31" name="Text 7"/>
          <p:cNvSpPr txBox="1"/>
          <p:nvPr/>
        </p:nvSpPr>
        <p:spPr>
          <a:xfrm>
            <a:off x="1819656" y="4667098"/>
            <a:ext cx="15051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2007</a:t>
            </a:r>
            <a:endParaRPr lang="en-US" sz="2100" dirty="0"/>
          </a:p>
        </p:txBody>
      </p:sp>
      <p:sp>
        <p:nvSpPr>
          <p:cNvPr id="32" name="Text 8"/>
          <p:cNvSpPr txBox="1"/>
          <p:nvPr/>
        </p:nvSpPr>
        <p:spPr>
          <a:xfrm>
            <a:off x="1828800" y="5038344"/>
            <a:ext cx="1485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Ciclone Favio, </a:t>
            </a:r>
            <a:endParaRPr lang="en-US" sz="1100" dirty="0"/>
          </a:p>
        </p:txBody>
      </p:sp>
      <p:sp>
        <p:nvSpPr>
          <p:cNvPr id="33" name="Text 9"/>
          <p:cNvSpPr txBox="1"/>
          <p:nvPr/>
        </p:nvSpPr>
        <p:spPr>
          <a:xfrm>
            <a:off x="3152851" y="1952244"/>
            <a:ext cx="15051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2015</a:t>
            </a:r>
            <a:endParaRPr lang="en-US" sz="2100" dirty="0"/>
          </a:p>
        </p:txBody>
      </p:sp>
      <p:sp>
        <p:nvSpPr>
          <p:cNvPr id="34" name="Text 10"/>
          <p:cNvSpPr txBox="1"/>
          <p:nvPr/>
        </p:nvSpPr>
        <p:spPr>
          <a:xfrm>
            <a:off x="3161995" y="2324405"/>
            <a:ext cx="1485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Seca El Niño, -15% produção alimentar</a:t>
            </a:r>
            <a:endParaRPr lang="en-US" sz="1100" dirty="0"/>
          </a:p>
        </p:txBody>
      </p:sp>
      <p:sp>
        <p:nvSpPr>
          <p:cNvPr id="35" name="Text 11"/>
          <p:cNvSpPr txBox="1"/>
          <p:nvPr/>
        </p:nvSpPr>
        <p:spPr>
          <a:xfrm>
            <a:off x="4486046" y="4667098"/>
            <a:ext cx="15051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2016</a:t>
            </a:r>
            <a:endParaRPr lang="en-US" sz="2100" dirty="0"/>
          </a:p>
        </p:txBody>
      </p:sp>
      <p:sp>
        <p:nvSpPr>
          <p:cNvPr id="36" name="Text 12"/>
          <p:cNvSpPr txBox="1"/>
          <p:nvPr/>
        </p:nvSpPr>
        <p:spPr>
          <a:xfrm>
            <a:off x="4496105" y="5038344"/>
            <a:ext cx="1485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Cheias severas, </a:t>
            </a:r>
            <a:endParaRPr lang="en-US" sz="1100" dirty="0"/>
          </a:p>
        </p:txBody>
      </p:sp>
      <p:sp>
        <p:nvSpPr>
          <p:cNvPr id="37" name="Text 13"/>
          <p:cNvSpPr txBox="1"/>
          <p:nvPr/>
        </p:nvSpPr>
        <p:spPr>
          <a:xfrm>
            <a:off x="5820156" y="1952244"/>
            <a:ext cx="15051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2019</a:t>
            </a:r>
            <a:endParaRPr lang="en-US" sz="2100" dirty="0"/>
          </a:p>
        </p:txBody>
      </p:sp>
      <p:sp>
        <p:nvSpPr>
          <p:cNvPr id="38" name="Text 14"/>
          <p:cNvSpPr txBox="1"/>
          <p:nvPr/>
        </p:nvSpPr>
        <p:spPr>
          <a:xfrm>
            <a:off x="5829300" y="2324405"/>
            <a:ext cx="148590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Ciclones Idai + Kenneth, </a:t>
            </a:r>
            <a:endParaRPr lang="en-US" sz="1100" dirty="0"/>
          </a:p>
        </p:txBody>
      </p:sp>
      <p:sp>
        <p:nvSpPr>
          <p:cNvPr id="39" name="Text 15"/>
          <p:cNvSpPr txBox="1"/>
          <p:nvPr/>
        </p:nvSpPr>
        <p:spPr>
          <a:xfrm>
            <a:off x="7153351" y="4667098"/>
            <a:ext cx="15051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2022</a:t>
            </a:r>
            <a:endParaRPr lang="en-US" sz="2100" dirty="0"/>
          </a:p>
        </p:txBody>
      </p:sp>
      <p:sp>
        <p:nvSpPr>
          <p:cNvPr id="40" name="Text 16"/>
          <p:cNvSpPr txBox="1"/>
          <p:nvPr/>
        </p:nvSpPr>
        <p:spPr>
          <a:xfrm>
            <a:off x="7162495" y="5038344"/>
            <a:ext cx="148590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Ciclones Ana, Dumako, Gombe, danos múltiplos</a:t>
            </a:r>
            <a:endParaRPr lang="en-US" sz="1100" dirty="0"/>
          </a:p>
        </p:txBody>
      </p:sp>
      <p:sp>
        <p:nvSpPr>
          <p:cNvPr id="41" name="Text 17"/>
          <p:cNvSpPr txBox="1"/>
          <p:nvPr/>
        </p:nvSpPr>
        <p:spPr>
          <a:xfrm>
            <a:off x="8486546" y="1952244"/>
            <a:ext cx="15051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2023</a:t>
            </a:r>
            <a:endParaRPr lang="en-US" sz="2100" dirty="0"/>
          </a:p>
        </p:txBody>
      </p:sp>
      <p:sp>
        <p:nvSpPr>
          <p:cNvPr id="42" name="Text 18"/>
          <p:cNvSpPr txBox="1"/>
          <p:nvPr/>
        </p:nvSpPr>
        <p:spPr>
          <a:xfrm>
            <a:off x="8496605" y="2324405"/>
            <a:ext cx="148590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Ciclone Freddy, </a:t>
            </a:r>
            <a:endParaRPr lang="en-US" sz="1100" dirty="0"/>
          </a:p>
        </p:txBody>
      </p:sp>
      <p:sp>
        <p:nvSpPr>
          <p:cNvPr id="43" name="Text 19"/>
          <p:cNvSpPr txBox="1"/>
          <p:nvPr/>
        </p:nvSpPr>
        <p:spPr>
          <a:xfrm>
            <a:off x="9820656" y="4667098"/>
            <a:ext cx="15051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2026</a:t>
            </a:r>
            <a:endParaRPr lang="en-US" sz="2100" dirty="0"/>
          </a:p>
        </p:txBody>
      </p:sp>
      <p:sp>
        <p:nvSpPr>
          <p:cNvPr id="44" name="Text 20"/>
          <p:cNvSpPr txBox="1"/>
          <p:nvPr/>
        </p:nvSpPr>
        <p:spPr>
          <a:xfrm>
            <a:off x="9829800" y="5038344"/>
            <a:ext cx="148590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Gezani</a:t>
            </a:r>
            <a:r>
              <a:rPr lang="en-US" sz="11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n-US" sz="11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Cheias</a:t>
            </a:r>
            <a:r>
              <a:rPr lang="en-US" sz="11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Jan/</a:t>
            </a:r>
            <a:r>
              <a:rPr lang="en-US" sz="11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Fev</a:t>
            </a:r>
            <a:endParaRPr lang="en-US" sz="11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31B683-DAB9-4823-A66C-EEB2DA848755}"/>
              </a:ext>
            </a:extLst>
          </p:cNvPr>
          <p:cNvSpPr/>
          <p:nvPr/>
        </p:nvSpPr>
        <p:spPr>
          <a:xfrm>
            <a:off x="761695" y="5818909"/>
            <a:ext cx="10116007" cy="724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Ainda houve os ciclones </a:t>
            </a:r>
            <a:r>
              <a:rPr lang="pt-PT" dirty="0" err="1">
                <a:solidFill>
                  <a:srgbClr val="FF0000"/>
                </a:solidFill>
              </a:rPr>
              <a:t>Chido</a:t>
            </a:r>
            <a:r>
              <a:rPr lang="pt-PT" dirty="0">
                <a:solidFill>
                  <a:srgbClr val="FF0000"/>
                </a:solidFill>
              </a:rPr>
              <a:t> e Filipo em 2024, </a:t>
            </a:r>
            <a:r>
              <a:rPr lang="pt-PT" dirty="0" err="1">
                <a:solidFill>
                  <a:srgbClr val="FF0000"/>
                </a:solidFill>
              </a:rPr>
              <a:t>Dikeledi</a:t>
            </a:r>
            <a:r>
              <a:rPr lang="pt-PT" dirty="0">
                <a:solidFill>
                  <a:srgbClr val="FF0000"/>
                </a:solidFill>
              </a:rPr>
              <a:t> e </a:t>
            </a:r>
            <a:r>
              <a:rPr lang="pt-PT" dirty="0" err="1">
                <a:solidFill>
                  <a:srgbClr val="FF0000"/>
                </a:solidFill>
              </a:rPr>
              <a:t>Jude</a:t>
            </a:r>
            <a:r>
              <a:rPr lang="pt-PT" dirty="0">
                <a:solidFill>
                  <a:srgbClr val="FF0000"/>
                </a:solidFill>
              </a:rPr>
              <a:t> em 2025, entre cheias aos longo dos anos que devastaram a nossa rede rodoviária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1" y="679922"/>
            <a:ext cx="12191695" cy="1143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79" r="-79"/>
          <a:stretch/>
        </p:blipFill>
        <p:spPr>
          <a:xfrm>
            <a:off x="0" y="6762902"/>
            <a:ext cx="12191695" cy="95098"/>
          </a:xfrm>
          <a:prstGeom prst="rect">
            <a:avLst/>
          </a:prstGeom>
        </p:spPr>
      </p:pic>
      <p:sp>
        <p:nvSpPr>
          <p:cNvPr id="11" name="Text 2"/>
          <p:cNvSpPr txBox="1"/>
          <p:nvPr/>
        </p:nvSpPr>
        <p:spPr>
          <a:xfrm>
            <a:off x="10972800" y="5905195"/>
            <a:ext cx="8385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700" b="1" dirty="0">
                <a:solidFill>
                  <a:srgbClr val="1B3A5C">
                    <a:alpha val="1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06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761695" y="800100"/>
            <a:ext cx="9715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113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4.2 </a:t>
            </a:r>
            <a:r>
              <a:rPr lang="en-US" sz="3000" b="1" kern="0" spc="113" dirty="0" err="1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Impacto</a:t>
            </a:r>
            <a:r>
              <a:rPr lang="en-US" sz="3000" b="1" kern="0" spc="113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3000" b="1" kern="0" spc="113" dirty="0" err="1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na</a:t>
            </a:r>
            <a:r>
              <a:rPr lang="en-US" sz="3000" b="1" kern="0" spc="113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Rede de </a:t>
            </a:r>
            <a:r>
              <a:rPr lang="en-US" sz="3000" b="1" kern="0" spc="113" dirty="0" err="1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Estradas</a:t>
            </a:r>
            <a:r>
              <a:rPr lang="en-US" sz="3000" b="1" kern="0" spc="113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en-US" sz="3000" dirty="0"/>
          </a:p>
        </p:txBody>
      </p:sp>
      <p:pic>
        <p:nvPicPr>
          <p:cNvPr id="13" name="Image 7" descr="preencoded.png"/>
          <p:cNvPicPr>
            <a:picLocks noChangeAspect="1"/>
          </p:cNvPicPr>
          <p:nvPr/>
        </p:nvPicPr>
        <p:blipFill>
          <a:blip r:embed="rId5"/>
          <a:srcRect l="-96" r="-96"/>
          <a:stretch/>
        </p:blipFill>
        <p:spPr>
          <a:xfrm>
            <a:off x="761695" y="1171346"/>
            <a:ext cx="952805" cy="47549"/>
          </a:xfrm>
          <a:prstGeom prst="rect">
            <a:avLst/>
          </a:prstGeom>
        </p:spPr>
      </p:pic>
      <p:sp>
        <p:nvSpPr>
          <p:cNvPr id="14" name="Shape 4"/>
          <p:cNvSpPr/>
          <p:nvPr/>
        </p:nvSpPr>
        <p:spPr>
          <a:xfrm>
            <a:off x="761695" y="1429207"/>
            <a:ext cx="6734556" cy="476402"/>
          </a:xfrm>
          <a:prstGeom prst="rect">
            <a:avLst/>
          </a:prstGeom>
          <a:solidFill>
            <a:srgbClr val="C41E3A">
              <a:alpha val="5000"/>
            </a:srgbClr>
          </a:solidFill>
          <a:ln/>
        </p:spPr>
      </p:sp>
      <p:sp>
        <p:nvSpPr>
          <p:cNvPr id="15" name="Shape 5"/>
          <p:cNvSpPr/>
          <p:nvPr/>
        </p:nvSpPr>
        <p:spPr>
          <a:xfrm>
            <a:off x="761695" y="1429207"/>
            <a:ext cx="47549" cy="476402"/>
          </a:xfrm>
          <a:prstGeom prst="rect">
            <a:avLst/>
          </a:prstGeom>
          <a:solidFill>
            <a:srgbClr val="C41E3A"/>
          </a:solidFill>
          <a:ln w="12700">
            <a:solidFill>
              <a:srgbClr val="C41E3A">
                <a:alpha val="0"/>
              </a:srgbClr>
            </a:solidFill>
            <a:prstDash val="solid"/>
          </a:ln>
        </p:spPr>
      </p:sp>
      <p:sp>
        <p:nvSpPr>
          <p:cNvPr id="16" name="Text 6"/>
          <p:cNvSpPr txBox="1"/>
          <p:nvPr/>
        </p:nvSpPr>
        <p:spPr>
          <a:xfrm>
            <a:off x="999439" y="1429207"/>
            <a:ext cx="6590081" cy="4764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US$ 160 milhões/ano em risco económico = 1,1% do PIB</a:t>
            </a:r>
            <a:endParaRPr lang="en-US" sz="1900" dirty="0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4D395F38-F122-40BA-9F95-60FF449C2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034309"/>
              </p:ext>
            </p:extLst>
          </p:nvPr>
        </p:nvGraphicFramePr>
        <p:xfrm>
          <a:off x="5960059" y="2232569"/>
          <a:ext cx="5666841" cy="309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9D51921D-E4B1-4BCE-BA4A-7A5F9BB5C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778398"/>
              </p:ext>
            </p:extLst>
          </p:nvPr>
        </p:nvGraphicFramePr>
        <p:xfrm>
          <a:off x="903514" y="21688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A33C408-5CDA-429B-8756-BA54333E955B}"/>
              </a:ext>
            </a:extLst>
          </p:cNvPr>
          <p:cNvSpPr/>
          <p:nvPr/>
        </p:nvSpPr>
        <p:spPr>
          <a:xfrm>
            <a:off x="1541417" y="5762551"/>
            <a:ext cx="8392886" cy="7884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20 a 40% da rede classificada é afectada anualmente </a:t>
            </a:r>
            <a:r>
              <a:rPr lang="pt-PT" dirty="0" err="1">
                <a:solidFill>
                  <a:srgbClr val="FF0000"/>
                </a:solidFill>
              </a:rPr>
              <a:t>pelas</a:t>
            </a:r>
            <a:r>
              <a:rPr lang="pt-PT" dirty="0">
                <a:solidFill>
                  <a:srgbClr val="FF0000"/>
                </a:solidFill>
              </a:rPr>
              <a:t> chuvas</a:t>
            </a:r>
          </a:p>
        </p:txBody>
      </p:sp>
      <p:pic>
        <p:nvPicPr>
          <p:cNvPr id="17" name="Image 4" descr="preencoded.png">
            <a:extLst>
              <a:ext uri="{FF2B5EF4-FFF2-40B4-BE49-F238E27FC236}">
                <a16:creationId xmlns:a16="http://schemas.microsoft.com/office/drawing/2014/main" id="{62009218-2922-4E5A-AAD0-F38622C70D6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067502" y="6114593"/>
            <a:ext cx="190195" cy="1901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7773" y="714146"/>
            <a:ext cx="12191695" cy="6143854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381658"/>
            <a:ext cx="12191695" cy="547634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7773" y="730670"/>
            <a:ext cx="12191695" cy="1143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79" r="-79"/>
          <a:stretch/>
        </p:blipFill>
        <p:spPr>
          <a:xfrm>
            <a:off x="0" y="6762902"/>
            <a:ext cx="12191695" cy="95098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/>
          <a:srcRect l="-8" r="-8"/>
          <a:stretch/>
        </p:blipFill>
        <p:spPr>
          <a:xfrm>
            <a:off x="761695" y="1714500"/>
            <a:ext cx="5143500" cy="1904695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6"/>
          <a:srcRect l="-8" r="-8"/>
          <a:stretch/>
        </p:blipFill>
        <p:spPr>
          <a:xfrm>
            <a:off x="6286500" y="1714500"/>
            <a:ext cx="5143500" cy="1904695"/>
          </a:xfrm>
          <a:prstGeom prst="rect">
            <a:avLst/>
          </a:prstGeom>
        </p:spPr>
      </p:pic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7"/>
          <a:srcRect l="-16" r="-16"/>
          <a:stretch/>
        </p:blipFill>
        <p:spPr>
          <a:xfrm>
            <a:off x="761695" y="5810098"/>
            <a:ext cx="10744200" cy="714146"/>
          </a:xfrm>
          <a:prstGeom prst="rect">
            <a:avLst/>
          </a:prstGeom>
        </p:spPr>
      </p:pic>
      <p:sp>
        <p:nvSpPr>
          <p:cNvPr id="10" name="Text 2"/>
          <p:cNvSpPr txBox="1"/>
          <p:nvPr/>
        </p:nvSpPr>
        <p:spPr>
          <a:xfrm>
            <a:off x="10591495" y="5905195"/>
            <a:ext cx="8385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700" b="1" dirty="0">
                <a:solidFill>
                  <a:srgbClr val="1B3A5C">
                    <a:alpha val="1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761695" y="805129"/>
            <a:ext cx="9654235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75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4.3 O Défice Crítico para a Reposição da Transitabilidade</a:t>
            </a:r>
            <a:endParaRPr lang="en-US" sz="2700" dirty="0"/>
          </a:p>
        </p:txBody>
      </p:sp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8"/>
          <a:srcRect l="-96" r="-96"/>
          <a:stretch/>
        </p:blipFill>
        <p:spPr>
          <a:xfrm>
            <a:off x="761695" y="1373429"/>
            <a:ext cx="952805" cy="47549"/>
          </a:xfrm>
          <a:prstGeom prst="rect">
            <a:avLst/>
          </a:prstGeom>
        </p:spPr>
      </p:pic>
      <p:sp>
        <p:nvSpPr>
          <p:cNvPr id="13" name="Text 4"/>
          <p:cNvSpPr txBox="1"/>
          <p:nvPr/>
        </p:nvSpPr>
        <p:spPr>
          <a:xfrm>
            <a:off x="990295" y="2000707"/>
            <a:ext cx="46863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Necessidades Médias</a:t>
            </a:r>
            <a:endParaRPr lang="en-US" sz="1800" dirty="0"/>
          </a:p>
        </p:txBody>
      </p:sp>
      <p:sp>
        <p:nvSpPr>
          <p:cNvPr id="14" name="Text 5"/>
          <p:cNvSpPr txBox="1"/>
          <p:nvPr/>
        </p:nvSpPr>
        <p:spPr>
          <a:xfrm>
            <a:off x="952805" y="2476195"/>
            <a:ext cx="4763110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USD 160 M</a:t>
            </a:r>
            <a:r>
              <a:rPr lang="en-US" sz="24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/ano</a:t>
            </a:r>
            <a:endParaRPr lang="en-US" sz="4000" dirty="0"/>
          </a:p>
        </p:txBody>
      </p:sp>
      <p:sp>
        <p:nvSpPr>
          <p:cNvPr id="15" name="Text 6"/>
          <p:cNvSpPr txBox="1"/>
          <p:nvPr/>
        </p:nvSpPr>
        <p:spPr>
          <a:xfrm>
            <a:off x="6515100" y="2000707"/>
            <a:ext cx="46863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Orçamento</a:t>
            </a:r>
            <a:r>
              <a:rPr lang="en-US" sz="1800" dirty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800" dirty="0" err="1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Médio</a:t>
            </a:r>
            <a:endParaRPr lang="en-US" sz="1800" dirty="0"/>
          </a:p>
        </p:txBody>
      </p:sp>
      <p:sp>
        <p:nvSpPr>
          <p:cNvPr id="16" name="Text 7"/>
          <p:cNvSpPr txBox="1"/>
          <p:nvPr/>
        </p:nvSpPr>
        <p:spPr>
          <a:xfrm>
            <a:off x="6476695" y="2476195"/>
            <a:ext cx="4763110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USD 4 M </a:t>
            </a:r>
            <a:r>
              <a:rPr lang="en-US" sz="24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MT/ano</a:t>
            </a:r>
            <a:endParaRPr lang="en-US" sz="4000" dirty="0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9"/>
          <a:srcRect l="-50" r="-50"/>
          <a:stretch/>
        </p:blipFill>
        <p:spPr>
          <a:xfrm>
            <a:off x="1162202" y="4134002"/>
            <a:ext cx="342900" cy="304495"/>
          </a:xfrm>
          <a:prstGeom prst="rect">
            <a:avLst/>
          </a:prstGeom>
        </p:spPr>
      </p:pic>
      <p:sp>
        <p:nvSpPr>
          <p:cNvPr id="18" name="Text 8"/>
          <p:cNvSpPr txBox="1"/>
          <p:nvPr/>
        </p:nvSpPr>
        <p:spPr>
          <a:xfrm>
            <a:off x="1619402" y="4143146"/>
            <a:ext cx="86868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Apenas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2,6</a:t>
            </a:r>
            <a:r>
              <a:rPr lang="en-US" sz="1800" b="1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%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das necessidades são cobertas anualmente </a:t>
            </a:r>
            <a:endParaRPr lang="en-US" sz="1800" dirty="0"/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10"/>
          <a:srcRect l="-90" r="-90"/>
          <a:stretch/>
        </p:blipFill>
        <p:spPr>
          <a:xfrm>
            <a:off x="1143000" y="4610405"/>
            <a:ext cx="381305" cy="304495"/>
          </a:xfrm>
          <a:prstGeom prst="rect">
            <a:avLst/>
          </a:prstGeom>
        </p:spPr>
      </p:pic>
      <p:sp>
        <p:nvSpPr>
          <p:cNvPr id="20" name="Text 9"/>
          <p:cNvSpPr txBox="1"/>
          <p:nvPr/>
        </p:nvSpPr>
        <p:spPr>
          <a:xfrm>
            <a:off x="1619402" y="4619549"/>
            <a:ext cx="86868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 a 40%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 rede rodoviária afectada por desastres climáticos </a:t>
            </a:r>
            <a:endParaRPr lang="en-US" sz="1800" dirty="0"/>
          </a:p>
        </p:txBody>
      </p:sp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11"/>
          <a:srcRect l="-90" r="-90"/>
          <a:stretch/>
        </p:blipFill>
        <p:spPr>
          <a:xfrm>
            <a:off x="1143000" y="5086807"/>
            <a:ext cx="381305" cy="304495"/>
          </a:xfrm>
          <a:prstGeom prst="rect">
            <a:avLst/>
          </a:prstGeom>
        </p:spPr>
      </p:pic>
      <p:sp>
        <p:nvSpPr>
          <p:cNvPr id="22" name="Text 10"/>
          <p:cNvSpPr txBox="1"/>
          <p:nvPr/>
        </p:nvSpPr>
        <p:spPr>
          <a:xfrm>
            <a:off x="1619402" y="5095951"/>
            <a:ext cx="916686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Fundos de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manutenção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</a:t>
            </a:r>
            <a:r>
              <a:rPr lang="en-US" sz="1800" b="1" dirty="0" err="1">
                <a:solidFill>
                  <a:srgbClr val="FF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cerca</a:t>
            </a:r>
            <a:r>
              <a:rPr lang="en-US" sz="1800" b="1" dirty="0">
                <a:solidFill>
                  <a:srgbClr val="FF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80%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 são frequentemente </a:t>
            </a:r>
            <a:r>
              <a:rPr lang="en-US" sz="1800" b="1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desviados para emergências</a:t>
            </a:r>
            <a:endParaRPr lang="en-US" sz="1800" dirty="0"/>
          </a:p>
        </p:txBody>
      </p:sp>
      <p:pic>
        <p:nvPicPr>
          <p:cNvPr id="23" name="Image 10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09498" y="6029554"/>
            <a:ext cx="267005" cy="267005"/>
          </a:xfrm>
          <a:prstGeom prst="rect">
            <a:avLst/>
          </a:prstGeom>
        </p:spPr>
      </p:pic>
      <p:sp>
        <p:nvSpPr>
          <p:cNvPr id="24" name="Text 11"/>
          <p:cNvSpPr txBox="1"/>
          <p:nvPr/>
        </p:nvSpPr>
        <p:spPr>
          <a:xfrm>
            <a:off x="1524305" y="5916168"/>
            <a:ext cx="9127541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ALERTA: O desinvestimento na manutenção aliado a eventos climáticos agrava o défice estrutural da rede.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76908"/>
            <a:ext cx="12191695" cy="5981091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23905" y="1234668"/>
            <a:ext cx="12191695" cy="585764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1" y="700951"/>
            <a:ext cx="12191695" cy="1143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79" r="-79"/>
          <a:stretch/>
        </p:blipFill>
        <p:spPr>
          <a:xfrm>
            <a:off x="0" y="6762902"/>
            <a:ext cx="12191695" cy="95098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761695" y="1809598"/>
            <a:ext cx="476402" cy="476402"/>
          </a:xfrm>
          <a:prstGeom prst="ellipse">
            <a:avLst/>
          </a:prstGeom>
          <a:solidFill>
            <a:srgbClr val="1B3A5C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761695" y="2523744"/>
            <a:ext cx="476402" cy="476402"/>
          </a:xfrm>
          <a:prstGeom prst="ellipse">
            <a:avLst/>
          </a:prstGeom>
          <a:solidFill>
            <a:srgbClr val="C41E3A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4"/>
          <p:cNvSpPr/>
          <p:nvPr/>
        </p:nvSpPr>
        <p:spPr>
          <a:xfrm>
            <a:off x="761695" y="3238805"/>
            <a:ext cx="476402" cy="476402"/>
          </a:xfrm>
          <a:prstGeom prst="ellipse">
            <a:avLst/>
          </a:prstGeom>
          <a:solidFill>
            <a:srgbClr val="2ECC71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5"/>
          <p:cNvSpPr/>
          <p:nvPr/>
        </p:nvSpPr>
        <p:spPr>
          <a:xfrm>
            <a:off x="761695" y="3952951"/>
            <a:ext cx="476402" cy="476402"/>
          </a:xfrm>
          <a:prstGeom prst="ellipse">
            <a:avLst/>
          </a:prstGeom>
          <a:solidFill>
            <a:srgbClr val="3498DB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6"/>
          <p:cNvSpPr/>
          <p:nvPr/>
        </p:nvSpPr>
        <p:spPr>
          <a:xfrm>
            <a:off x="761695" y="4667098"/>
            <a:ext cx="476402" cy="476402"/>
          </a:xfrm>
          <a:prstGeom prst="ellipse">
            <a:avLst/>
          </a:prstGeom>
          <a:solidFill>
            <a:srgbClr val="9B59B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Shape 7"/>
          <p:cNvSpPr/>
          <p:nvPr/>
        </p:nvSpPr>
        <p:spPr>
          <a:xfrm>
            <a:off x="761695" y="5381244"/>
            <a:ext cx="476402" cy="476402"/>
          </a:xfrm>
          <a:prstGeom prst="ellipse">
            <a:avLst/>
          </a:prstGeom>
          <a:solidFill>
            <a:srgbClr val="F1C40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8"/>
          <p:cNvSpPr txBox="1"/>
          <p:nvPr/>
        </p:nvSpPr>
        <p:spPr>
          <a:xfrm>
            <a:off x="10165385" y="5905195"/>
            <a:ext cx="164592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700" b="1" dirty="0">
                <a:solidFill>
                  <a:srgbClr val="1B3A5C">
                    <a:alpha val="1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09</a:t>
            </a:r>
            <a:endParaRPr lang="en-US" sz="2700" dirty="0"/>
          </a:p>
        </p:txBody>
      </p:sp>
      <p:sp>
        <p:nvSpPr>
          <p:cNvPr id="14" name="Text 9"/>
          <p:cNvSpPr txBox="1"/>
          <p:nvPr/>
        </p:nvSpPr>
        <p:spPr>
          <a:xfrm>
            <a:off x="781812" y="966977"/>
            <a:ext cx="971550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75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5. Como Ultrapassar os Desafios</a:t>
            </a:r>
            <a:endParaRPr lang="en-US" sz="27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5"/>
          <a:srcRect l="-96" r="-96"/>
          <a:stretch/>
        </p:blipFill>
        <p:spPr>
          <a:xfrm>
            <a:off x="768814" y="1402460"/>
            <a:ext cx="952805" cy="47549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761695" y="1479956"/>
            <a:ext cx="102111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4A556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"Há necessidade de um plano de acção claro e um fundo dedicado a emergências"</a:t>
            </a:r>
            <a:endParaRPr lang="en-US" sz="18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86054" y="1933956"/>
            <a:ext cx="228600" cy="228600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1429207" y="1923898"/>
            <a:ext cx="842071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Plano de acção para reconstrução resiliente com normas, tipologias e priorização por risco</a:t>
            </a:r>
            <a:endParaRPr lang="en-US" sz="15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871423" y="2648102"/>
            <a:ext cx="256946" cy="228600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1429207" y="2469565"/>
            <a:ext cx="8036218" cy="416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Criar Fundo Dedicado a </a:t>
            </a:r>
            <a:r>
              <a:rPr lang="en-US" sz="15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Emergências</a:t>
            </a: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para </a:t>
            </a:r>
            <a:r>
              <a:rPr lang="en-US" sz="15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estradas</a:t>
            </a: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com regras de activação rápidas</a:t>
            </a:r>
            <a:endParaRPr lang="en-US" sz="15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86054" y="3362249"/>
            <a:ext cx="228600" cy="228600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1429207" y="3353105"/>
            <a:ext cx="78684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Fontes internas: receitas do gás, PPPs, mineração, madeira e outras taxas sectoriais</a:t>
            </a:r>
            <a:endParaRPr lang="en-US" sz="1500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86054" y="4076395"/>
            <a:ext cx="228600" cy="228600"/>
          </a:xfrm>
          <a:prstGeom prst="rect">
            <a:avLst/>
          </a:prstGeom>
        </p:spPr>
      </p:pic>
      <p:sp>
        <p:nvSpPr>
          <p:cNvPr id="24" name="Text 14"/>
          <p:cNvSpPr txBox="1"/>
          <p:nvPr/>
        </p:nvSpPr>
        <p:spPr>
          <a:xfrm>
            <a:off x="1429207" y="4067251"/>
            <a:ext cx="715335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Fontes externas: parceiros de desenvolvimento e financiamentos climáticos</a:t>
            </a:r>
            <a:endParaRPr lang="en-US" sz="1500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0"/>
          <a:srcRect t="-45" b="-45"/>
          <a:stretch/>
        </p:blipFill>
        <p:spPr>
          <a:xfrm>
            <a:off x="871423" y="4791456"/>
            <a:ext cx="256946" cy="228600"/>
          </a:xfrm>
          <a:prstGeom prst="rect">
            <a:avLst/>
          </a:prstGeom>
        </p:spPr>
      </p:pic>
      <p:sp>
        <p:nvSpPr>
          <p:cNvPr id="26" name="Text 15"/>
          <p:cNvSpPr txBox="1"/>
          <p:nvPr/>
        </p:nvSpPr>
        <p:spPr>
          <a:xfrm>
            <a:off x="1429207" y="4781398"/>
            <a:ext cx="81153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Construção de barragens para maior controle das águas em coordenação intersectorial</a:t>
            </a:r>
            <a:endParaRPr lang="en-US" sz="1500" dirty="0"/>
          </a:p>
        </p:txBody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86054" y="5505602"/>
            <a:ext cx="228600" cy="228600"/>
          </a:xfrm>
          <a:prstGeom prst="rect">
            <a:avLst/>
          </a:prstGeom>
        </p:spPr>
      </p:pic>
      <p:sp>
        <p:nvSpPr>
          <p:cNvPr id="28" name="Text 16"/>
          <p:cNvSpPr txBox="1"/>
          <p:nvPr/>
        </p:nvSpPr>
        <p:spPr>
          <a:xfrm>
            <a:off x="1429207" y="5495544"/>
            <a:ext cx="810615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Criar capacidade interna para captação e gestão de recursos financeiros internacionais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8782" y="887098"/>
            <a:ext cx="12191695" cy="5884817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305" y="736419"/>
            <a:ext cx="12191695" cy="1143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79" r="-79"/>
          <a:stretch/>
        </p:blipFill>
        <p:spPr>
          <a:xfrm>
            <a:off x="0" y="6762902"/>
            <a:ext cx="12191695" cy="95098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/>
          <a:srcRect l="-96" r="-96"/>
          <a:stretch/>
        </p:blipFill>
        <p:spPr>
          <a:xfrm>
            <a:off x="5554587" y="1569110"/>
            <a:ext cx="952805" cy="47549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1333195" y="3762756"/>
            <a:ext cx="286207" cy="286207"/>
          </a:xfrm>
          <a:prstGeom prst="ellipse">
            <a:avLst/>
          </a:prstGeom>
          <a:solidFill>
            <a:srgbClr val="C41E3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3"/>
          <p:cNvSpPr/>
          <p:nvPr/>
        </p:nvSpPr>
        <p:spPr>
          <a:xfrm>
            <a:off x="1333195" y="4334256"/>
            <a:ext cx="286207" cy="286207"/>
          </a:xfrm>
          <a:prstGeom prst="ellipse">
            <a:avLst/>
          </a:prstGeom>
          <a:solidFill>
            <a:srgbClr val="C41E3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4"/>
          <p:cNvSpPr/>
          <p:nvPr/>
        </p:nvSpPr>
        <p:spPr>
          <a:xfrm>
            <a:off x="1333195" y="4905756"/>
            <a:ext cx="286207" cy="286207"/>
          </a:xfrm>
          <a:prstGeom prst="ellipse">
            <a:avLst/>
          </a:prstGeom>
          <a:solidFill>
            <a:srgbClr val="C41E3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5"/>
          <p:cNvSpPr/>
          <p:nvPr/>
        </p:nvSpPr>
        <p:spPr>
          <a:xfrm>
            <a:off x="1333195" y="5477256"/>
            <a:ext cx="286207" cy="286207"/>
          </a:xfrm>
          <a:prstGeom prst="ellipse">
            <a:avLst/>
          </a:prstGeom>
          <a:solidFill>
            <a:srgbClr val="C41E3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6"/>
          <p:cNvSpPr txBox="1"/>
          <p:nvPr/>
        </p:nvSpPr>
        <p:spPr>
          <a:xfrm>
            <a:off x="10165385" y="5905195"/>
            <a:ext cx="164592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700" b="1" dirty="0">
                <a:solidFill>
                  <a:srgbClr val="1B3A5C">
                    <a:alpha val="1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</a:t>
            </a:r>
            <a:endParaRPr lang="en-US" sz="2700" dirty="0"/>
          </a:p>
        </p:txBody>
      </p:sp>
      <p:sp>
        <p:nvSpPr>
          <p:cNvPr id="13" name="Text 7"/>
          <p:cNvSpPr txBox="1"/>
          <p:nvPr/>
        </p:nvSpPr>
        <p:spPr>
          <a:xfrm>
            <a:off x="725379" y="970178"/>
            <a:ext cx="1085850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300" b="1" kern="0" spc="113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6. </a:t>
            </a:r>
            <a:r>
              <a:rPr lang="en-US" sz="3300" b="1" kern="0" spc="113" dirty="0" err="1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Questões</a:t>
            </a:r>
            <a:r>
              <a:rPr lang="en-US" sz="3300" b="1" kern="0" spc="113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para </a:t>
            </a:r>
            <a:r>
              <a:rPr lang="en-US" sz="3300" b="1" kern="0" spc="113" dirty="0" err="1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Reflexão</a:t>
            </a:r>
            <a:endParaRPr lang="en-US" sz="33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rcRect l="-36" r="-36"/>
          <a:stretch/>
        </p:blipFill>
        <p:spPr>
          <a:xfrm>
            <a:off x="5619902" y="1809598"/>
            <a:ext cx="952805" cy="761695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7"/>
          <a:srcRect t="-180" b="-180"/>
          <a:stretch/>
        </p:blipFill>
        <p:spPr>
          <a:xfrm>
            <a:off x="1429207" y="3829507"/>
            <a:ext cx="95098" cy="152705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1809597" y="3687774"/>
            <a:ext cx="9239097" cy="616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Qual o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mecanismo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mais eficiente para a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sustentabilidade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do Fundo de Emergências?</a:t>
            </a:r>
            <a:endParaRPr lang="en-US" sz="18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7"/>
          <a:srcRect t="-180" b="-180"/>
          <a:stretch/>
        </p:blipFill>
        <p:spPr>
          <a:xfrm>
            <a:off x="1429207" y="4401007"/>
            <a:ext cx="95098" cy="152705"/>
          </a:xfrm>
          <a:prstGeom prst="rect">
            <a:avLst/>
          </a:prstGeom>
        </p:spPr>
      </p:pic>
      <p:sp>
        <p:nvSpPr>
          <p:cNvPr id="19" name="Text 10"/>
          <p:cNvSpPr txBox="1"/>
          <p:nvPr/>
        </p:nvSpPr>
        <p:spPr>
          <a:xfrm>
            <a:off x="1809597" y="4266591"/>
            <a:ext cx="8882351" cy="571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Que medidas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podem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assegurar</a:t>
            </a:r>
            <a:r>
              <a:rPr lang="en-US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 </a:t>
            </a:r>
            <a:r>
              <a:rPr lang="en-US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fluxo</a:t>
            </a:r>
            <a:r>
              <a:rPr lang="en-US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regular d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receita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proveniente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taxa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sobre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combustíveis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para o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financiamento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manutenção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estradas</a:t>
            </a:r>
            <a:endParaRPr lang="en-US" sz="1800" dirty="0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7"/>
          <a:srcRect t="-180" b="-180"/>
          <a:stretch/>
        </p:blipFill>
        <p:spPr>
          <a:xfrm>
            <a:off x="1429207" y="4972507"/>
            <a:ext cx="95098" cy="152705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1809598" y="4911242"/>
            <a:ext cx="719175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Como acelerar a integração de risco climático no planeamento?</a:t>
            </a:r>
            <a:endParaRPr lang="en-US" sz="1800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7"/>
          <a:srcRect t="-180" b="-180"/>
          <a:stretch/>
        </p:blipFill>
        <p:spPr>
          <a:xfrm>
            <a:off x="1429207" y="5544007"/>
            <a:ext cx="95098" cy="152705"/>
          </a:xfrm>
          <a:prstGeom prst="rect">
            <a:avLst/>
          </a:prstGeom>
        </p:spPr>
      </p:pic>
      <p:sp>
        <p:nvSpPr>
          <p:cNvPr id="23" name="Text 12"/>
          <p:cNvSpPr txBox="1"/>
          <p:nvPr/>
        </p:nvSpPr>
        <p:spPr>
          <a:xfrm>
            <a:off x="1809598" y="5482742"/>
            <a:ext cx="9106509" cy="571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Como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os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parceiros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Desenvolvimento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podem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apoiar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 sector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criação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capacidade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para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aceder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às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janelas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financiamento</a:t>
            </a:r>
            <a:r>
              <a:rPr lang="en-US" sz="18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8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internacionais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123406"/>
            <a:ext cx="12191695" cy="5734594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952804"/>
            <a:ext cx="12191695" cy="590519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685409"/>
            <a:ext cx="12191695" cy="1143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79" r="-79"/>
          <a:stretch/>
        </p:blipFill>
        <p:spPr>
          <a:xfrm>
            <a:off x="0" y="6762902"/>
            <a:ext cx="12191695" cy="9509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l="5556" r="5556"/>
          <a:stretch/>
        </p:blipFill>
        <p:spPr>
          <a:xfrm>
            <a:off x="5524805" y="2667305"/>
            <a:ext cx="1143000" cy="1143000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10165385" y="5905195"/>
            <a:ext cx="164592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700" b="1" dirty="0">
                <a:solidFill>
                  <a:srgbClr val="1B3A5C">
                    <a:alpha val="1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3"/>
          <p:cNvSpPr txBox="1"/>
          <p:nvPr/>
        </p:nvSpPr>
        <p:spPr>
          <a:xfrm>
            <a:off x="286207" y="952805"/>
            <a:ext cx="11621110" cy="1105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200" b="1" kern="0" spc="300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OBRIGADO</a:t>
            </a:r>
            <a:endParaRPr lang="en-US" sz="7200" dirty="0"/>
          </a:p>
        </p:txBody>
      </p:sp>
      <p:sp>
        <p:nvSpPr>
          <p:cNvPr id="9" name="Text 4"/>
          <p:cNvSpPr txBox="1"/>
          <p:nvPr/>
        </p:nvSpPr>
        <p:spPr>
          <a:xfrm>
            <a:off x="323698" y="4000500"/>
            <a:ext cx="1154430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Fundo de Estradas, FP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2243023" y="4762195"/>
            <a:ext cx="7706563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"Investir hoje em resiliência poupa vidas, reduz custos futuros e protege o crescimento económico."</a:t>
            </a:r>
            <a:endParaRPr lang="en-US" sz="1800" dirty="0"/>
          </a:p>
        </p:txBody>
      </p:sp>
      <p:sp>
        <p:nvSpPr>
          <p:cNvPr id="11" name="Text 6"/>
          <p:cNvSpPr txBox="1"/>
          <p:nvPr/>
        </p:nvSpPr>
        <p:spPr>
          <a:xfrm>
            <a:off x="323698" y="5905195"/>
            <a:ext cx="11544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www.fe.gov.mz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-1429207" y="-1429207"/>
            <a:ext cx="4762195" cy="4762195"/>
          </a:xfrm>
          <a:prstGeom prst="ellipse">
            <a:avLst/>
          </a:prstGeom>
          <a:solidFill>
            <a:srgbClr val="1B3A5C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rcRect l="-79" r="-79"/>
          <a:stretch/>
        </p:blipFill>
        <p:spPr>
          <a:xfrm>
            <a:off x="0" y="6762902"/>
            <a:ext cx="12191695" cy="95098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761695" y="666598"/>
            <a:ext cx="7810805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kern="0" spc="150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Índice</a:t>
            </a:r>
            <a:endParaRPr lang="en-US" sz="36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/>
          <a:srcRect l="-96" r="-96"/>
          <a:stretch/>
        </p:blipFill>
        <p:spPr>
          <a:xfrm>
            <a:off x="761695" y="1362456"/>
            <a:ext cx="952805" cy="47549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761695" y="2095805"/>
            <a:ext cx="600761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285646" y="2095805"/>
            <a:ext cx="442386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Moçambique como HUB Logístico</a:t>
            </a:r>
            <a:endParaRPr lang="en-US" sz="1900" dirty="0"/>
          </a:p>
        </p:txBody>
      </p:sp>
      <p:sp>
        <p:nvSpPr>
          <p:cNvPr id="12" name="Text 6"/>
          <p:cNvSpPr txBox="1"/>
          <p:nvPr/>
        </p:nvSpPr>
        <p:spPr>
          <a:xfrm>
            <a:off x="761695" y="2746858"/>
            <a:ext cx="600761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1285646" y="2746858"/>
            <a:ext cx="41129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Rede de Estradas Classificadas</a:t>
            </a:r>
            <a:endParaRPr lang="en-US" sz="1900" dirty="0"/>
          </a:p>
        </p:txBody>
      </p:sp>
      <p:sp>
        <p:nvSpPr>
          <p:cNvPr id="14" name="Text 8"/>
          <p:cNvSpPr txBox="1"/>
          <p:nvPr/>
        </p:nvSpPr>
        <p:spPr>
          <a:xfrm>
            <a:off x="761695" y="3397910"/>
            <a:ext cx="600761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</a:t>
            </a:r>
            <a:endParaRPr lang="en-US" sz="2400" dirty="0"/>
          </a:p>
        </p:txBody>
      </p:sp>
      <p:sp>
        <p:nvSpPr>
          <p:cNvPr id="15" name="Text 9"/>
          <p:cNvSpPr txBox="1"/>
          <p:nvPr/>
        </p:nvSpPr>
        <p:spPr>
          <a:xfrm>
            <a:off x="1285646" y="3397910"/>
            <a:ext cx="468630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Modelo</a:t>
            </a:r>
            <a:r>
              <a:rPr lang="en-US" sz="19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9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Económico</a:t>
            </a:r>
            <a:r>
              <a:rPr lang="en-US" sz="19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do Sector</a:t>
            </a:r>
            <a:endParaRPr lang="en-US" sz="1900" dirty="0"/>
          </a:p>
        </p:txBody>
      </p:sp>
      <p:sp>
        <p:nvSpPr>
          <p:cNvPr id="16" name="Text 10"/>
          <p:cNvSpPr txBox="1"/>
          <p:nvPr/>
        </p:nvSpPr>
        <p:spPr>
          <a:xfrm>
            <a:off x="761695" y="4049878"/>
            <a:ext cx="600761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4.</a:t>
            </a:r>
            <a:endParaRPr lang="en-US" sz="2400" dirty="0"/>
          </a:p>
        </p:txBody>
      </p:sp>
      <p:sp>
        <p:nvSpPr>
          <p:cNvPr id="17" name="Text 11"/>
          <p:cNvSpPr txBox="1"/>
          <p:nvPr/>
        </p:nvSpPr>
        <p:spPr>
          <a:xfrm>
            <a:off x="1285646" y="4049878"/>
            <a:ext cx="336682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Vulnerabilidade Climática</a:t>
            </a:r>
            <a:endParaRPr lang="en-US" sz="1900" dirty="0"/>
          </a:p>
        </p:txBody>
      </p:sp>
      <p:sp>
        <p:nvSpPr>
          <p:cNvPr id="18" name="Text 12"/>
          <p:cNvSpPr txBox="1"/>
          <p:nvPr/>
        </p:nvSpPr>
        <p:spPr>
          <a:xfrm>
            <a:off x="761695" y="4700930"/>
            <a:ext cx="600761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5.</a:t>
            </a:r>
            <a:endParaRPr lang="en-US" sz="2400" dirty="0"/>
          </a:p>
        </p:txBody>
      </p:sp>
      <p:sp>
        <p:nvSpPr>
          <p:cNvPr id="19" name="Text 13"/>
          <p:cNvSpPr txBox="1"/>
          <p:nvPr/>
        </p:nvSpPr>
        <p:spPr>
          <a:xfrm>
            <a:off x="1285646" y="4700930"/>
            <a:ext cx="408005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Como </a:t>
            </a:r>
            <a:r>
              <a:rPr lang="en-US" sz="19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Ultrapassar</a:t>
            </a:r>
            <a:r>
              <a:rPr lang="en-US" sz="19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9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os</a:t>
            </a:r>
            <a:r>
              <a:rPr lang="en-US" sz="19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9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Desafios</a:t>
            </a:r>
            <a:endParaRPr lang="en-US" sz="1900" dirty="0"/>
          </a:p>
        </p:txBody>
      </p:sp>
      <p:sp>
        <p:nvSpPr>
          <p:cNvPr id="20" name="Text 14"/>
          <p:cNvSpPr txBox="1"/>
          <p:nvPr/>
        </p:nvSpPr>
        <p:spPr>
          <a:xfrm>
            <a:off x="761695" y="5352898"/>
            <a:ext cx="600761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6.</a:t>
            </a:r>
            <a:endParaRPr lang="en-US" sz="2400" dirty="0"/>
          </a:p>
        </p:txBody>
      </p:sp>
      <p:sp>
        <p:nvSpPr>
          <p:cNvPr id="33" name="Text 27"/>
          <p:cNvSpPr txBox="1"/>
          <p:nvPr/>
        </p:nvSpPr>
        <p:spPr>
          <a:xfrm>
            <a:off x="1327251" y="5418733"/>
            <a:ext cx="3325216" cy="3351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</a:rPr>
              <a:t>Questões</a:t>
            </a:r>
            <a:r>
              <a:rPr lang="en-US" sz="19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</a:rPr>
              <a:t> para </a:t>
            </a:r>
            <a:r>
              <a:rPr lang="en-US" sz="19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</a:rPr>
              <a:t>Reflexão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019695"/>
            <a:ext cx="12191695" cy="5838304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15368"/>
            <a:ext cx="12191695" cy="604263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723291"/>
            <a:ext cx="12191695" cy="1143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79" r="-79"/>
          <a:stretch/>
        </p:blipFill>
        <p:spPr>
          <a:xfrm>
            <a:off x="0" y="6762902"/>
            <a:ext cx="12191695" cy="95098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761695" y="1904695"/>
            <a:ext cx="10724998" cy="857707"/>
          </a:xfrm>
          <a:prstGeom prst="rect">
            <a:avLst/>
          </a:prstGeom>
          <a:solidFill>
            <a:srgbClr val="1B3A5C">
              <a:alpha val="4000"/>
            </a:srgbClr>
          </a:solidFill>
          <a:ln/>
        </p:spPr>
      </p:sp>
      <p:sp>
        <p:nvSpPr>
          <p:cNvPr id="7" name="Shape 3"/>
          <p:cNvSpPr/>
          <p:nvPr/>
        </p:nvSpPr>
        <p:spPr>
          <a:xfrm>
            <a:off x="761695" y="1904695"/>
            <a:ext cx="57607" cy="857707"/>
          </a:xfrm>
          <a:prstGeom prst="rect">
            <a:avLst/>
          </a:prstGeom>
          <a:solidFill>
            <a:srgbClr val="C41E3A"/>
          </a:solidFill>
          <a:ln w="12700">
            <a:solidFill>
              <a:srgbClr val="C41E3A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10972800" y="6096305"/>
            <a:ext cx="8385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700" b="1" dirty="0">
                <a:solidFill>
                  <a:srgbClr val="1B3A5C">
                    <a:alpha val="2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sz="27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887883"/>
            <a:ext cx="9715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113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 </a:t>
            </a:r>
            <a:r>
              <a:rPr lang="en-US" sz="3000" b="1" kern="0" spc="113" dirty="0" err="1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Moçambique</a:t>
            </a:r>
            <a:r>
              <a:rPr lang="en-US" sz="3000" b="1" kern="0" spc="113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: HUB Logístico da SADC</a:t>
            </a:r>
            <a:endParaRPr lang="en-US" sz="30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rcRect l="-96" r="-96"/>
          <a:stretch/>
        </p:blipFill>
        <p:spPr>
          <a:xfrm>
            <a:off x="761695" y="1266444"/>
            <a:ext cx="952805" cy="47549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047902" y="2095805"/>
            <a:ext cx="107826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i="1" dirty="0">
                <a:solidFill>
                  <a:srgbClr val="1B3A5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"Moçambique é a porta de entrada para 6 países do hinterland"</a:t>
            </a:r>
            <a:endParaRPr lang="en-US" sz="2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rcRect t="-45" b="-45"/>
          <a:stretch/>
        </p:blipFill>
        <p:spPr>
          <a:xfrm>
            <a:off x="761695" y="3286354"/>
            <a:ext cx="256946" cy="228600"/>
          </a:xfrm>
          <a:prstGeom prst="rect">
            <a:avLst/>
          </a:prstGeom>
        </p:spPr>
      </p:pic>
      <p:sp>
        <p:nvSpPr>
          <p:cNvPr id="14" name="Text 7"/>
          <p:cNvSpPr txBox="1"/>
          <p:nvPr/>
        </p:nvSpPr>
        <p:spPr>
          <a:xfrm>
            <a:off x="1238098" y="3238805"/>
            <a:ext cx="10106863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Localização estratégica</a:t>
            </a:r>
            <a:r>
              <a:rPr lang="en-US" sz="1900" dirty="0">
                <a:solidFill>
                  <a:srgbClr val="4A556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como Centro de Transporte Logístico e negócio internacional </a:t>
            </a:r>
            <a:endParaRPr lang="en-US" sz="1900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1695" y="3966667"/>
            <a:ext cx="228600" cy="228600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1238098" y="3918204"/>
            <a:ext cx="9421063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Corredores Maputo, Beira e Nacala</a:t>
            </a:r>
            <a:r>
              <a:rPr lang="en-US" sz="1900" dirty="0">
                <a:solidFill>
                  <a:srgbClr val="4A556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conectam o hinterland aos portos do Índico </a:t>
            </a:r>
            <a:endParaRPr lang="en-US" sz="19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695" y="4646066"/>
            <a:ext cx="228600" cy="228600"/>
          </a:xfrm>
          <a:prstGeom prst="rect">
            <a:avLst/>
          </a:prstGeom>
        </p:spPr>
      </p:pic>
      <p:sp>
        <p:nvSpPr>
          <p:cNvPr id="18" name="Text 9"/>
          <p:cNvSpPr txBox="1"/>
          <p:nvPr/>
        </p:nvSpPr>
        <p:spPr>
          <a:xfrm>
            <a:off x="1238098" y="4598518"/>
            <a:ext cx="9973361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Integração regional</a:t>
            </a:r>
            <a:r>
              <a:rPr lang="en-US" sz="1900" dirty="0">
                <a:solidFill>
                  <a:srgbClr val="4A556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entre países membros da SADC depende de estradas funcionais </a:t>
            </a:r>
            <a:endParaRPr lang="en-US" sz="1900" dirty="0"/>
          </a:p>
        </p:txBody>
      </p:sp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61695" y="5326380"/>
            <a:ext cx="228600" cy="228600"/>
          </a:xfrm>
          <a:prstGeom prst="rect">
            <a:avLst/>
          </a:prstGeom>
        </p:spPr>
      </p:pic>
      <p:sp>
        <p:nvSpPr>
          <p:cNvPr id="20" name="Text 10"/>
          <p:cNvSpPr txBox="1"/>
          <p:nvPr/>
        </p:nvSpPr>
        <p:spPr>
          <a:xfrm>
            <a:off x="1238098" y="5278831"/>
            <a:ext cx="1084021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Estradas resilientes</a:t>
            </a:r>
            <a:r>
              <a:rPr lang="en-US" sz="1900" dirty="0">
                <a:solidFill>
                  <a:srgbClr val="4A556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são fundamentais para o comércio e o crescimento económico regional 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02284"/>
            <a:ext cx="12191695" cy="6055715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15BA26-EC50-403D-B7F5-F1F46836D4ED}"/>
              </a:ext>
            </a:extLst>
          </p:cNvPr>
          <p:cNvGrpSpPr/>
          <p:nvPr/>
        </p:nvGrpSpPr>
        <p:grpSpPr>
          <a:xfrm>
            <a:off x="305" y="697993"/>
            <a:ext cx="12191695" cy="6375695"/>
            <a:chOff x="305" y="121816"/>
            <a:chExt cx="12191695" cy="6972046"/>
          </a:xfrm>
        </p:grpSpPr>
        <p:sp>
          <p:nvSpPr>
            <p:cNvPr id="3" name="Shape 1"/>
            <p:cNvSpPr/>
            <p:nvPr/>
          </p:nvSpPr>
          <p:spPr>
            <a:xfrm>
              <a:off x="305" y="235862"/>
              <a:ext cx="12191695" cy="6858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4" name="Image 0" descr="preencoded.png"/>
            <p:cNvPicPr>
              <a:picLocks noChangeAspect="1"/>
            </p:cNvPicPr>
            <p:nvPr/>
          </p:nvPicPr>
          <p:blipFill>
            <a:blip r:embed="rId3"/>
            <a:srcRect t="-1" b="-1"/>
            <a:stretch/>
          </p:blipFill>
          <p:spPr>
            <a:xfrm>
              <a:off x="305" y="121816"/>
              <a:ext cx="12191695" cy="114300"/>
            </a:xfrm>
            <a:prstGeom prst="rect">
              <a:avLst/>
            </a:prstGeom>
          </p:spPr>
        </p:pic>
      </p:grp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79" r="-79"/>
          <a:stretch/>
        </p:blipFill>
        <p:spPr>
          <a:xfrm>
            <a:off x="0" y="6762902"/>
            <a:ext cx="12191695" cy="95098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10972800" y="6096305"/>
            <a:ext cx="8385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700" b="1" dirty="0">
                <a:solidFill>
                  <a:srgbClr val="1B3A5C">
                    <a:alpha val="2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2700" dirty="0"/>
          </a:p>
        </p:txBody>
      </p:sp>
      <p:sp>
        <p:nvSpPr>
          <p:cNvPr id="8" name="Text 3"/>
          <p:cNvSpPr txBox="1"/>
          <p:nvPr/>
        </p:nvSpPr>
        <p:spPr>
          <a:xfrm>
            <a:off x="761695" y="777215"/>
            <a:ext cx="101919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113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 Rede de Estradas Classificadas</a:t>
            </a:r>
            <a:endParaRPr lang="en-US" sz="30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rcRect l="-96" r="-96"/>
          <a:stretch/>
        </p:blipFill>
        <p:spPr>
          <a:xfrm>
            <a:off x="761695" y="1266444"/>
            <a:ext cx="952805" cy="47549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761695" y="1714500"/>
            <a:ext cx="7010705" cy="504749"/>
          </a:xfrm>
          <a:prstGeom prst="rect">
            <a:avLst/>
          </a:prstGeom>
          <a:solidFill>
            <a:srgbClr val="C41E3A">
              <a:alpha val="5000"/>
            </a:srgbClr>
          </a:solidFill>
          <a:ln/>
        </p:spPr>
      </p:sp>
      <p:sp>
        <p:nvSpPr>
          <p:cNvPr id="11" name="Shape 5"/>
          <p:cNvSpPr/>
          <p:nvPr/>
        </p:nvSpPr>
        <p:spPr>
          <a:xfrm>
            <a:off x="761695" y="1714500"/>
            <a:ext cx="47549" cy="504749"/>
          </a:xfrm>
          <a:prstGeom prst="rect">
            <a:avLst/>
          </a:prstGeom>
          <a:solidFill>
            <a:srgbClr val="C41E3A"/>
          </a:solidFill>
          <a:ln w="12700">
            <a:solidFill>
              <a:srgbClr val="C41E3A">
                <a:alpha val="0"/>
              </a:srgbClr>
            </a:solidFill>
            <a:prstDash val="solid"/>
          </a:ln>
        </p:spPr>
      </p:sp>
      <p:sp>
        <p:nvSpPr>
          <p:cNvPr id="12" name="Text 6"/>
          <p:cNvSpPr txBox="1"/>
          <p:nvPr/>
        </p:nvSpPr>
        <p:spPr>
          <a:xfrm>
            <a:off x="999439" y="1714500"/>
            <a:ext cx="6873545" cy="5056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30.424 km de rede classificada — 72% NÃO é revestida</a:t>
            </a:r>
            <a:endParaRPr lang="en-US" sz="2100" dirty="0"/>
          </a:p>
        </p:txBody>
      </p:sp>
      <p:graphicFrame>
        <p:nvGraphicFramePr>
          <p:cNvPr id="13" name="Table 0"/>
          <p:cNvGraphicFramePr>
            <a:graphicFrameLocks noGrp="1"/>
          </p:cNvGraphicFramePr>
          <p:nvPr/>
        </p:nvGraphicFramePr>
        <p:xfrm>
          <a:off x="761695" y="2572207"/>
          <a:ext cx="10001706" cy="3444848"/>
        </p:xfrm>
        <a:graphic>
          <a:graphicData uri="http://schemas.openxmlformats.org/drawingml/2006/table">
            <a:tbl>
              <a:tblPr/>
              <a:tblGrid>
                <a:gridCol w="1930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5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CLASSE</a:t>
                      </a:r>
                      <a:endParaRPr lang="en-US" sz="150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237744" marR="237744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NÃO REVESTIDA (KM)</a:t>
                      </a:r>
                      <a:endParaRPr lang="en-US" sz="150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237744" marR="237744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REVESTIDA (KM)</a:t>
                      </a:r>
                      <a:endParaRPr lang="en-US" sz="150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237744" marR="237744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TOTAL (KM)</a:t>
                      </a:r>
                      <a:endParaRPr lang="en-US" sz="150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237744" marR="237744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7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Primária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298,0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5.791,0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5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6.089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7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Secundária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3.520,4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1.389,6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5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4.910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7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Terciária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11.508,0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1.235,0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5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12.743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7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Vicinal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6.576,3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105,4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5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6.682</a:t>
                      </a:r>
                      <a:endParaRPr lang="en-US" sz="16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57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rgbClr val="1B3A5C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TOTAL</a:t>
                      </a:r>
                      <a:endParaRPr lang="en-US" sz="180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237744" marR="237744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 b="1" dirty="0">
                          <a:solidFill>
                            <a:srgbClr val="C41E3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21.902,7</a:t>
                      </a:r>
                      <a:endParaRPr lang="en-US" sz="18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8.521,0</a:t>
                      </a:r>
                      <a:endParaRPr lang="en-US" sz="18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30.424</a:t>
                      </a:r>
                      <a:endParaRPr lang="en-US" sz="18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237744" marR="237744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8C547D6C-EC9D-4D35-A8B5-25B98B0263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pt-PT"/>
              <a:t>    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806C98F-34EB-4D7A-9E63-00E269880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18605"/>
              </p:ext>
            </p:extLst>
          </p:nvPr>
        </p:nvGraphicFramePr>
        <p:xfrm>
          <a:off x="331320" y="658841"/>
          <a:ext cx="8750300" cy="39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2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baseline="0" dirty="0">
                          <a:solidFill>
                            <a:schemeClr val="tx1"/>
                          </a:solidFill>
                        </a:rPr>
                        <a:t>3. MODELO ECONÓMICO DO SECTOR DE  ESTRADAS DE MOÇAMBIQUE</a:t>
                      </a:r>
                      <a:endParaRPr kumimoji="0" lang="pt-PT" altLang="pt-PT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273" marB="4527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6487014A-3A34-4BDB-9BF2-CD64867C5C1E}"/>
              </a:ext>
            </a:extLst>
          </p:cNvPr>
          <p:cNvGrpSpPr/>
          <p:nvPr/>
        </p:nvGrpSpPr>
        <p:grpSpPr>
          <a:xfrm>
            <a:off x="14288" y="1029419"/>
            <a:ext cx="12066977" cy="5371381"/>
            <a:chOff x="3322638" y="728663"/>
            <a:chExt cx="9037637" cy="5364162"/>
          </a:xfrm>
        </p:grpSpPr>
        <p:grpSp>
          <p:nvGrpSpPr>
            <p:cNvPr id="17420" name="Group 51">
              <a:extLst>
                <a:ext uri="{FF2B5EF4-FFF2-40B4-BE49-F238E27FC236}">
                  <a16:creationId xmlns:a16="http://schemas.microsoft.com/office/drawing/2014/main" id="{F87C3C05-F628-4D4F-9BBD-2A98651891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0271" y="728663"/>
              <a:ext cx="9020004" cy="5364162"/>
              <a:chOff x="-18433" y="2245158"/>
              <a:chExt cx="9396511" cy="4609432"/>
            </a:xfrm>
          </p:grpSpPr>
          <p:sp>
            <p:nvSpPr>
              <p:cNvPr id="53" name="Rectangle 1">
                <a:extLst>
                  <a:ext uri="{FF2B5EF4-FFF2-40B4-BE49-F238E27FC236}">
                    <a16:creationId xmlns:a16="http://schemas.microsoft.com/office/drawing/2014/main" id="{D1FDB833-CB01-4400-92AA-08D10B4400EF}"/>
                  </a:ext>
                </a:extLst>
              </p:cNvPr>
              <p:cNvSpPr/>
              <p:nvPr/>
            </p:nvSpPr>
            <p:spPr>
              <a:xfrm>
                <a:off x="-18611" y="2245158"/>
                <a:ext cx="9396689" cy="4609432"/>
              </a:xfrm>
              <a:custGeom>
                <a:avLst/>
                <a:gdLst>
                  <a:gd name="connsiteX0" fmla="*/ 0 w 9397128"/>
                  <a:gd name="connsiteY0" fmla="*/ 0 h 4609432"/>
                  <a:gd name="connsiteX1" fmla="*/ 3240230 w 9397128"/>
                  <a:gd name="connsiteY1" fmla="*/ 543536 h 4609432"/>
                  <a:gd name="connsiteX2" fmla="*/ 9397128 w 9397128"/>
                  <a:gd name="connsiteY2" fmla="*/ 4609432 h 4609432"/>
                  <a:gd name="connsiteX3" fmla="*/ 1589763 w 9397128"/>
                  <a:gd name="connsiteY3" fmla="*/ 4609432 h 4609432"/>
                  <a:gd name="connsiteX4" fmla="*/ 2947276 w 9397128"/>
                  <a:gd name="connsiteY4" fmla="*/ 2675067 h 4609432"/>
                  <a:gd name="connsiteX5" fmla="*/ 0 w 9397128"/>
                  <a:gd name="connsiteY5" fmla="*/ 576402 h 4609432"/>
                  <a:gd name="connsiteX6" fmla="*/ 0 w 9397128"/>
                  <a:gd name="connsiteY6" fmla="*/ 0 h 4609432"/>
                  <a:gd name="connsiteX0" fmla="*/ 0 w 9397128"/>
                  <a:gd name="connsiteY0" fmla="*/ 0 h 4609432"/>
                  <a:gd name="connsiteX1" fmla="*/ 3240230 w 9397128"/>
                  <a:gd name="connsiteY1" fmla="*/ 543536 h 4609432"/>
                  <a:gd name="connsiteX2" fmla="*/ 9397128 w 9397128"/>
                  <a:gd name="connsiteY2" fmla="*/ 4609432 h 4609432"/>
                  <a:gd name="connsiteX3" fmla="*/ 1589763 w 9397128"/>
                  <a:gd name="connsiteY3" fmla="*/ 4609432 h 4609432"/>
                  <a:gd name="connsiteX4" fmla="*/ 2947276 w 9397128"/>
                  <a:gd name="connsiteY4" fmla="*/ 2675067 h 4609432"/>
                  <a:gd name="connsiteX5" fmla="*/ 0 w 9397128"/>
                  <a:gd name="connsiteY5" fmla="*/ 576402 h 4609432"/>
                  <a:gd name="connsiteX6" fmla="*/ 0 w 9397128"/>
                  <a:gd name="connsiteY6" fmla="*/ 0 h 4609432"/>
                  <a:gd name="connsiteX0" fmla="*/ 0 w 9397128"/>
                  <a:gd name="connsiteY0" fmla="*/ 0 h 4609432"/>
                  <a:gd name="connsiteX1" fmla="*/ 3240230 w 9397128"/>
                  <a:gd name="connsiteY1" fmla="*/ 543536 h 4609432"/>
                  <a:gd name="connsiteX2" fmla="*/ 9397128 w 9397128"/>
                  <a:gd name="connsiteY2" fmla="*/ 4609432 h 4609432"/>
                  <a:gd name="connsiteX3" fmla="*/ 1589763 w 9397128"/>
                  <a:gd name="connsiteY3" fmla="*/ 4609432 h 4609432"/>
                  <a:gd name="connsiteX4" fmla="*/ 2947276 w 9397128"/>
                  <a:gd name="connsiteY4" fmla="*/ 2675067 h 4609432"/>
                  <a:gd name="connsiteX5" fmla="*/ 0 w 9397128"/>
                  <a:gd name="connsiteY5" fmla="*/ 576402 h 4609432"/>
                  <a:gd name="connsiteX6" fmla="*/ 0 w 9397128"/>
                  <a:gd name="connsiteY6" fmla="*/ 0 h 4609432"/>
                  <a:gd name="connsiteX0" fmla="*/ 0 w 9397128"/>
                  <a:gd name="connsiteY0" fmla="*/ 0 h 4609432"/>
                  <a:gd name="connsiteX1" fmla="*/ 3240230 w 9397128"/>
                  <a:gd name="connsiteY1" fmla="*/ 543536 h 4609432"/>
                  <a:gd name="connsiteX2" fmla="*/ 9397128 w 9397128"/>
                  <a:gd name="connsiteY2" fmla="*/ 4609432 h 4609432"/>
                  <a:gd name="connsiteX3" fmla="*/ 1589763 w 9397128"/>
                  <a:gd name="connsiteY3" fmla="*/ 4609432 h 4609432"/>
                  <a:gd name="connsiteX4" fmla="*/ 2947276 w 9397128"/>
                  <a:gd name="connsiteY4" fmla="*/ 2675067 h 4609432"/>
                  <a:gd name="connsiteX5" fmla="*/ 0 w 9397128"/>
                  <a:gd name="connsiteY5" fmla="*/ 576402 h 4609432"/>
                  <a:gd name="connsiteX6" fmla="*/ 0 w 9397128"/>
                  <a:gd name="connsiteY6" fmla="*/ 0 h 460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97128" h="4609432">
                    <a:moveTo>
                      <a:pt x="0" y="0"/>
                    </a:moveTo>
                    <a:cubicBezTo>
                      <a:pt x="603114" y="85712"/>
                      <a:pt x="1554395" y="235467"/>
                      <a:pt x="3240230" y="543536"/>
                    </a:cubicBezTo>
                    <a:cubicBezTo>
                      <a:pt x="7491918" y="1332192"/>
                      <a:pt x="9043123" y="3840327"/>
                      <a:pt x="9397128" y="4609432"/>
                    </a:cubicBezTo>
                    <a:lnTo>
                      <a:pt x="1589763" y="4609432"/>
                    </a:lnTo>
                    <a:cubicBezTo>
                      <a:pt x="1700534" y="4508823"/>
                      <a:pt x="3110088" y="3419190"/>
                      <a:pt x="2947276" y="2675067"/>
                    </a:cubicBezTo>
                    <a:cubicBezTo>
                      <a:pt x="2747985" y="1826054"/>
                      <a:pt x="797445" y="925306"/>
                      <a:pt x="0" y="576402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3000">
                    <a:srgbClr val="000000">
                      <a:lumMod val="95000"/>
                      <a:lumOff val="5000"/>
                    </a:srgbClr>
                  </a:gs>
                  <a:gs pos="92000">
                    <a:srgbClr val="000000">
                      <a:lumMod val="65000"/>
                      <a:lumOff val="35000"/>
                    </a:srgbClr>
                  </a:gs>
                </a:gsLst>
                <a:lin ang="162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4" name="Rectangle 1">
                <a:extLst>
                  <a:ext uri="{FF2B5EF4-FFF2-40B4-BE49-F238E27FC236}">
                    <a16:creationId xmlns:a16="http://schemas.microsoft.com/office/drawing/2014/main" id="{591E03EC-1245-4B99-9990-DF9576A0A439}"/>
                  </a:ext>
                </a:extLst>
              </p:cNvPr>
              <p:cNvSpPr/>
              <p:nvPr/>
            </p:nvSpPr>
            <p:spPr>
              <a:xfrm>
                <a:off x="-8689" y="2288811"/>
                <a:ext cx="9138702" cy="4556231"/>
              </a:xfrm>
              <a:custGeom>
                <a:avLst/>
                <a:gdLst>
                  <a:gd name="connsiteX0" fmla="*/ 0 w 9139684"/>
                  <a:gd name="connsiteY0" fmla="*/ 0 h 4555171"/>
                  <a:gd name="connsiteX1" fmla="*/ 3553542 w 9139684"/>
                  <a:gd name="connsiteY1" fmla="*/ 627393 h 4555171"/>
                  <a:gd name="connsiteX2" fmla="*/ 9139684 w 9139684"/>
                  <a:gd name="connsiteY2" fmla="*/ 4555171 h 4555171"/>
                  <a:gd name="connsiteX3" fmla="*/ 1848734 w 9139684"/>
                  <a:gd name="connsiteY3" fmla="*/ 4555171 h 4555171"/>
                  <a:gd name="connsiteX4" fmla="*/ 3090571 w 9139684"/>
                  <a:gd name="connsiteY4" fmla="*/ 2601507 h 4555171"/>
                  <a:gd name="connsiteX5" fmla="*/ 0 w 9139684"/>
                  <a:gd name="connsiteY5" fmla="*/ 465161 h 4555171"/>
                  <a:gd name="connsiteX6" fmla="*/ 0 w 9139684"/>
                  <a:gd name="connsiteY6" fmla="*/ 0 h 4555171"/>
                  <a:gd name="connsiteX0" fmla="*/ 0 w 9139684"/>
                  <a:gd name="connsiteY0" fmla="*/ 0 h 4555171"/>
                  <a:gd name="connsiteX1" fmla="*/ 3553542 w 9139684"/>
                  <a:gd name="connsiteY1" fmla="*/ 627393 h 4555171"/>
                  <a:gd name="connsiteX2" fmla="*/ 9139684 w 9139684"/>
                  <a:gd name="connsiteY2" fmla="*/ 4555171 h 4555171"/>
                  <a:gd name="connsiteX3" fmla="*/ 1848734 w 9139684"/>
                  <a:gd name="connsiteY3" fmla="*/ 4555171 h 4555171"/>
                  <a:gd name="connsiteX4" fmla="*/ 3090571 w 9139684"/>
                  <a:gd name="connsiteY4" fmla="*/ 2601507 h 4555171"/>
                  <a:gd name="connsiteX5" fmla="*/ 0 w 9139684"/>
                  <a:gd name="connsiteY5" fmla="*/ 465161 h 4555171"/>
                  <a:gd name="connsiteX6" fmla="*/ 0 w 9139684"/>
                  <a:gd name="connsiteY6" fmla="*/ 0 h 4555171"/>
                  <a:gd name="connsiteX0" fmla="*/ 0 w 9139684"/>
                  <a:gd name="connsiteY0" fmla="*/ 0 h 4555171"/>
                  <a:gd name="connsiteX1" fmla="*/ 3553542 w 9139684"/>
                  <a:gd name="connsiteY1" fmla="*/ 627393 h 4555171"/>
                  <a:gd name="connsiteX2" fmla="*/ 9139684 w 9139684"/>
                  <a:gd name="connsiteY2" fmla="*/ 4555171 h 4555171"/>
                  <a:gd name="connsiteX3" fmla="*/ 1848734 w 9139684"/>
                  <a:gd name="connsiteY3" fmla="*/ 4555171 h 4555171"/>
                  <a:gd name="connsiteX4" fmla="*/ 3090571 w 9139684"/>
                  <a:gd name="connsiteY4" fmla="*/ 2601507 h 4555171"/>
                  <a:gd name="connsiteX5" fmla="*/ 0 w 9139684"/>
                  <a:gd name="connsiteY5" fmla="*/ 465161 h 4555171"/>
                  <a:gd name="connsiteX6" fmla="*/ 0 w 9139684"/>
                  <a:gd name="connsiteY6" fmla="*/ 0 h 4555171"/>
                  <a:gd name="connsiteX0" fmla="*/ 0 w 9139684"/>
                  <a:gd name="connsiteY0" fmla="*/ 0 h 4555171"/>
                  <a:gd name="connsiteX1" fmla="*/ 3553542 w 9139684"/>
                  <a:gd name="connsiteY1" fmla="*/ 627393 h 4555171"/>
                  <a:gd name="connsiteX2" fmla="*/ 9139684 w 9139684"/>
                  <a:gd name="connsiteY2" fmla="*/ 4555171 h 4555171"/>
                  <a:gd name="connsiteX3" fmla="*/ 1848734 w 9139684"/>
                  <a:gd name="connsiteY3" fmla="*/ 4555171 h 4555171"/>
                  <a:gd name="connsiteX4" fmla="*/ 3090571 w 9139684"/>
                  <a:gd name="connsiteY4" fmla="*/ 2601507 h 4555171"/>
                  <a:gd name="connsiteX5" fmla="*/ 0 w 9139684"/>
                  <a:gd name="connsiteY5" fmla="*/ 465161 h 4555171"/>
                  <a:gd name="connsiteX6" fmla="*/ 0 w 9139684"/>
                  <a:gd name="connsiteY6" fmla="*/ 0 h 4555171"/>
                  <a:gd name="connsiteX0" fmla="*/ 0 w 9139684"/>
                  <a:gd name="connsiteY0" fmla="*/ 0 h 4555171"/>
                  <a:gd name="connsiteX1" fmla="*/ 3553542 w 9139684"/>
                  <a:gd name="connsiteY1" fmla="*/ 627393 h 4555171"/>
                  <a:gd name="connsiteX2" fmla="*/ 9139684 w 9139684"/>
                  <a:gd name="connsiteY2" fmla="*/ 4555171 h 4555171"/>
                  <a:gd name="connsiteX3" fmla="*/ 1848734 w 9139684"/>
                  <a:gd name="connsiteY3" fmla="*/ 4555171 h 4555171"/>
                  <a:gd name="connsiteX4" fmla="*/ 3090571 w 9139684"/>
                  <a:gd name="connsiteY4" fmla="*/ 2601507 h 4555171"/>
                  <a:gd name="connsiteX5" fmla="*/ 0 w 9139684"/>
                  <a:gd name="connsiteY5" fmla="*/ 465161 h 4555171"/>
                  <a:gd name="connsiteX6" fmla="*/ 0 w 9139684"/>
                  <a:gd name="connsiteY6" fmla="*/ 0 h 4555171"/>
                  <a:gd name="connsiteX0" fmla="*/ 0 w 9139684"/>
                  <a:gd name="connsiteY0" fmla="*/ 0 h 4555171"/>
                  <a:gd name="connsiteX1" fmla="*/ 3553542 w 9139684"/>
                  <a:gd name="connsiteY1" fmla="*/ 627393 h 4555171"/>
                  <a:gd name="connsiteX2" fmla="*/ 9139684 w 9139684"/>
                  <a:gd name="connsiteY2" fmla="*/ 4555171 h 4555171"/>
                  <a:gd name="connsiteX3" fmla="*/ 1848734 w 9139684"/>
                  <a:gd name="connsiteY3" fmla="*/ 4555171 h 4555171"/>
                  <a:gd name="connsiteX4" fmla="*/ 3090571 w 9139684"/>
                  <a:gd name="connsiteY4" fmla="*/ 2601507 h 4555171"/>
                  <a:gd name="connsiteX5" fmla="*/ 0 w 9139684"/>
                  <a:gd name="connsiteY5" fmla="*/ 465161 h 4555171"/>
                  <a:gd name="connsiteX6" fmla="*/ 0 w 9139684"/>
                  <a:gd name="connsiteY6" fmla="*/ 0 h 455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39684" h="4555171">
                    <a:moveTo>
                      <a:pt x="0" y="0"/>
                    </a:moveTo>
                    <a:cubicBezTo>
                      <a:pt x="695399" y="95380"/>
                      <a:pt x="2055391" y="292077"/>
                      <a:pt x="3553542" y="627393"/>
                    </a:cubicBezTo>
                    <a:cubicBezTo>
                      <a:pt x="7304595" y="1440716"/>
                      <a:pt x="8684763" y="3728570"/>
                      <a:pt x="9139684" y="4555171"/>
                    </a:cubicBezTo>
                    <a:lnTo>
                      <a:pt x="1848734" y="4555171"/>
                    </a:lnTo>
                    <a:cubicBezTo>
                      <a:pt x="2252021" y="4208362"/>
                      <a:pt x="3167589" y="3470071"/>
                      <a:pt x="3090571" y="2601507"/>
                    </a:cubicBezTo>
                    <a:cubicBezTo>
                      <a:pt x="2994433" y="1740608"/>
                      <a:pt x="832589" y="803850"/>
                      <a:pt x="0" y="465161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2500">
                    <a:srgbClr val="FFFF00"/>
                  </a:gs>
                  <a:gs pos="18000">
                    <a:srgbClr val="FFE07D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685800" dist="38100" dir="6900000" algn="bl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5" name="Rectangle 1">
                <a:extLst>
                  <a:ext uri="{FF2B5EF4-FFF2-40B4-BE49-F238E27FC236}">
                    <a16:creationId xmlns:a16="http://schemas.microsoft.com/office/drawing/2014/main" id="{847BD98E-8249-4BD6-97D8-09FE55BC8F1C}"/>
                  </a:ext>
                </a:extLst>
              </p:cNvPr>
              <p:cNvSpPr/>
              <p:nvPr/>
            </p:nvSpPr>
            <p:spPr>
              <a:xfrm>
                <a:off x="-18611" y="2329735"/>
                <a:ext cx="8910482" cy="4524855"/>
              </a:xfrm>
              <a:custGeom>
                <a:avLst/>
                <a:gdLst>
                  <a:gd name="connsiteX0" fmla="*/ 0 w 8910775"/>
                  <a:gd name="connsiteY0" fmla="*/ 0 h 4525863"/>
                  <a:gd name="connsiteX1" fmla="*/ 3763283 w 8910775"/>
                  <a:gd name="connsiteY1" fmla="*/ 737311 h 4525863"/>
                  <a:gd name="connsiteX2" fmla="*/ 8910775 w 8910775"/>
                  <a:gd name="connsiteY2" fmla="*/ 4525863 h 4525863"/>
                  <a:gd name="connsiteX3" fmla="*/ 2118245 w 8910775"/>
                  <a:gd name="connsiteY3" fmla="*/ 4525863 h 4525863"/>
                  <a:gd name="connsiteX4" fmla="*/ 3234817 w 8910775"/>
                  <a:gd name="connsiteY4" fmla="*/ 2564022 h 4525863"/>
                  <a:gd name="connsiteX5" fmla="*/ 0 w 8910775"/>
                  <a:gd name="connsiteY5" fmla="*/ 354960 h 4525863"/>
                  <a:gd name="connsiteX6" fmla="*/ 0 w 8910775"/>
                  <a:gd name="connsiteY6" fmla="*/ 0 h 4525863"/>
                  <a:gd name="connsiteX0" fmla="*/ 0 w 8910775"/>
                  <a:gd name="connsiteY0" fmla="*/ 0 h 4525863"/>
                  <a:gd name="connsiteX1" fmla="*/ 3763283 w 8910775"/>
                  <a:gd name="connsiteY1" fmla="*/ 737311 h 4525863"/>
                  <a:gd name="connsiteX2" fmla="*/ 8910775 w 8910775"/>
                  <a:gd name="connsiteY2" fmla="*/ 4525863 h 4525863"/>
                  <a:gd name="connsiteX3" fmla="*/ 2118245 w 8910775"/>
                  <a:gd name="connsiteY3" fmla="*/ 4525863 h 4525863"/>
                  <a:gd name="connsiteX4" fmla="*/ 3234817 w 8910775"/>
                  <a:gd name="connsiteY4" fmla="*/ 2564022 h 4525863"/>
                  <a:gd name="connsiteX5" fmla="*/ 0 w 8910775"/>
                  <a:gd name="connsiteY5" fmla="*/ 354960 h 4525863"/>
                  <a:gd name="connsiteX6" fmla="*/ 0 w 8910775"/>
                  <a:gd name="connsiteY6" fmla="*/ 0 h 452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10775" h="4525863">
                    <a:moveTo>
                      <a:pt x="0" y="0"/>
                    </a:moveTo>
                    <a:cubicBezTo>
                      <a:pt x="756622" y="108934"/>
                      <a:pt x="2370542" y="361521"/>
                      <a:pt x="3763283" y="737311"/>
                    </a:cubicBezTo>
                    <a:cubicBezTo>
                      <a:pt x="7277469" y="1708209"/>
                      <a:pt x="8368259" y="3716700"/>
                      <a:pt x="8910775" y="4525863"/>
                    </a:cubicBezTo>
                    <a:lnTo>
                      <a:pt x="2118245" y="4525863"/>
                    </a:lnTo>
                    <a:cubicBezTo>
                      <a:pt x="2497306" y="4177991"/>
                      <a:pt x="3379565" y="3245548"/>
                      <a:pt x="3234817" y="2564022"/>
                    </a:cubicBezTo>
                    <a:cubicBezTo>
                      <a:pt x="3058980" y="1609213"/>
                      <a:pt x="847438" y="684273"/>
                      <a:pt x="0" y="35496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3000">
                    <a:srgbClr val="000000">
                      <a:lumMod val="95000"/>
                      <a:lumOff val="5000"/>
                    </a:srgbClr>
                  </a:gs>
                  <a:gs pos="92000">
                    <a:srgbClr val="000000">
                      <a:lumMod val="65000"/>
                      <a:lumOff val="35000"/>
                    </a:srgbClr>
                  </a:gs>
                </a:gsLst>
                <a:lin ang="162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ln w="12700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6" name="Rectangle 1">
                <a:extLst>
                  <a:ext uri="{FF2B5EF4-FFF2-40B4-BE49-F238E27FC236}">
                    <a16:creationId xmlns:a16="http://schemas.microsoft.com/office/drawing/2014/main" id="{2055E6A3-E775-421F-893B-45115652555C}"/>
                  </a:ext>
                </a:extLst>
              </p:cNvPr>
              <p:cNvSpPr/>
              <p:nvPr/>
            </p:nvSpPr>
            <p:spPr>
              <a:xfrm>
                <a:off x="883" y="2419416"/>
                <a:ext cx="6042723" cy="4435172"/>
              </a:xfrm>
              <a:custGeom>
                <a:avLst/>
                <a:gdLst/>
                <a:ahLst/>
                <a:cxnLst/>
                <a:rect l="l" t="t" r="r" b="b"/>
                <a:pathLst>
                  <a:path w="6042723" h="4435172">
                    <a:moveTo>
                      <a:pt x="0" y="0"/>
                    </a:moveTo>
                    <a:cubicBezTo>
                      <a:pt x="675328" y="138163"/>
                      <a:pt x="2177313" y="520958"/>
                      <a:pt x="3361515" y="1018197"/>
                    </a:cubicBezTo>
                    <a:cubicBezTo>
                      <a:pt x="6162417" y="2230197"/>
                      <a:pt x="6052561" y="3499023"/>
                      <a:pt x="6038644" y="4435172"/>
                    </a:cubicBezTo>
                    <a:lnTo>
                      <a:pt x="5566918" y="4435172"/>
                    </a:lnTo>
                    <a:cubicBezTo>
                      <a:pt x="5669091" y="4044966"/>
                      <a:pt x="5912355" y="2908511"/>
                      <a:pt x="4616536" y="1942516"/>
                    </a:cubicBezTo>
                    <a:cubicBezTo>
                      <a:pt x="2973523" y="827031"/>
                      <a:pt x="798514" y="271924"/>
                      <a:pt x="0" y="80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innerShdw dist="38100" dir="91800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5D6A4E2-8962-40FB-9943-AEB21C6CA7A4}"/>
                </a:ext>
              </a:extLst>
            </p:cNvPr>
            <p:cNvGrpSpPr/>
            <p:nvPr/>
          </p:nvGrpSpPr>
          <p:grpSpPr bwMode="auto">
            <a:xfrm>
              <a:off x="5727867" y="1714291"/>
              <a:ext cx="1944562" cy="3133091"/>
              <a:chOff x="4552039" y="1981200"/>
              <a:chExt cx="1193242" cy="2821436"/>
            </a:xfrm>
            <a:solidFill>
              <a:srgbClr val="FFFFFF"/>
            </a:solidFill>
            <a:effectLst/>
            <a:scene3d>
              <a:camera prst="obliqueTopLeft"/>
              <a:lightRig rig="threePt" dir="t"/>
            </a:scene3d>
          </p:grpSpPr>
          <p:sp>
            <p:nvSpPr>
              <p:cNvPr id="96" name="Round Same Side Corner Rectangle 12">
                <a:extLst>
                  <a:ext uri="{FF2B5EF4-FFF2-40B4-BE49-F238E27FC236}">
                    <a16:creationId xmlns:a16="http://schemas.microsoft.com/office/drawing/2014/main" id="{F09F7A2C-D44B-4B74-82F8-E7A77247E437}"/>
                  </a:ext>
                </a:extLst>
              </p:cNvPr>
              <p:cNvSpPr/>
              <p:nvPr/>
            </p:nvSpPr>
            <p:spPr>
              <a:xfrm>
                <a:off x="4552039" y="1981200"/>
                <a:ext cx="1193242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193242" h="685800">
                    <a:moveTo>
                      <a:pt x="596621" y="0"/>
                    </a:moveTo>
                    <a:cubicBezTo>
                      <a:pt x="926126" y="0"/>
                      <a:pt x="1193242" y="267116"/>
                      <a:pt x="1193242" y="596621"/>
                    </a:cubicBezTo>
                    <a:lnTo>
                      <a:pt x="1193242" y="685800"/>
                    </a:lnTo>
                    <a:lnTo>
                      <a:pt x="0" y="685800"/>
                    </a:lnTo>
                    <a:lnTo>
                      <a:pt x="0" y="596621"/>
                    </a:lnTo>
                    <a:cubicBezTo>
                      <a:pt x="0" y="267116"/>
                      <a:pt x="267116" y="0"/>
                      <a:pt x="596621" y="0"/>
                    </a:cubicBezTo>
                    <a:close/>
                  </a:path>
                </a:pathLst>
              </a:custGeom>
              <a:solidFill>
                <a:srgbClr val="DE0000"/>
              </a:solidFill>
              <a:ln w="25400" cap="flat" cmpd="sng" algn="ctr">
                <a:noFill/>
                <a:prstDash val="solid"/>
              </a:ln>
              <a:effectLst/>
              <a:sp3d extrusionH="444500" prstMaterial="plastic">
                <a:bevelT w="38100" h="12700"/>
              </a:sp3d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kern="0" dirty="0">
                    <a:solidFill>
                      <a:prstClr val="white"/>
                    </a:solidFill>
                    <a:latin typeface="Brain Wants" panose="02000500000000000000" pitchFamily="2" charset="0"/>
                    <a:ea typeface="ＭＳ Ｐゴシック" panose="020B0600070205080204" pitchFamily="34" charset="-128"/>
                  </a:rPr>
                  <a:t>2</a:t>
                </a:r>
              </a:p>
            </p:txBody>
          </p:sp>
          <p:sp>
            <p:nvSpPr>
              <p:cNvPr id="97" name="Round Same Side Corner Rectangle 12">
                <a:extLst>
                  <a:ext uri="{FF2B5EF4-FFF2-40B4-BE49-F238E27FC236}">
                    <a16:creationId xmlns:a16="http://schemas.microsoft.com/office/drawing/2014/main" id="{C3863473-CAED-4683-BC9B-DBEFE3563C10}"/>
                  </a:ext>
                </a:extLst>
              </p:cNvPr>
              <p:cNvSpPr/>
              <p:nvPr/>
            </p:nvSpPr>
            <p:spPr>
              <a:xfrm>
                <a:off x="4552039" y="2669492"/>
                <a:ext cx="1193242" cy="2133144"/>
              </a:xfrm>
              <a:custGeom>
                <a:avLst/>
                <a:gdLst/>
                <a:ahLst/>
                <a:cxnLst/>
                <a:rect l="l" t="t" r="r" b="b"/>
                <a:pathLst>
                  <a:path w="1193242" h="2133144">
                    <a:moveTo>
                      <a:pt x="0" y="0"/>
                    </a:moveTo>
                    <a:lnTo>
                      <a:pt x="1193242" y="0"/>
                    </a:lnTo>
                    <a:lnTo>
                      <a:pt x="1193242" y="2133144"/>
                    </a:lnTo>
                    <a:lnTo>
                      <a:pt x="0" y="213314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lumMod val="85000"/>
                    </a:srgbClr>
                  </a:gs>
                  <a:gs pos="74000">
                    <a:sysClr val="window" lastClr="FFFFFF"/>
                  </a:gs>
                </a:gsLst>
                <a:lin ang="16200000" scaled="1"/>
              </a:gradFill>
              <a:ln w="25400" cap="flat" cmpd="sng" algn="ctr">
                <a:noFill/>
                <a:prstDash val="solid"/>
              </a:ln>
              <a:effectLst/>
              <a:sp3d extrusionH="444500" prstMaterial="plastic">
                <a:bevelT w="38100" h="127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pt-BR" sz="1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Os Parceiros de Desenvolvimento financiam </a:t>
                </a:r>
                <a:r>
                  <a:rPr lang="pt-BR" sz="16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projectos de asfaltagem, reabilitação e construção de Estradas e Pontes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D385FD0-0F0E-45EC-8F4B-B53787A037ED}"/>
                </a:ext>
              </a:extLst>
            </p:cNvPr>
            <p:cNvGrpSpPr/>
            <p:nvPr/>
          </p:nvGrpSpPr>
          <p:grpSpPr bwMode="auto">
            <a:xfrm>
              <a:off x="8077433" y="1626483"/>
              <a:ext cx="1944562" cy="3485274"/>
              <a:chOff x="4552039" y="1981200"/>
              <a:chExt cx="1193242" cy="2821436"/>
            </a:xfrm>
            <a:solidFill>
              <a:srgbClr val="FFFFFF"/>
            </a:solidFill>
            <a:effectLst/>
            <a:scene3d>
              <a:camera prst="obliqueTopLeft"/>
              <a:lightRig rig="threePt" dir="t"/>
            </a:scene3d>
          </p:grpSpPr>
          <p:sp>
            <p:nvSpPr>
              <p:cNvPr id="99" name="Round Same Side Corner Rectangle 12">
                <a:extLst>
                  <a:ext uri="{FF2B5EF4-FFF2-40B4-BE49-F238E27FC236}">
                    <a16:creationId xmlns:a16="http://schemas.microsoft.com/office/drawing/2014/main" id="{4CB6574A-9711-4FF7-A926-D46E938248E3}"/>
                  </a:ext>
                </a:extLst>
              </p:cNvPr>
              <p:cNvSpPr/>
              <p:nvPr/>
            </p:nvSpPr>
            <p:spPr>
              <a:xfrm>
                <a:off x="4552039" y="1981200"/>
                <a:ext cx="1193242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193242" h="685800">
                    <a:moveTo>
                      <a:pt x="596621" y="0"/>
                    </a:moveTo>
                    <a:cubicBezTo>
                      <a:pt x="926126" y="0"/>
                      <a:pt x="1193242" y="267116"/>
                      <a:pt x="1193242" y="596621"/>
                    </a:cubicBezTo>
                    <a:lnTo>
                      <a:pt x="1193242" y="685800"/>
                    </a:lnTo>
                    <a:lnTo>
                      <a:pt x="0" y="685800"/>
                    </a:lnTo>
                    <a:lnTo>
                      <a:pt x="0" y="596621"/>
                    </a:lnTo>
                    <a:cubicBezTo>
                      <a:pt x="0" y="267116"/>
                      <a:pt x="267116" y="0"/>
                      <a:pt x="596621" y="0"/>
                    </a:cubicBezTo>
                    <a:close/>
                  </a:path>
                </a:pathLst>
              </a:custGeom>
              <a:solidFill>
                <a:srgbClr val="DE0000"/>
              </a:solidFill>
              <a:ln w="25400" cap="flat" cmpd="sng" algn="ctr">
                <a:noFill/>
                <a:prstDash val="solid"/>
              </a:ln>
              <a:effectLst/>
              <a:sp3d extrusionH="444500" prstMaterial="plastic">
                <a:bevelT w="38100" h="12700"/>
              </a:sp3d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kern="0" dirty="0">
                    <a:solidFill>
                      <a:prstClr val="white"/>
                    </a:solidFill>
                    <a:latin typeface="Brain Wants" panose="02000500000000000000" pitchFamily="2" charset="0"/>
                    <a:ea typeface="ＭＳ Ｐゴシック" panose="020B0600070205080204" pitchFamily="34" charset="-128"/>
                  </a:rPr>
                  <a:t>3</a:t>
                </a:r>
              </a:p>
            </p:txBody>
          </p:sp>
          <p:sp>
            <p:nvSpPr>
              <p:cNvPr id="100" name="Round Same Side Corner Rectangle 12">
                <a:extLst>
                  <a:ext uri="{FF2B5EF4-FFF2-40B4-BE49-F238E27FC236}">
                    <a16:creationId xmlns:a16="http://schemas.microsoft.com/office/drawing/2014/main" id="{07643B4C-57F9-4623-AED6-2E7F163F51BF}"/>
                  </a:ext>
                </a:extLst>
              </p:cNvPr>
              <p:cNvSpPr/>
              <p:nvPr/>
            </p:nvSpPr>
            <p:spPr>
              <a:xfrm>
                <a:off x="4552039" y="2669492"/>
                <a:ext cx="1193242" cy="2133144"/>
              </a:xfrm>
              <a:custGeom>
                <a:avLst/>
                <a:gdLst/>
                <a:ahLst/>
                <a:cxnLst/>
                <a:rect l="l" t="t" r="r" b="b"/>
                <a:pathLst>
                  <a:path w="1193242" h="2133144">
                    <a:moveTo>
                      <a:pt x="0" y="0"/>
                    </a:moveTo>
                    <a:lnTo>
                      <a:pt x="1193242" y="0"/>
                    </a:lnTo>
                    <a:lnTo>
                      <a:pt x="1193242" y="2133144"/>
                    </a:lnTo>
                    <a:lnTo>
                      <a:pt x="0" y="213314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lumMod val="85000"/>
                    </a:srgbClr>
                  </a:gs>
                  <a:gs pos="74000">
                    <a:sysClr val="window" lastClr="FFFFFF"/>
                  </a:gs>
                </a:gsLst>
                <a:lin ang="16200000" scaled="1"/>
              </a:gradFill>
              <a:ln w="25400" cap="flat" cmpd="sng" algn="ctr">
                <a:noFill/>
                <a:prstDash val="solid"/>
              </a:ln>
              <a:effectLst/>
              <a:sp3d extrusionH="444500" prstMaterial="plastic">
                <a:bevelT w="38100" h="127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pt-BR" sz="1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As PPPs estão orientadas para as estradas de grandes volume de tráfego e não geram regularmente fluxos de caixa para o Sector de Estradas.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F53966D-7A6F-4FFE-8233-57B35E4855B7}"/>
                </a:ext>
              </a:extLst>
            </p:cNvPr>
            <p:cNvGrpSpPr/>
            <p:nvPr/>
          </p:nvGrpSpPr>
          <p:grpSpPr bwMode="auto">
            <a:xfrm>
              <a:off x="10311804" y="2235327"/>
              <a:ext cx="1944562" cy="3095358"/>
              <a:chOff x="4552039" y="1981200"/>
              <a:chExt cx="1193242" cy="2821436"/>
            </a:xfrm>
            <a:solidFill>
              <a:srgbClr val="FFFFFF"/>
            </a:solidFill>
            <a:effectLst/>
            <a:scene3d>
              <a:camera prst="obliqueTopLeft"/>
              <a:lightRig rig="threePt" dir="t"/>
            </a:scene3d>
          </p:grpSpPr>
          <p:sp>
            <p:nvSpPr>
              <p:cNvPr id="102" name="Round Same Side Corner Rectangle 12">
                <a:extLst>
                  <a:ext uri="{FF2B5EF4-FFF2-40B4-BE49-F238E27FC236}">
                    <a16:creationId xmlns:a16="http://schemas.microsoft.com/office/drawing/2014/main" id="{8F70D0C3-9A1C-4D96-9CCB-415BA6777FE4}"/>
                  </a:ext>
                </a:extLst>
              </p:cNvPr>
              <p:cNvSpPr/>
              <p:nvPr/>
            </p:nvSpPr>
            <p:spPr>
              <a:xfrm>
                <a:off x="4552039" y="1981200"/>
                <a:ext cx="1193242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193242" h="685800">
                    <a:moveTo>
                      <a:pt x="596621" y="0"/>
                    </a:moveTo>
                    <a:cubicBezTo>
                      <a:pt x="926126" y="0"/>
                      <a:pt x="1193242" y="267116"/>
                      <a:pt x="1193242" y="596621"/>
                    </a:cubicBezTo>
                    <a:lnTo>
                      <a:pt x="1193242" y="685800"/>
                    </a:lnTo>
                    <a:lnTo>
                      <a:pt x="0" y="685800"/>
                    </a:lnTo>
                    <a:lnTo>
                      <a:pt x="0" y="596621"/>
                    </a:lnTo>
                    <a:cubicBezTo>
                      <a:pt x="0" y="267116"/>
                      <a:pt x="267116" y="0"/>
                      <a:pt x="596621" y="0"/>
                    </a:cubicBezTo>
                    <a:close/>
                  </a:path>
                </a:pathLst>
              </a:custGeom>
              <a:solidFill>
                <a:srgbClr val="DE0000"/>
              </a:solidFill>
              <a:ln w="25400" cap="flat" cmpd="sng" algn="ctr">
                <a:noFill/>
                <a:prstDash val="solid"/>
              </a:ln>
              <a:effectLst/>
              <a:sp3d extrusionH="444500" prstMaterial="plastic">
                <a:bevelT w="38100" h="12700"/>
              </a:sp3d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kern="0" dirty="0">
                    <a:solidFill>
                      <a:prstClr val="white"/>
                    </a:solidFill>
                    <a:latin typeface="Brain Wants" panose="02000500000000000000" pitchFamily="2" charset="0"/>
                    <a:ea typeface="ＭＳ Ｐゴシック" panose="020B0600070205080204" pitchFamily="34" charset="-128"/>
                  </a:rPr>
                  <a:t>4</a:t>
                </a:r>
              </a:p>
            </p:txBody>
          </p:sp>
          <p:sp>
            <p:nvSpPr>
              <p:cNvPr id="103" name="Round Same Side Corner Rectangle 12">
                <a:extLst>
                  <a:ext uri="{FF2B5EF4-FFF2-40B4-BE49-F238E27FC236}">
                    <a16:creationId xmlns:a16="http://schemas.microsoft.com/office/drawing/2014/main" id="{B10EC50A-D0F2-42D0-A493-7A7E1314A371}"/>
                  </a:ext>
                </a:extLst>
              </p:cNvPr>
              <p:cNvSpPr/>
              <p:nvPr/>
            </p:nvSpPr>
            <p:spPr>
              <a:xfrm>
                <a:off x="4552039" y="2669492"/>
                <a:ext cx="1193242" cy="2133144"/>
              </a:xfrm>
              <a:custGeom>
                <a:avLst/>
                <a:gdLst/>
                <a:ahLst/>
                <a:cxnLst/>
                <a:rect l="l" t="t" r="r" b="b"/>
                <a:pathLst>
                  <a:path w="1193242" h="2133144">
                    <a:moveTo>
                      <a:pt x="0" y="0"/>
                    </a:moveTo>
                    <a:lnTo>
                      <a:pt x="1193242" y="0"/>
                    </a:lnTo>
                    <a:lnTo>
                      <a:pt x="1193242" y="2133144"/>
                    </a:lnTo>
                    <a:lnTo>
                      <a:pt x="0" y="213314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lumMod val="85000"/>
                    </a:srgbClr>
                  </a:gs>
                  <a:gs pos="74000">
                    <a:sysClr val="window" lastClr="FFFFFF"/>
                  </a:gs>
                </a:gsLst>
                <a:lin ang="16200000" scaled="1"/>
              </a:gradFill>
              <a:ln w="25400" cap="flat" cmpd="sng" algn="ctr">
                <a:noFill/>
                <a:prstDash val="solid"/>
              </a:ln>
              <a:effectLst/>
              <a:sp3d extrusionH="444500" prstMaterial="plastic">
                <a:bevelT w="38100" h="127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pt-BR" sz="1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As taxas dos usuários financiam a </a:t>
                </a:r>
                <a:r>
                  <a:rPr lang="pt-BR" sz="16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manutenção das estradas, a segurança rodoviária </a:t>
                </a:r>
                <a:r>
                  <a:rPr lang="pt-BR" sz="1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do Sector de Estradas.</a:t>
                </a:r>
              </a:p>
            </p:txBody>
          </p:sp>
        </p:grpSp>
        <p:sp>
          <p:nvSpPr>
            <p:cNvPr id="105" name="Arrow: Chevron 104">
              <a:extLst>
                <a:ext uri="{FF2B5EF4-FFF2-40B4-BE49-F238E27FC236}">
                  <a16:creationId xmlns:a16="http://schemas.microsoft.com/office/drawing/2014/main" id="{D1B920AA-0CA2-4F63-8ACE-519103674842}"/>
                </a:ext>
              </a:extLst>
            </p:cNvPr>
            <p:cNvSpPr/>
            <p:nvPr/>
          </p:nvSpPr>
          <p:spPr bwMode="auto">
            <a:xfrm>
              <a:off x="5686425" y="4846638"/>
              <a:ext cx="2055813" cy="538162"/>
            </a:xfrm>
            <a:prstGeom prst="chevron">
              <a:avLst>
                <a:gd name="adj" fmla="val 1877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pt-PT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PARCEIROS DE DESENVOLVIMENTO</a:t>
              </a:r>
              <a:endPara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Arrow: Chevron 105">
              <a:extLst>
                <a:ext uri="{FF2B5EF4-FFF2-40B4-BE49-F238E27FC236}">
                  <a16:creationId xmlns:a16="http://schemas.microsoft.com/office/drawing/2014/main" id="{C605DA40-AA1F-4D69-9879-2B651250057E}"/>
                </a:ext>
              </a:extLst>
            </p:cNvPr>
            <p:cNvSpPr/>
            <p:nvPr/>
          </p:nvSpPr>
          <p:spPr bwMode="auto">
            <a:xfrm>
              <a:off x="8004175" y="5111750"/>
              <a:ext cx="2055813" cy="538163"/>
            </a:xfrm>
            <a:prstGeom prst="chevron">
              <a:avLst>
                <a:gd name="adj" fmla="val 1877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pt-PT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PARCERIAS PÚBLICO-PRIVADAS</a:t>
              </a:r>
              <a:endPara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Arrow: Chevron 106">
              <a:extLst>
                <a:ext uri="{FF2B5EF4-FFF2-40B4-BE49-F238E27FC236}">
                  <a16:creationId xmlns:a16="http://schemas.microsoft.com/office/drawing/2014/main" id="{52E0F9D9-2934-42B1-BF4C-21EAD013339C}"/>
                </a:ext>
              </a:extLst>
            </p:cNvPr>
            <p:cNvSpPr/>
            <p:nvPr/>
          </p:nvSpPr>
          <p:spPr bwMode="auto">
            <a:xfrm>
              <a:off x="10255250" y="5380038"/>
              <a:ext cx="2057400" cy="538162"/>
            </a:xfrm>
            <a:prstGeom prst="chevron">
              <a:avLst>
                <a:gd name="adj" fmla="val 1877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pt-PT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USUÁRIOS DAS ESTRADAS</a:t>
              </a:r>
              <a:endPara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1271F63-360F-4247-8A85-AF93FCEE4745}"/>
                </a:ext>
              </a:extLst>
            </p:cNvPr>
            <p:cNvGrpSpPr/>
            <p:nvPr/>
          </p:nvGrpSpPr>
          <p:grpSpPr bwMode="auto">
            <a:xfrm>
              <a:off x="3395576" y="1242224"/>
              <a:ext cx="1944562" cy="2918340"/>
              <a:chOff x="4552039" y="1981200"/>
              <a:chExt cx="1193242" cy="2821436"/>
            </a:xfrm>
            <a:solidFill>
              <a:srgbClr val="FFFFFF"/>
            </a:solidFill>
            <a:effectLst/>
            <a:scene3d>
              <a:camera prst="obliqueTopLeft"/>
              <a:lightRig rig="threePt" dir="t"/>
            </a:scene3d>
          </p:grpSpPr>
          <p:sp>
            <p:nvSpPr>
              <p:cNvPr id="29" name="Round Same Side Corner Rectangle 12">
                <a:extLst>
                  <a:ext uri="{FF2B5EF4-FFF2-40B4-BE49-F238E27FC236}">
                    <a16:creationId xmlns:a16="http://schemas.microsoft.com/office/drawing/2014/main" id="{766FEED3-B1EA-4783-ABF4-24417D7FC75F}"/>
                  </a:ext>
                </a:extLst>
              </p:cNvPr>
              <p:cNvSpPr/>
              <p:nvPr/>
            </p:nvSpPr>
            <p:spPr>
              <a:xfrm>
                <a:off x="4552039" y="1981200"/>
                <a:ext cx="1193242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193242" h="685800">
                    <a:moveTo>
                      <a:pt x="596621" y="0"/>
                    </a:moveTo>
                    <a:cubicBezTo>
                      <a:pt x="926126" y="0"/>
                      <a:pt x="1193242" y="267116"/>
                      <a:pt x="1193242" y="596621"/>
                    </a:cubicBezTo>
                    <a:lnTo>
                      <a:pt x="1193242" y="685800"/>
                    </a:lnTo>
                    <a:lnTo>
                      <a:pt x="0" y="685800"/>
                    </a:lnTo>
                    <a:lnTo>
                      <a:pt x="0" y="596621"/>
                    </a:lnTo>
                    <a:cubicBezTo>
                      <a:pt x="0" y="267116"/>
                      <a:pt x="267116" y="0"/>
                      <a:pt x="596621" y="0"/>
                    </a:cubicBezTo>
                    <a:close/>
                  </a:path>
                </a:pathLst>
              </a:custGeom>
              <a:solidFill>
                <a:srgbClr val="DE0000"/>
              </a:solidFill>
              <a:ln w="25400" cap="flat" cmpd="sng" algn="ctr">
                <a:noFill/>
                <a:prstDash val="solid"/>
              </a:ln>
              <a:effectLst/>
              <a:sp3d extrusionH="444500" prstMaterial="plastic">
                <a:bevelT w="38100" h="12700"/>
              </a:sp3d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kern="0" dirty="0">
                    <a:solidFill>
                      <a:prstClr val="white"/>
                    </a:solidFill>
                    <a:latin typeface="Brain Wants" panose="02000500000000000000" pitchFamily="2" charset="0"/>
                    <a:ea typeface="ＭＳ Ｐゴシック" panose="020B0600070205080204" pitchFamily="34" charset="-128"/>
                  </a:rPr>
                  <a:t>1</a:t>
                </a:r>
              </a:p>
            </p:txBody>
          </p:sp>
          <p:sp>
            <p:nvSpPr>
              <p:cNvPr id="30" name="Round Same Side Corner Rectangle 12">
                <a:extLst>
                  <a:ext uri="{FF2B5EF4-FFF2-40B4-BE49-F238E27FC236}">
                    <a16:creationId xmlns:a16="http://schemas.microsoft.com/office/drawing/2014/main" id="{7D8EFBCF-71C4-42E1-AB62-0532BAF8D437}"/>
                  </a:ext>
                </a:extLst>
              </p:cNvPr>
              <p:cNvSpPr/>
              <p:nvPr/>
            </p:nvSpPr>
            <p:spPr>
              <a:xfrm>
                <a:off x="4552039" y="2669492"/>
                <a:ext cx="1193242" cy="2133144"/>
              </a:xfrm>
              <a:custGeom>
                <a:avLst/>
                <a:gdLst/>
                <a:ahLst/>
                <a:cxnLst/>
                <a:rect l="l" t="t" r="r" b="b"/>
                <a:pathLst>
                  <a:path w="1193242" h="2133144">
                    <a:moveTo>
                      <a:pt x="0" y="0"/>
                    </a:moveTo>
                    <a:lnTo>
                      <a:pt x="1193242" y="0"/>
                    </a:lnTo>
                    <a:lnTo>
                      <a:pt x="1193242" y="2133144"/>
                    </a:lnTo>
                    <a:lnTo>
                      <a:pt x="0" y="213314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lumMod val="85000"/>
                    </a:srgbClr>
                  </a:gs>
                  <a:gs pos="74000">
                    <a:sysClr val="window" lastClr="FFFFFF"/>
                  </a:gs>
                </a:gsLst>
                <a:lin ang="16200000" scaled="1"/>
              </a:gradFill>
              <a:ln w="25400" cap="flat" cmpd="sng" algn="ctr">
                <a:noFill/>
                <a:prstDash val="solid"/>
              </a:ln>
              <a:effectLst/>
              <a:sp3d extrusionH="444500" prstMaterial="plastic">
                <a:bevelT w="38100" h="127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pt-PT" sz="1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Os Recursos do Tesouro Público financiam a </a:t>
                </a:r>
                <a:r>
                  <a:rPr lang="pt-PT" sz="14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asfaltagem e reabilitação de Estradas e Pontes</a:t>
                </a:r>
                <a:r>
                  <a:rPr lang="pt-PT" sz="1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e a  comparticipação do Governo na implementação dos grandes projectos com financiamento dos PD </a:t>
                </a:r>
                <a:endParaRPr lang="pt-PT" sz="1400" dirty="0"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F12AB0C7-1130-4A7D-828F-239E6A1E30EA}"/>
                </a:ext>
              </a:extLst>
            </p:cNvPr>
            <p:cNvSpPr/>
            <p:nvPr/>
          </p:nvSpPr>
          <p:spPr bwMode="auto">
            <a:xfrm>
              <a:off x="3322638" y="4160838"/>
              <a:ext cx="2057400" cy="536575"/>
            </a:xfrm>
            <a:prstGeom prst="chevron">
              <a:avLst>
                <a:gd name="adj" fmla="val 1518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pt-PT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TESOURO PÚBLICO</a:t>
              </a:r>
              <a:endPara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Image 3" descr="preencoded.png">
            <a:extLst>
              <a:ext uri="{FF2B5EF4-FFF2-40B4-BE49-F238E27FC236}">
                <a16:creationId xmlns:a16="http://schemas.microsoft.com/office/drawing/2014/main" id="{51EE94C4-1115-4597-BFD4-B749C1C3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96" r="-96"/>
          <a:stretch/>
        </p:blipFill>
        <p:spPr>
          <a:xfrm>
            <a:off x="911396" y="1005610"/>
            <a:ext cx="952805" cy="475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071154"/>
            <a:ext cx="12191695" cy="5786846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36022"/>
            <a:ext cx="12191695" cy="602197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2613" y="743994"/>
            <a:ext cx="12191695" cy="1143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79" r="-79"/>
          <a:stretch/>
        </p:blipFill>
        <p:spPr>
          <a:xfrm>
            <a:off x="0" y="6762902"/>
            <a:ext cx="12191695" cy="95098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571500" y="1714500"/>
            <a:ext cx="11048695" cy="4000500"/>
          </a:xfrm>
          <a:prstGeom prst="roundRect">
            <a:avLst>
              <a:gd name="adj" fmla="val 1306"/>
            </a:avLst>
          </a:prstGeom>
          <a:solidFill>
            <a:srgbClr val="1B3A5C">
              <a:alpha val="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Text 3"/>
          <p:cNvSpPr txBox="1"/>
          <p:nvPr/>
        </p:nvSpPr>
        <p:spPr>
          <a:xfrm>
            <a:off x="10972800" y="5905195"/>
            <a:ext cx="8385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700" b="1" dirty="0">
                <a:solidFill>
                  <a:srgbClr val="1B3A5C">
                    <a:alpha val="1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2700" dirty="0"/>
          </a:p>
        </p:txBody>
      </p:sp>
      <p:sp>
        <p:nvSpPr>
          <p:cNvPr id="9" name="Shape 4"/>
          <p:cNvSpPr/>
          <p:nvPr/>
        </p:nvSpPr>
        <p:spPr>
          <a:xfrm>
            <a:off x="952805" y="2095805"/>
            <a:ext cx="2857500" cy="666598"/>
          </a:xfrm>
          <a:prstGeom prst="roundRect">
            <a:avLst>
              <a:gd name="adj" fmla="val 31354"/>
            </a:avLst>
          </a:prstGeom>
          <a:solidFill>
            <a:srgbClr val="1B3A5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5"/>
          <p:cNvSpPr/>
          <p:nvPr/>
        </p:nvSpPr>
        <p:spPr>
          <a:xfrm>
            <a:off x="952805" y="2952598"/>
            <a:ext cx="2857500" cy="666598"/>
          </a:xfrm>
          <a:prstGeom prst="roundRect">
            <a:avLst>
              <a:gd name="adj" fmla="val 31354"/>
            </a:avLst>
          </a:prstGeom>
          <a:solidFill>
            <a:srgbClr val="2E8B5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6"/>
          <p:cNvSpPr/>
          <p:nvPr/>
        </p:nvSpPr>
        <p:spPr>
          <a:xfrm>
            <a:off x="952805" y="3810305"/>
            <a:ext cx="2857500" cy="666598"/>
          </a:xfrm>
          <a:prstGeom prst="roundRect">
            <a:avLst>
              <a:gd name="adj" fmla="val 31354"/>
            </a:avLst>
          </a:prstGeom>
          <a:solidFill>
            <a:srgbClr val="E67E2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Shape 7"/>
          <p:cNvSpPr/>
          <p:nvPr/>
        </p:nvSpPr>
        <p:spPr>
          <a:xfrm>
            <a:off x="952805" y="4667098"/>
            <a:ext cx="2857500" cy="666598"/>
          </a:xfrm>
          <a:prstGeom prst="roundRect">
            <a:avLst>
              <a:gd name="adj" fmla="val 31354"/>
            </a:avLst>
          </a:prstGeom>
          <a:solidFill>
            <a:srgbClr val="7F8C8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95598" y="3571646"/>
            <a:ext cx="381305" cy="381305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rcRect t="-8" b="-8"/>
          <a:stretch/>
        </p:blipFill>
        <p:spPr>
          <a:xfrm>
            <a:off x="4762195" y="2762402"/>
            <a:ext cx="2743200" cy="198150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715707" y="3571646"/>
            <a:ext cx="381305" cy="381305"/>
          </a:xfrm>
          <a:prstGeom prst="rect">
            <a:avLst/>
          </a:prstGeom>
        </p:spPr>
      </p:pic>
      <p:sp>
        <p:nvSpPr>
          <p:cNvPr id="16" name="Shape 8"/>
          <p:cNvSpPr/>
          <p:nvPr/>
        </p:nvSpPr>
        <p:spPr>
          <a:xfrm>
            <a:off x="8382305" y="2476195"/>
            <a:ext cx="2723998" cy="1009498"/>
          </a:xfrm>
          <a:prstGeom prst="roundRect">
            <a:avLst>
              <a:gd name="adj" fmla="val 13672"/>
            </a:avLst>
          </a:prstGeom>
          <a:solidFill>
            <a:srgbClr val="F8FAFC"/>
          </a:solidFill>
          <a:ln w="38100">
            <a:solidFill>
              <a:srgbClr val="1B3A5C"/>
            </a:solidFill>
            <a:prstDash val="solid"/>
          </a:ln>
        </p:spPr>
      </p:sp>
      <p:sp>
        <p:nvSpPr>
          <p:cNvPr id="17" name="Shape 9"/>
          <p:cNvSpPr/>
          <p:nvPr/>
        </p:nvSpPr>
        <p:spPr>
          <a:xfrm>
            <a:off x="8382305" y="3810305"/>
            <a:ext cx="2723998" cy="1009498"/>
          </a:xfrm>
          <a:prstGeom prst="roundRect">
            <a:avLst>
              <a:gd name="adj" fmla="val 13672"/>
            </a:avLst>
          </a:prstGeom>
          <a:solidFill>
            <a:srgbClr val="C41E3A">
              <a:alpha val="10000"/>
            </a:srgbClr>
          </a:solidFill>
          <a:ln w="38100">
            <a:solidFill>
              <a:srgbClr val="C41E3A"/>
            </a:solidFill>
            <a:prstDash val="solid"/>
          </a:ln>
        </p:spPr>
      </p:sp>
      <p:sp>
        <p:nvSpPr>
          <p:cNvPr id="18" name="Shape 10"/>
          <p:cNvSpPr/>
          <p:nvPr/>
        </p:nvSpPr>
        <p:spPr>
          <a:xfrm>
            <a:off x="761695" y="5905195"/>
            <a:ext cx="10668305" cy="714146"/>
          </a:xfrm>
          <a:prstGeom prst="roundRect">
            <a:avLst>
              <a:gd name="adj" fmla="val 27315"/>
            </a:avLst>
          </a:prstGeom>
          <a:solidFill>
            <a:srgbClr val="C41E3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Text 11"/>
          <p:cNvSpPr txBox="1"/>
          <p:nvPr/>
        </p:nvSpPr>
        <p:spPr>
          <a:xfrm>
            <a:off x="631066" y="855878"/>
            <a:ext cx="9654235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75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3.1 </a:t>
            </a:r>
            <a:r>
              <a:rPr lang="en-US" sz="2700" b="1" kern="0" spc="75" dirty="0" err="1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Financiamento</a:t>
            </a:r>
            <a:r>
              <a:rPr lang="en-US" sz="2700" b="1" kern="0" spc="75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da Manutenção de Estradas</a:t>
            </a:r>
            <a:endParaRPr lang="en-US" sz="270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7"/>
          <a:srcRect l="-96" r="-96"/>
          <a:stretch/>
        </p:blipFill>
        <p:spPr>
          <a:xfrm>
            <a:off x="761695" y="1420978"/>
            <a:ext cx="952805" cy="47549"/>
          </a:xfrm>
          <a:prstGeom prst="rect">
            <a:avLst/>
          </a:prstGeom>
        </p:spPr>
      </p:pic>
      <p:sp>
        <p:nvSpPr>
          <p:cNvPr id="21" name="Text 12"/>
          <p:cNvSpPr txBox="1"/>
          <p:nvPr/>
        </p:nvSpPr>
        <p:spPr>
          <a:xfrm>
            <a:off x="794614" y="2238451"/>
            <a:ext cx="317388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Taxa s/Combustíveis (~61%)</a:t>
            </a:r>
            <a:endParaRPr lang="en-US" sz="1500" dirty="0"/>
          </a:p>
        </p:txBody>
      </p:sp>
      <p:sp>
        <p:nvSpPr>
          <p:cNvPr id="22" name="Text 13"/>
          <p:cNvSpPr txBox="1"/>
          <p:nvPr/>
        </p:nvSpPr>
        <p:spPr>
          <a:xfrm>
            <a:off x="910742" y="3095244"/>
            <a:ext cx="2941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Taxas Rodoviárias (~19%)</a:t>
            </a:r>
            <a:endParaRPr lang="en-US" sz="1500" dirty="0"/>
          </a:p>
        </p:txBody>
      </p:sp>
      <p:sp>
        <p:nvSpPr>
          <p:cNvPr id="23" name="Text 14"/>
          <p:cNvSpPr txBox="1"/>
          <p:nvPr/>
        </p:nvSpPr>
        <p:spPr>
          <a:xfrm>
            <a:off x="910742" y="3952951"/>
            <a:ext cx="2941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Taxas de Portagem (~19%)</a:t>
            </a:r>
            <a:endParaRPr lang="en-US" sz="1500" dirty="0"/>
          </a:p>
        </p:txBody>
      </p:sp>
      <p:sp>
        <p:nvSpPr>
          <p:cNvPr id="24" name="Text 15"/>
          <p:cNvSpPr txBox="1"/>
          <p:nvPr/>
        </p:nvSpPr>
        <p:spPr>
          <a:xfrm>
            <a:off x="794614" y="4809744"/>
            <a:ext cx="317388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Taxas de Concessão/Outras (~1%)</a:t>
            </a:r>
            <a:endParaRPr lang="en-US" sz="1300" dirty="0"/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857646" y="3095244"/>
            <a:ext cx="476402" cy="476402"/>
          </a:xfrm>
          <a:prstGeom prst="rect">
            <a:avLst/>
          </a:prstGeom>
        </p:spPr>
      </p:pic>
      <p:sp>
        <p:nvSpPr>
          <p:cNvPr id="26" name="Text 16"/>
          <p:cNvSpPr txBox="1"/>
          <p:nvPr/>
        </p:nvSpPr>
        <p:spPr>
          <a:xfrm>
            <a:off x="4811573" y="3715207"/>
            <a:ext cx="2569464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FUNDO DE ESTRADAS, FP</a:t>
            </a:r>
            <a:endParaRPr lang="en-US" sz="1900" dirty="0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9"/>
          <a:srcRect l="-266" r="-266"/>
          <a:stretch/>
        </p:blipFill>
        <p:spPr>
          <a:xfrm>
            <a:off x="8553298" y="2809951"/>
            <a:ext cx="323698" cy="286207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9048902" y="2667305"/>
            <a:ext cx="19815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Manutenção Periódica e Rotina</a:t>
            </a:r>
            <a:endParaRPr lang="en-US" sz="1500" dirty="0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572500" y="4143146"/>
            <a:ext cx="286207" cy="286207"/>
          </a:xfrm>
          <a:prstGeom prst="rect">
            <a:avLst/>
          </a:prstGeom>
        </p:spPr>
      </p:pic>
      <p:sp>
        <p:nvSpPr>
          <p:cNvPr id="30" name="Text 18"/>
          <p:cNvSpPr txBox="1"/>
          <p:nvPr/>
        </p:nvSpPr>
        <p:spPr>
          <a:xfrm>
            <a:off x="9048902" y="4143146"/>
            <a:ext cx="19815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Emergências</a:t>
            </a:r>
            <a:endParaRPr lang="en-US" sz="1600" dirty="0"/>
          </a:p>
        </p:txBody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09498" y="6124651"/>
            <a:ext cx="267005" cy="267005"/>
          </a:xfrm>
          <a:prstGeom prst="rect">
            <a:avLst/>
          </a:prstGeom>
        </p:spPr>
      </p:pic>
      <p:sp>
        <p:nvSpPr>
          <p:cNvPr id="32" name="Text 19"/>
          <p:cNvSpPr txBox="1"/>
          <p:nvPr/>
        </p:nvSpPr>
        <p:spPr>
          <a:xfrm>
            <a:off x="1524305" y="6136538"/>
            <a:ext cx="97447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ALERTA: Recursos de manutenção estão a ser desviados para </a:t>
            </a:r>
            <a:r>
              <a:rPr lang="en-US" sz="1600" b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financiar</a:t>
            </a:r>
            <a:r>
              <a:rPr lang="en-US" sz="1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emergências</a:t>
            </a:r>
            <a:r>
              <a:rPr lang="en-US" sz="1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03366"/>
            <a:ext cx="12191695" cy="6054634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03366"/>
            <a:ext cx="12191695" cy="605463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459" y="708660"/>
            <a:ext cx="12191695" cy="1143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79" r="-79"/>
          <a:stretch/>
        </p:blipFill>
        <p:spPr>
          <a:xfrm>
            <a:off x="0" y="6762902"/>
            <a:ext cx="12191695" cy="95098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10972800" y="6096305"/>
            <a:ext cx="8385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700" b="1" dirty="0">
                <a:solidFill>
                  <a:srgbClr val="1B3A5C">
                    <a:alpha val="2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</a:t>
            </a:r>
            <a:endParaRPr lang="en-US" sz="2700" dirty="0"/>
          </a:p>
        </p:txBody>
      </p:sp>
      <p:sp>
        <p:nvSpPr>
          <p:cNvPr id="8" name="Text 3"/>
          <p:cNvSpPr txBox="1"/>
          <p:nvPr/>
        </p:nvSpPr>
        <p:spPr>
          <a:xfrm>
            <a:off x="751506" y="832625"/>
            <a:ext cx="101919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113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3.2 FINANCIAMENTO 2020–2024</a:t>
            </a:r>
            <a:endParaRPr lang="en-US" sz="27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rcRect l="-96" r="-96"/>
          <a:stretch/>
        </p:blipFill>
        <p:spPr>
          <a:xfrm>
            <a:off x="761695" y="1193028"/>
            <a:ext cx="952805" cy="47549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761695" y="1333195"/>
            <a:ext cx="7401154" cy="457200"/>
          </a:xfrm>
          <a:prstGeom prst="rect">
            <a:avLst/>
          </a:prstGeom>
          <a:solidFill>
            <a:srgbClr val="C41E3A">
              <a:alpha val="5000"/>
            </a:srgbClr>
          </a:solidFill>
          <a:ln/>
        </p:spPr>
      </p:sp>
      <p:sp>
        <p:nvSpPr>
          <p:cNvPr id="11" name="Shape 5"/>
          <p:cNvSpPr/>
          <p:nvPr/>
        </p:nvSpPr>
        <p:spPr>
          <a:xfrm>
            <a:off x="751506" y="1623910"/>
            <a:ext cx="47549" cy="457200"/>
          </a:xfrm>
          <a:prstGeom prst="rect">
            <a:avLst/>
          </a:prstGeom>
          <a:solidFill>
            <a:srgbClr val="C41E3A"/>
          </a:solidFill>
          <a:ln w="12700">
            <a:solidFill>
              <a:srgbClr val="C41E3A">
                <a:alpha val="0"/>
              </a:srgbClr>
            </a:solidFill>
            <a:prstDash val="solid"/>
          </a:ln>
        </p:spPr>
      </p:sp>
      <p:sp>
        <p:nvSpPr>
          <p:cNvPr id="12" name="Text 6"/>
          <p:cNvSpPr txBox="1"/>
          <p:nvPr/>
        </p:nvSpPr>
        <p:spPr>
          <a:xfrm>
            <a:off x="928116" y="1623910"/>
            <a:ext cx="10334546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Receitas fiscais caíram de 6.531M MT (2020) para 521M MT (2024)</a:t>
            </a:r>
            <a:endParaRPr lang="en-US" sz="1800" dirty="0"/>
          </a:p>
        </p:txBody>
      </p:sp>
      <p:graphicFrame>
        <p:nvGraphicFramePr>
          <p:cNvPr id="13" name="Table 0"/>
          <p:cNvGraphicFramePr>
            <a:graphicFrameLocks noGrp="1"/>
          </p:cNvGraphicFramePr>
          <p:nvPr/>
        </p:nvGraphicFramePr>
        <p:xfrm>
          <a:off x="761695" y="2190902"/>
          <a:ext cx="10667388" cy="3574126"/>
        </p:xfrm>
        <a:graphic>
          <a:graphicData uri="http://schemas.openxmlformats.org/drawingml/2006/table">
            <a:tbl>
              <a:tblPr/>
              <a:tblGrid>
                <a:gridCol w="3845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9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5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13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Recursos (Milhões MT)</a:t>
                      </a:r>
                      <a:endParaRPr lang="en-US" sz="135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90195" marR="190195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2020</a:t>
                      </a:r>
                      <a:endParaRPr lang="en-US" sz="135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90195" marR="190195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2021</a:t>
                      </a:r>
                      <a:endParaRPr lang="en-US" sz="135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90195" marR="190195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2022</a:t>
                      </a:r>
                      <a:endParaRPr lang="en-US" sz="135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90195" marR="190195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2023</a:t>
                      </a:r>
                      <a:endParaRPr lang="en-US" sz="135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90195" marR="190195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2024</a:t>
                      </a:r>
                      <a:endParaRPr lang="en-US" sz="135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90195" marR="190195" marT="171907" marB="171907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1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 dirty="0">
                          <a:solidFill>
                            <a:srgbClr val="1B3A5C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Financiamento Interno</a:t>
                      </a:r>
                      <a:endParaRPr lang="en-US" sz="150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90195" marR="190195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50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11.618</a:t>
                      </a:r>
                      <a:endParaRPr lang="en-US" sz="15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50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10.256</a:t>
                      </a:r>
                      <a:endParaRPr lang="en-US" sz="15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50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10.589</a:t>
                      </a:r>
                      <a:endParaRPr lang="en-US" sz="15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50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6.338</a:t>
                      </a:r>
                      <a:endParaRPr lang="en-US" sz="15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50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10.314</a:t>
                      </a:r>
                      <a:endParaRPr lang="en-US" sz="15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42646" marB="142646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1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Receitas Fiscais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38130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C41E3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6.531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C41E3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2.509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C41E3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5.063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C41E3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223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C41E3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521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1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Taxa s/Combustíveis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38130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3.526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4.744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3.600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3.937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7.306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1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Taxas Rodoviárias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38130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1.311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1.108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751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874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1.134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1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Taxas de Portagem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38130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184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690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1.082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1.265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1.265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1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Outras Receitas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38130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66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1.205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93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39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88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90195" marR="190195" marT="133502" marB="133502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947056"/>
            <a:ext cx="12191695" cy="5910943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66598"/>
            <a:ext cx="12191695" cy="619140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305" y="713427"/>
            <a:ext cx="12191695" cy="1143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79" r="-79"/>
          <a:stretch/>
        </p:blipFill>
        <p:spPr>
          <a:xfrm>
            <a:off x="0" y="6762902"/>
            <a:ext cx="12191695" cy="95098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10972800" y="6096305"/>
            <a:ext cx="8385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700" b="1" dirty="0">
                <a:solidFill>
                  <a:srgbClr val="1B3A5C">
                    <a:alpha val="2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06</a:t>
            </a:r>
            <a:endParaRPr lang="en-US" sz="2700" dirty="0"/>
          </a:p>
        </p:txBody>
      </p:sp>
      <p:sp>
        <p:nvSpPr>
          <p:cNvPr id="8" name="Text 3"/>
          <p:cNvSpPr txBox="1"/>
          <p:nvPr/>
        </p:nvSpPr>
        <p:spPr>
          <a:xfrm>
            <a:off x="590703" y="865870"/>
            <a:ext cx="101919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75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3.3 PROJECÇÕES DE RECEITAS INTERNAS 2026–2030</a:t>
            </a:r>
            <a:endParaRPr lang="en-US" sz="27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rcRect l="-96" r="-96"/>
          <a:stretch/>
        </p:blipFill>
        <p:spPr>
          <a:xfrm>
            <a:off x="571500" y="1262263"/>
            <a:ext cx="952805" cy="47549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571500" y="1524305"/>
            <a:ext cx="7239305" cy="457200"/>
          </a:xfrm>
          <a:prstGeom prst="rect">
            <a:avLst/>
          </a:prstGeom>
          <a:solidFill>
            <a:srgbClr val="C41E3A">
              <a:alpha val="5000"/>
            </a:srgbClr>
          </a:solidFill>
          <a:ln/>
        </p:spPr>
      </p:sp>
      <p:sp>
        <p:nvSpPr>
          <p:cNvPr id="11" name="Shape 5"/>
          <p:cNvSpPr/>
          <p:nvPr/>
        </p:nvSpPr>
        <p:spPr>
          <a:xfrm>
            <a:off x="571500" y="1524305"/>
            <a:ext cx="47549" cy="457200"/>
          </a:xfrm>
          <a:prstGeom prst="rect">
            <a:avLst/>
          </a:prstGeom>
          <a:solidFill>
            <a:srgbClr val="C41E3A"/>
          </a:solidFill>
          <a:ln w="12700">
            <a:solidFill>
              <a:srgbClr val="C41E3A">
                <a:alpha val="0"/>
              </a:srgbClr>
            </a:solidFill>
            <a:prstDash val="solid"/>
          </a:ln>
        </p:spPr>
      </p:sp>
      <p:sp>
        <p:nvSpPr>
          <p:cNvPr id="12" name="Text 6"/>
          <p:cNvSpPr txBox="1"/>
          <p:nvPr/>
        </p:nvSpPr>
        <p:spPr>
          <a:xfrm>
            <a:off x="809244" y="1524305"/>
            <a:ext cx="7087514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 receitas cobrem menos de ¼ das necessidades de manutenção</a:t>
            </a:r>
            <a:endParaRPr lang="en-US" sz="1800" dirty="0"/>
          </a:p>
        </p:txBody>
      </p:sp>
      <p:graphicFrame>
        <p:nvGraphicFramePr>
          <p:cNvPr id="13" name="Table 0"/>
          <p:cNvGraphicFramePr>
            <a:graphicFrameLocks noGrp="1"/>
          </p:cNvGraphicFramePr>
          <p:nvPr/>
        </p:nvGraphicFramePr>
        <p:xfrm>
          <a:off x="571500" y="2286000"/>
          <a:ext cx="11046866" cy="2935356"/>
        </p:xfrm>
        <a:graphic>
          <a:graphicData uri="http://schemas.openxmlformats.org/drawingml/2006/table">
            <a:tbl>
              <a:tblPr/>
              <a:tblGrid>
                <a:gridCol w="443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64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FONTE (MILHÕES MT)</a:t>
                      </a:r>
                      <a:endParaRPr lang="en-US" sz="135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42646" marR="142646" marT="114300" marB="114300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2026</a:t>
                      </a:r>
                      <a:endParaRPr lang="en-US" sz="135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42646" marR="142646" marT="114300" marB="114300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2027</a:t>
                      </a:r>
                      <a:endParaRPr lang="en-US" sz="135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42646" marR="142646" marT="114300" marB="114300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2028</a:t>
                      </a:r>
                      <a:endParaRPr lang="en-US" sz="135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42646" marR="142646" marT="114300" marB="114300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2029</a:t>
                      </a:r>
                      <a:endParaRPr lang="en-US" sz="135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42646" marR="142646" marT="114300" marB="114300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2030</a:t>
                      </a:r>
                      <a:endParaRPr lang="en-US" sz="135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42646" marR="142646" marT="114300" marB="114300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 dirty="0">
                          <a:solidFill>
                            <a:srgbClr val="1B3A5C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Financiamento Interno</a:t>
                      </a:r>
                      <a:endParaRPr lang="en-US" sz="1500" dirty="0"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50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7.249</a:t>
                      </a:r>
                      <a:endParaRPr lang="en-US" sz="15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50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7.611</a:t>
                      </a:r>
                      <a:endParaRPr lang="en-US" sz="15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50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7.992</a:t>
                      </a:r>
                      <a:endParaRPr lang="en-US" sz="15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50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8.391</a:t>
                      </a:r>
                      <a:endParaRPr lang="en-US" sz="15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500" b="1" dirty="0">
                          <a:solidFill>
                            <a:srgbClr val="1B3A5C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8.811</a:t>
                      </a:r>
                      <a:endParaRPr lang="en-US" sz="15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>
                        <a:alpha val="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Taxa s/Combustíveis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4.407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4.627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4.858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5.101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5.356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Taxas Rodoviárias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1.395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1.465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1.538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1.615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1.696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Taxas de Portagem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1.390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1.460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1.533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1.609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1.690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4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Outras Receitas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32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33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35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37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39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4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Taxas de Concessão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25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26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28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29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350" dirty="0">
                          <a:solidFill>
                            <a:srgbClr val="4A5568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30</a:t>
                      </a:r>
                      <a:endParaRPr lang="en-US" sz="13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142646" marR="142646" marT="95098" marB="95098" anchor="ctr">
                    <a:lnL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4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3A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Shape 7"/>
          <p:cNvSpPr/>
          <p:nvPr/>
        </p:nvSpPr>
        <p:spPr>
          <a:xfrm>
            <a:off x="571500" y="5857646"/>
            <a:ext cx="10287000" cy="705002"/>
          </a:xfrm>
          <a:prstGeom prst="roundRect">
            <a:avLst>
              <a:gd name="adj" fmla="val 14022"/>
            </a:avLst>
          </a:prstGeom>
          <a:solidFill>
            <a:srgbClr val="FFF0F0"/>
          </a:solidFill>
          <a:ln w="12700">
            <a:solidFill>
              <a:srgbClr val="FFCCCC"/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4205" y="6001207"/>
            <a:ext cx="190195" cy="190195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1028700" y="5982005"/>
            <a:ext cx="97539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Taxa sobre os combustíveis, que é a principal fonte interna, está em declínio em relação ao quinquénio </a:t>
            </a:r>
            <a:r>
              <a:rPr lang="en-US" sz="1200" dirty="0" err="1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passado</a:t>
            </a:r>
            <a:r>
              <a:rPr lang="en-US" sz="1200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O </a:t>
            </a:r>
            <a:r>
              <a:rPr lang="en-US" sz="1200" dirty="0" err="1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desinvestimento</a:t>
            </a:r>
            <a:r>
              <a:rPr lang="en-US" sz="1200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 </a:t>
            </a:r>
            <a:r>
              <a:rPr lang="en-US" sz="1200" dirty="0" err="1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manutenção</a:t>
            </a:r>
            <a:r>
              <a:rPr lang="en-US" sz="1200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aliado</a:t>
            </a:r>
            <a:r>
              <a:rPr lang="en-US" sz="1200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 </a:t>
            </a:r>
            <a:r>
              <a:rPr lang="en-US" sz="1200" dirty="0" err="1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eventos</a:t>
            </a:r>
            <a:r>
              <a:rPr lang="en-US" sz="1200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climáticos</a:t>
            </a:r>
            <a:r>
              <a:rPr lang="en-US" sz="1200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agrava</a:t>
            </a:r>
            <a:r>
              <a:rPr lang="en-US" sz="1200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 </a:t>
            </a:r>
            <a:r>
              <a:rPr lang="en-US" sz="1200" dirty="0" err="1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défice</a:t>
            </a:r>
            <a:r>
              <a:rPr lang="en-US" sz="1200" dirty="0">
                <a:solidFill>
                  <a:srgbClr val="C41E3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028700"/>
            <a:ext cx="12191695" cy="58293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337296"/>
            <a:ext cx="12191695" cy="582929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305" y="685801"/>
            <a:ext cx="12191695" cy="1143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79" r="-79"/>
          <a:stretch/>
        </p:blipFill>
        <p:spPr>
          <a:xfrm>
            <a:off x="0" y="6762902"/>
            <a:ext cx="12191695" cy="95098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761695" y="1904695"/>
            <a:ext cx="3258007" cy="1809598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3"/>
          <p:cNvSpPr/>
          <p:nvPr/>
        </p:nvSpPr>
        <p:spPr>
          <a:xfrm>
            <a:off x="761695" y="1904695"/>
            <a:ext cx="3258007" cy="38405"/>
          </a:xfrm>
          <a:prstGeom prst="roundRect">
            <a:avLst>
              <a:gd name="adj" fmla="val 300750"/>
            </a:avLst>
          </a:prstGeom>
          <a:solidFill>
            <a:srgbClr val="C41E3A"/>
          </a:solidFill>
          <a:ln w="12700">
            <a:solidFill>
              <a:srgbClr val="C41E3A">
                <a:alpha val="0"/>
              </a:srgbClr>
            </a:solidFill>
            <a:prstDash val="solid"/>
          </a:ln>
        </p:spPr>
      </p:sp>
      <p:sp>
        <p:nvSpPr>
          <p:cNvPr id="9" name="Shape 4"/>
          <p:cNvSpPr/>
          <p:nvPr/>
        </p:nvSpPr>
        <p:spPr>
          <a:xfrm>
            <a:off x="4286707" y="1904695"/>
            <a:ext cx="3258007" cy="1809598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0" name="Shape 5"/>
          <p:cNvSpPr/>
          <p:nvPr/>
        </p:nvSpPr>
        <p:spPr>
          <a:xfrm>
            <a:off x="4286707" y="1904695"/>
            <a:ext cx="3258007" cy="38405"/>
          </a:xfrm>
          <a:prstGeom prst="roundRect">
            <a:avLst>
              <a:gd name="adj" fmla="val 300750"/>
            </a:avLst>
          </a:prstGeom>
          <a:solidFill>
            <a:srgbClr val="C41E3A"/>
          </a:solidFill>
          <a:ln w="12700">
            <a:solidFill>
              <a:srgbClr val="C41E3A">
                <a:alpha val="0"/>
              </a:srgbClr>
            </a:solidFill>
            <a:prstDash val="solid"/>
          </a:ln>
        </p:spPr>
      </p:sp>
      <p:sp>
        <p:nvSpPr>
          <p:cNvPr id="11" name="Shape 6"/>
          <p:cNvSpPr/>
          <p:nvPr/>
        </p:nvSpPr>
        <p:spPr>
          <a:xfrm>
            <a:off x="7810805" y="1904695"/>
            <a:ext cx="3258007" cy="1809598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Shape 7"/>
          <p:cNvSpPr/>
          <p:nvPr/>
        </p:nvSpPr>
        <p:spPr>
          <a:xfrm>
            <a:off x="7810805" y="1904695"/>
            <a:ext cx="3258007" cy="38405"/>
          </a:xfrm>
          <a:prstGeom prst="roundRect">
            <a:avLst>
              <a:gd name="adj" fmla="val 300750"/>
            </a:avLst>
          </a:prstGeom>
          <a:solidFill>
            <a:srgbClr val="C41E3A"/>
          </a:solidFill>
          <a:ln w="12700">
            <a:solidFill>
              <a:srgbClr val="C41E3A">
                <a:alpha val="0"/>
              </a:srgbClr>
            </a:solidFill>
            <a:prstDash val="solid"/>
          </a:ln>
        </p:spPr>
      </p:sp>
      <p:sp>
        <p:nvSpPr>
          <p:cNvPr id="13" name="Shape 8"/>
          <p:cNvSpPr/>
          <p:nvPr/>
        </p:nvSpPr>
        <p:spPr>
          <a:xfrm>
            <a:off x="2476195" y="3905402"/>
            <a:ext cx="3258007" cy="1809598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4" name="Shape 9"/>
          <p:cNvSpPr/>
          <p:nvPr/>
        </p:nvSpPr>
        <p:spPr>
          <a:xfrm>
            <a:off x="2476195" y="3905402"/>
            <a:ext cx="3258007" cy="38405"/>
          </a:xfrm>
          <a:prstGeom prst="roundRect">
            <a:avLst>
              <a:gd name="adj" fmla="val 300750"/>
            </a:avLst>
          </a:prstGeom>
          <a:solidFill>
            <a:srgbClr val="C41E3A"/>
          </a:solidFill>
          <a:ln w="12700">
            <a:solidFill>
              <a:srgbClr val="C41E3A">
                <a:alpha val="0"/>
              </a:srgbClr>
            </a:solidFill>
            <a:prstDash val="solid"/>
          </a:ln>
        </p:spPr>
      </p:sp>
      <p:sp>
        <p:nvSpPr>
          <p:cNvPr id="15" name="Shape 10"/>
          <p:cNvSpPr/>
          <p:nvPr/>
        </p:nvSpPr>
        <p:spPr>
          <a:xfrm>
            <a:off x="6001207" y="3905402"/>
            <a:ext cx="3258007" cy="1809598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6" name="Shape 11"/>
          <p:cNvSpPr/>
          <p:nvPr/>
        </p:nvSpPr>
        <p:spPr>
          <a:xfrm>
            <a:off x="6001207" y="3905402"/>
            <a:ext cx="3258007" cy="38405"/>
          </a:xfrm>
          <a:prstGeom prst="roundRect">
            <a:avLst>
              <a:gd name="adj" fmla="val 300750"/>
            </a:avLst>
          </a:prstGeom>
          <a:solidFill>
            <a:srgbClr val="C41E3A"/>
          </a:solidFill>
          <a:ln w="12700">
            <a:solidFill>
              <a:srgbClr val="C41E3A">
                <a:alpha val="0"/>
              </a:srgbClr>
            </a:solidFill>
            <a:prstDash val="solid"/>
          </a:ln>
        </p:spPr>
      </p:sp>
      <p:sp>
        <p:nvSpPr>
          <p:cNvPr id="17" name="Text 12"/>
          <p:cNvSpPr txBox="1"/>
          <p:nvPr/>
        </p:nvSpPr>
        <p:spPr>
          <a:xfrm>
            <a:off x="10972800" y="5905195"/>
            <a:ext cx="8385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700" b="1" dirty="0">
                <a:solidFill>
                  <a:srgbClr val="1B3A5C">
                    <a:alpha val="1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sz="2700" dirty="0"/>
          </a:p>
        </p:txBody>
      </p:sp>
      <p:sp>
        <p:nvSpPr>
          <p:cNvPr id="18" name="Text 13"/>
          <p:cNvSpPr txBox="1"/>
          <p:nvPr/>
        </p:nvSpPr>
        <p:spPr>
          <a:xfrm>
            <a:off x="713688" y="1180948"/>
            <a:ext cx="9715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113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4. </a:t>
            </a:r>
            <a:r>
              <a:rPr lang="en-US" sz="3000" b="1" kern="0" spc="113" dirty="0" err="1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Vulnerabilidade</a:t>
            </a:r>
            <a:r>
              <a:rPr lang="en-US" sz="3000" b="1" kern="0" spc="113" dirty="0">
                <a:solidFill>
                  <a:srgbClr val="1B3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Climática</a:t>
            </a:r>
            <a:endParaRPr lang="en-US" sz="3000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5"/>
          <a:srcRect l="-96" r="-96"/>
          <a:stretch/>
        </p:blipFill>
        <p:spPr>
          <a:xfrm>
            <a:off x="713688" y="1686154"/>
            <a:ext cx="952805" cy="47549"/>
          </a:xfrm>
          <a:prstGeom prst="rect">
            <a:avLst/>
          </a:prstGeom>
        </p:spPr>
      </p:pic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6"/>
          <a:srcRect l="-685" r="-685"/>
          <a:stretch/>
        </p:blipFill>
        <p:spPr>
          <a:xfrm>
            <a:off x="1037844" y="2152498"/>
            <a:ext cx="304495" cy="267005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1476756" y="2048256"/>
            <a:ext cx="2521001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≈60%</a:t>
            </a:r>
            <a:endParaRPr lang="en-US" sz="2800" dirty="0"/>
          </a:p>
        </p:txBody>
      </p:sp>
      <p:sp>
        <p:nvSpPr>
          <p:cNvPr id="22" name="Text 15"/>
          <p:cNvSpPr txBox="1"/>
          <p:nvPr/>
        </p:nvSpPr>
        <p:spPr>
          <a:xfrm>
            <a:off x="1000354" y="2619756"/>
            <a:ext cx="2886761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 rede rodoviária está localizada em zonas de alto risco de cheias</a:t>
            </a:r>
            <a:endParaRPr lang="en-US" sz="15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14977" y="2152498"/>
            <a:ext cx="200254" cy="267005"/>
          </a:xfrm>
          <a:prstGeom prst="rect">
            <a:avLst/>
          </a:prstGeom>
        </p:spPr>
      </p:pic>
      <p:sp>
        <p:nvSpPr>
          <p:cNvPr id="24" name="Text 16"/>
          <p:cNvSpPr txBox="1"/>
          <p:nvPr/>
        </p:nvSpPr>
        <p:spPr>
          <a:xfrm>
            <a:off x="5000854" y="2048256"/>
            <a:ext cx="2521001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23</a:t>
            </a:r>
            <a:endParaRPr lang="en-US" sz="2800" dirty="0"/>
          </a:p>
        </p:txBody>
      </p:sp>
      <p:sp>
        <p:nvSpPr>
          <p:cNvPr id="25" name="Text 17"/>
          <p:cNvSpPr txBox="1"/>
          <p:nvPr/>
        </p:nvSpPr>
        <p:spPr>
          <a:xfrm>
            <a:off x="4524451" y="2619756"/>
            <a:ext cx="2886761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ciclones registados desde 2000 — com frequência e intensidade crescentes</a:t>
            </a:r>
            <a:endParaRPr lang="en-US" sz="1500" dirty="0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6"/>
          <a:srcRect l="-685" r="-685"/>
          <a:stretch/>
        </p:blipFill>
        <p:spPr>
          <a:xfrm>
            <a:off x="8086954" y="2152498"/>
            <a:ext cx="304495" cy="267005"/>
          </a:xfrm>
          <a:prstGeom prst="rect">
            <a:avLst/>
          </a:prstGeom>
        </p:spPr>
      </p:pic>
      <p:sp>
        <p:nvSpPr>
          <p:cNvPr id="27" name="Text 18"/>
          <p:cNvSpPr txBox="1"/>
          <p:nvPr/>
        </p:nvSpPr>
        <p:spPr>
          <a:xfrm>
            <a:off x="8524951" y="2048256"/>
            <a:ext cx="2521001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3.000 km</a:t>
            </a:r>
            <a:endParaRPr lang="en-US" sz="2800" dirty="0"/>
          </a:p>
        </p:txBody>
      </p:sp>
      <p:sp>
        <p:nvSpPr>
          <p:cNvPr id="28" name="Text 19"/>
          <p:cNvSpPr txBox="1"/>
          <p:nvPr/>
        </p:nvSpPr>
        <p:spPr>
          <a:xfrm>
            <a:off x="8048549" y="2619756"/>
            <a:ext cx="2886761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 costa exposta aos fenómenos extremos do Oceano Índico</a:t>
            </a:r>
            <a:endParaRPr lang="en-US" sz="1500" dirty="0"/>
          </a:p>
        </p:txBody>
      </p:sp>
      <p:pic>
        <p:nvPicPr>
          <p:cNvPr id="29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771546" y="4153205"/>
            <a:ext cx="267005" cy="267005"/>
          </a:xfrm>
          <a:prstGeom prst="rect">
            <a:avLst/>
          </a:prstGeom>
        </p:spPr>
      </p:pic>
      <p:sp>
        <p:nvSpPr>
          <p:cNvPr id="30" name="Text 20"/>
          <p:cNvSpPr txBox="1"/>
          <p:nvPr/>
        </p:nvSpPr>
        <p:spPr>
          <a:xfrm>
            <a:off x="3191256" y="4048049"/>
            <a:ext cx="2521001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40%</a:t>
            </a:r>
            <a:endParaRPr lang="en-US" sz="2800" dirty="0"/>
          </a:p>
        </p:txBody>
      </p:sp>
      <p:sp>
        <p:nvSpPr>
          <p:cNvPr id="31" name="Text 21"/>
          <p:cNvSpPr txBox="1"/>
          <p:nvPr/>
        </p:nvSpPr>
        <p:spPr>
          <a:xfrm>
            <a:off x="2714854" y="4619549"/>
            <a:ext cx="2886761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 território nacional abaixo de 200m de altitude (</a:t>
            </a:r>
            <a:r>
              <a:rPr lang="en-US" sz="1500" dirty="0" err="1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susceptível</a:t>
            </a: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 inundações)</a:t>
            </a:r>
            <a:endParaRPr lang="en-US" sz="1500" dirty="0"/>
          </a:p>
        </p:txBody>
      </p:sp>
      <p:pic>
        <p:nvPicPr>
          <p:cNvPr id="32" name="Image 8" descr="preencoded.png"/>
          <p:cNvPicPr>
            <a:picLocks noChangeAspect="1"/>
          </p:cNvPicPr>
          <p:nvPr/>
        </p:nvPicPr>
        <p:blipFill>
          <a:blip r:embed="rId6"/>
          <a:srcRect l="-685" r="-685"/>
          <a:stretch/>
        </p:blipFill>
        <p:spPr>
          <a:xfrm>
            <a:off x="6277356" y="4153205"/>
            <a:ext cx="304495" cy="267005"/>
          </a:xfrm>
          <a:prstGeom prst="rect">
            <a:avLst/>
          </a:prstGeom>
        </p:spPr>
      </p:pic>
      <p:sp>
        <p:nvSpPr>
          <p:cNvPr id="33" name="Text 22"/>
          <p:cNvSpPr txBox="1"/>
          <p:nvPr/>
        </p:nvSpPr>
        <p:spPr>
          <a:xfrm>
            <a:off x="6715354" y="4048049"/>
            <a:ext cx="2521001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41E3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9</a:t>
            </a:r>
            <a:endParaRPr lang="en-US" sz="2800" dirty="0"/>
          </a:p>
        </p:txBody>
      </p:sp>
      <p:sp>
        <p:nvSpPr>
          <p:cNvPr id="34" name="Text 23"/>
          <p:cNvSpPr txBox="1"/>
          <p:nvPr/>
        </p:nvSpPr>
        <p:spPr>
          <a:xfrm>
            <a:off x="6238951" y="4619549"/>
            <a:ext cx="2886761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1B3A5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grandes bacias hidrográficas partilhadas com países vizinhos</a:t>
            </a:r>
            <a:endParaRPr lang="en-US" sz="15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AB5E082-CA2A-470B-A5BD-E05404413049}"/>
              </a:ext>
            </a:extLst>
          </p:cNvPr>
          <p:cNvSpPr/>
          <p:nvPr/>
        </p:nvSpPr>
        <p:spPr>
          <a:xfrm>
            <a:off x="761695" y="5818909"/>
            <a:ext cx="10116007" cy="724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               Moçambique é considerado o 10º país mais vulnerável a desastres naturais (INGD, 2023)</a:t>
            </a:r>
          </a:p>
        </p:txBody>
      </p:sp>
      <p:pic>
        <p:nvPicPr>
          <p:cNvPr id="37" name="Image 4" descr="preencoded.png">
            <a:extLst>
              <a:ext uri="{FF2B5EF4-FFF2-40B4-BE49-F238E27FC236}">
                <a16:creationId xmlns:a16="http://schemas.microsoft.com/office/drawing/2014/main" id="{209459F5-590E-4449-B359-FE4FA9BC6E9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804860" y="6115050"/>
            <a:ext cx="190195" cy="190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6609</TotalTime>
  <Words>1034</Words>
  <Application>Microsoft Office PowerPoint</Application>
  <PresentationFormat>Widescreen</PresentationFormat>
  <Paragraphs>249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MS PGothic</vt:lpstr>
      <vt:lpstr>MS PGothic</vt:lpstr>
      <vt:lpstr>SimSun</vt:lpstr>
      <vt:lpstr>Arial</vt:lpstr>
      <vt:lpstr>Brain Wants</vt:lpstr>
      <vt:lpstr>Calibri</vt:lpstr>
      <vt:lpstr>Calibri Light</vt:lpstr>
      <vt:lpstr>ClanOT-Black</vt:lpstr>
      <vt:lpstr>Lora</vt:lpstr>
      <vt:lpstr>Montserrat</vt:lpstr>
      <vt:lpstr>Roboto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WB</dc:creator>
  <cp:lastModifiedBy>HP</cp:lastModifiedBy>
  <cp:revision>299</cp:revision>
  <dcterms:created xsi:type="dcterms:W3CDTF">2025-02-22T15:25:58Z</dcterms:created>
  <dcterms:modified xsi:type="dcterms:W3CDTF">2026-04-13T06:09:03Z</dcterms:modified>
</cp:coreProperties>
</file>